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0072" autoAdjust="0"/>
  </p:normalViewPr>
  <p:slideViewPr>
    <p:cSldViewPr>
      <p:cViewPr>
        <p:scale>
          <a:sx n="140" d="100"/>
          <a:sy n="140" d="100"/>
        </p:scale>
        <p:origin x="-222" y="11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CBE8F2-8B69-4434-82DB-71D990F732F6}" type="doc">
      <dgm:prSet loTypeId="urn:microsoft.com/office/officeart/2005/8/layout/arrow2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F2498ED-73D4-40AD-B336-73F96B58401F}">
      <dgm:prSet phldrT="[Text]" phldr="1" custT="1"/>
      <dgm:spPr/>
      <dgm:t>
        <a:bodyPr/>
        <a:lstStyle/>
        <a:p>
          <a:endParaRPr lang="en-GB" sz="1100" dirty="0">
            <a:solidFill>
              <a:schemeClr val="bg1"/>
            </a:solidFill>
          </a:endParaRPr>
        </a:p>
      </dgm:t>
    </dgm:pt>
    <dgm:pt modelId="{99B61B3C-228C-487E-A238-8883A7470BB8}" type="parTrans" cxnId="{164DF138-F21D-48A0-9792-889E546B25F6}">
      <dgm:prSet/>
      <dgm:spPr/>
      <dgm:t>
        <a:bodyPr/>
        <a:lstStyle/>
        <a:p>
          <a:endParaRPr lang="en-GB"/>
        </a:p>
      </dgm:t>
    </dgm:pt>
    <dgm:pt modelId="{2F8224D7-EAC1-4835-A23F-FF9BCA723E8F}" type="sibTrans" cxnId="{164DF138-F21D-48A0-9792-889E546B25F6}">
      <dgm:prSet/>
      <dgm:spPr/>
      <dgm:t>
        <a:bodyPr/>
        <a:lstStyle/>
        <a:p>
          <a:endParaRPr lang="en-GB"/>
        </a:p>
      </dgm:t>
    </dgm:pt>
    <dgm:pt modelId="{DACAB7D3-FC2F-453D-9023-D5CEB755EDF7}">
      <dgm:prSet phldrT="[Text]" custT="1"/>
      <dgm:spPr/>
      <dgm:t>
        <a:bodyPr/>
        <a:lstStyle/>
        <a:p>
          <a:r>
            <a:rPr lang="en-GB" sz="700" b="1" dirty="0" smtClean="0"/>
            <a:t>Lesson 1</a:t>
          </a:r>
        </a:p>
        <a:p>
          <a:r>
            <a:rPr lang="en-GB" sz="700" i="1" dirty="0" smtClean="0"/>
            <a:t>Know:</a:t>
          </a:r>
          <a:r>
            <a:rPr lang="en-GB" sz="700" dirty="0" smtClean="0"/>
            <a:t> What the terms: cell, value, label and formula mean</a:t>
          </a:r>
        </a:p>
        <a:p>
          <a:r>
            <a:rPr lang="en-GB" sz="700" i="1" dirty="0" smtClean="0"/>
            <a:t>TBAT:</a:t>
          </a:r>
          <a:r>
            <a:rPr lang="en-GB" sz="700" dirty="0" smtClean="0"/>
            <a:t> Create a simple model using formulae and make use of basic formatting features</a:t>
          </a:r>
          <a:endParaRPr lang="en-GB" sz="700" b="1" dirty="0" smtClean="0"/>
        </a:p>
        <a:p>
          <a:r>
            <a:rPr lang="en-GB" sz="700" b="0" dirty="0" smtClean="0"/>
            <a:t>To do now: - make a list of every thing they know about spreadsheets</a:t>
          </a:r>
        </a:p>
        <a:p>
          <a:r>
            <a:rPr lang="en-GB" sz="700" dirty="0" smtClean="0"/>
            <a:t>Introduction – discuss features,  key terms and uses of a spreadsheet.</a:t>
          </a:r>
        </a:p>
        <a:p>
          <a:r>
            <a:rPr lang="en-GB" sz="700" dirty="0" smtClean="0"/>
            <a:t>Pupils are given the project mark sheet to keep in their folders</a:t>
          </a:r>
        </a:p>
        <a:p>
          <a:r>
            <a:rPr lang="en-GB" sz="700" dirty="0" smtClean="0"/>
            <a:t>Pupil task – complete the shopping list</a:t>
          </a:r>
        </a:p>
        <a:p>
          <a:r>
            <a:rPr lang="en-GB" sz="700" dirty="0" smtClean="0"/>
            <a:t>Extended learning – printout and annotate spreadsheet to explain &amp; show key terms &amp; formulas</a:t>
          </a:r>
        </a:p>
        <a:p>
          <a:r>
            <a:rPr lang="en-GB" sz="700" dirty="0" smtClean="0"/>
            <a:t>Consolidation – HW</a:t>
          </a:r>
        </a:p>
        <a:p>
          <a:r>
            <a:rPr lang="en-GB" sz="700" dirty="0" smtClean="0"/>
            <a:t>Spreadsheets, who uses them &amp; why?</a:t>
          </a:r>
        </a:p>
        <a:p>
          <a:endParaRPr lang="en-GB" sz="1000" dirty="0"/>
        </a:p>
      </dgm:t>
    </dgm:pt>
    <dgm:pt modelId="{AF2CF140-829B-418B-A6B0-5088FD59E0CA}" type="sibTrans" cxnId="{66042E23-C92D-4B42-A825-BBFA873D4AFD}">
      <dgm:prSet/>
      <dgm:spPr/>
      <dgm:t>
        <a:bodyPr/>
        <a:lstStyle/>
        <a:p>
          <a:endParaRPr lang="en-GB"/>
        </a:p>
      </dgm:t>
    </dgm:pt>
    <dgm:pt modelId="{1637A51E-4D0F-426F-90C8-CBE178EF77CB}" type="parTrans" cxnId="{66042E23-C92D-4B42-A825-BBFA873D4AFD}">
      <dgm:prSet/>
      <dgm:spPr/>
      <dgm:t>
        <a:bodyPr/>
        <a:lstStyle/>
        <a:p>
          <a:endParaRPr lang="en-GB"/>
        </a:p>
      </dgm:t>
    </dgm:pt>
    <dgm:pt modelId="{2793122B-B876-4137-BFB1-7E93034C7299}">
      <dgm:prSet phldrT="[Text]" phldr="1" custT="1"/>
      <dgm:spPr/>
      <dgm:t>
        <a:bodyPr/>
        <a:lstStyle/>
        <a:p>
          <a:endParaRPr lang="en-GB" sz="1400" dirty="0">
            <a:solidFill>
              <a:schemeClr val="bg1"/>
            </a:solidFill>
          </a:endParaRPr>
        </a:p>
      </dgm:t>
    </dgm:pt>
    <dgm:pt modelId="{64722FBB-294A-4598-8A8B-B0EDC346B60B}" type="sibTrans" cxnId="{AEA4BD97-B291-4E72-9AEE-29AD0AED7EA4}">
      <dgm:prSet/>
      <dgm:spPr/>
      <dgm:t>
        <a:bodyPr/>
        <a:lstStyle/>
        <a:p>
          <a:endParaRPr lang="en-GB"/>
        </a:p>
      </dgm:t>
    </dgm:pt>
    <dgm:pt modelId="{B831F38E-0D83-428C-B21F-03DCD27E0B92}" type="parTrans" cxnId="{AEA4BD97-B291-4E72-9AEE-29AD0AED7EA4}">
      <dgm:prSet/>
      <dgm:spPr/>
      <dgm:t>
        <a:bodyPr/>
        <a:lstStyle/>
        <a:p>
          <a:endParaRPr lang="en-GB"/>
        </a:p>
      </dgm:t>
    </dgm:pt>
    <dgm:pt modelId="{B77866A2-94AA-461E-9749-32E1C52F510A}" type="pres">
      <dgm:prSet presAssocID="{E3CBE8F2-8B69-4434-82DB-71D990F732F6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847E55A-EDD4-416A-88B9-0690948CE903}" type="pres">
      <dgm:prSet presAssocID="{E3CBE8F2-8B69-4434-82DB-71D990F732F6}" presName="arrow" presStyleLbl="bgShp" presStyleIdx="0" presStyleCnt="1" custLinFactNeighborX="987" custLinFactNeighborY="-7807"/>
      <dgm:spPr/>
    </dgm:pt>
    <dgm:pt modelId="{EDD220B4-9C36-4E1F-A11B-7D3DAFECE4BA}" type="pres">
      <dgm:prSet presAssocID="{E3CBE8F2-8B69-4434-82DB-71D990F732F6}" presName="arrowDiagram3" presStyleCnt="0"/>
      <dgm:spPr/>
    </dgm:pt>
    <dgm:pt modelId="{55DC013D-8AED-4224-AA74-52B3E662B226}" type="pres">
      <dgm:prSet presAssocID="{DACAB7D3-FC2F-453D-9023-D5CEB755EDF7}" presName="bullet3a" presStyleLbl="node1" presStyleIdx="0" presStyleCnt="3"/>
      <dgm:spPr/>
    </dgm:pt>
    <dgm:pt modelId="{9DFB628B-5E4A-488B-A7AA-4465FE5061DD}" type="pres">
      <dgm:prSet presAssocID="{DACAB7D3-FC2F-453D-9023-D5CEB755EDF7}" presName="textBox3a" presStyleLbl="revTx" presStyleIdx="0" presStyleCnt="3" custScaleX="106271" custScaleY="43002" custLinFactNeighborX="-17204" custLinFactNeighborY="-523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B32C78-721D-4E0B-B2F2-ABB6C8D3BD16}" type="pres">
      <dgm:prSet presAssocID="{2793122B-B876-4137-BFB1-7E93034C7299}" presName="bullet3b" presStyleLbl="node1" presStyleIdx="1" presStyleCnt="3"/>
      <dgm:spPr/>
    </dgm:pt>
    <dgm:pt modelId="{B67F594E-8F2D-4C26-A339-467ED8C650E3}" type="pres">
      <dgm:prSet presAssocID="{2793122B-B876-4137-BFB1-7E93034C7299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9C7E04-286B-4F42-A87C-ABAABC0C8814}" type="pres">
      <dgm:prSet presAssocID="{EF2498ED-73D4-40AD-B336-73F96B58401F}" presName="bullet3c" presStyleLbl="node1" presStyleIdx="2" presStyleCnt="3"/>
      <dgm:spPr/>
      <dgm:t>
        <a:bodyPr/>
        <a:lstStyle/>
        <a:p>
          <a:endParaRPr lang="en-GB"/>
        </a:p>
      </dgm:t>
    </dgm:pt>
    <dgm:pt modelId="{6EFD2124-B8A2-4CEC-A91E-D4149878E070}" type="pres">
      <dgm:prSet presAssocID="{EF2498ED-73D4-40AD-B336-73F96B58401F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6042E23-C92D-4B42-A825-BBFA873D4AFD}" srcId="{E3CBE8F2-8B69-4434-82DB-71D990F732F6}" destId="{DACAB7D3-FC2F-453D-9023-D5CEB755EDF7}" srcOrd="0" destOrd="0" parTransId="{1637A51E-4D0F-426F-90C8-CBE178EF77CB}" sibTransId="{AF2CF140-829B-418B-A6B0-5088FD59E0CA}"/>
    <dgm:cxn modelId="{AC936A3D-9DC4-4551-AA12-6279144566FB}" type="presOf" srcId="{2793122B-B876-4137-BFB1-7E93034C7299}" destId="{B67F594E-8F2D-4C26-A339-467ED8C650E3}" srcOrd="0" destOrd="0" presId="urn:microsoft.com/office/officeart/2005/8/layout/arrow2"/>
    <dgm:cxn modelId="{164DF138-F21D-48A0-9792-889E546B25F6}" srcId="{E3CBE8F2-8B69-4434-82DB-71D990F732F6}" destId="{EF2498ED-73D4-40AD-B336-73F96B58401F}" srcOrd="2" destOrd="0" parTransId="{99B61B3C-228C-487E-A238-8883A7470BB8}" sibTransId="{2F8224D7-EAC1-4835-A23F-FF9BCA723E8F}"/>
    <dgm:cxn modelId="{5BF6E228-621C-468D-BE27-4402F8D09F54}" type="presOf" srcId="{DACAB7D3-FC2F-453D-9023-D5CEB755EDF7}" destId="{9DFB628B-5E4A-488B-A7AA-4465FE5061DD}" srcOrd="0" destOrd="0" presId="urn:microsoft.com/office/officeart/2005/8/layout/arrow2"/>
    <dgm:cxn modelId="{82B7E488-DFD0-4D3A-A313-FDAE5E026F22}" type="presOf" srcId="{E3CBE8F2-8B69-4434-82DB-71D990F732F6}" destId="{B77866A2-94AA-461E-9749-32E1C52F510A}" srcOrd="0" destOrd="0" presId="urn:microsoft.com/office/officeart/2005/8/layout/arrow2"/>
    <dgm:cxn modelId="{AEA4BD97-B291-4E72-9AEE-29AD0AED7EA4}" srcId="{E3CBE8F2-8B69-4434-82DB-71D990F732F6}" destId="{2793122B-B876-4137-BFB1-7E93034C7299}" srcOrd="1" destOrd="0" parTransId="{B831F38E-0D83-428C-B21F-03DCD27E0B92}" sibTransId="{64722FBB-294A-4598-8A8B-B0EDC346B60B}"/>
    <dgm:cxn modelId="{E92231DA-2B01-4F98-953A-C48FDDF7CDAB}" type="presOf" srcId="{EF2498ED-73D4-40AD-B336-73F96B58401F}" destId="{6EFD2124-B8A2-4CEC-A91E-D4149878E070}" srcOrd="0" destOrd="0" presId="urn:microsoft.com/office/officeart/2005/8/layout/arrow2"/>
    <dgm:cxn modelId="{5DC6B56A-40A8-44E7-8E2E-647D93B6D851}" type="presParOf" srcId="{B77866A2-94AA-461E-9749-32E1C52F510A}" destId="{6847E55A-EDD4-416A-88B9-0690948CE903}" srcOrd="0" destOrd="0" presId="urn:microsoft.com/office/officeart/2005/8/layout/arrow2"/>
    <dgm:cxn modelId="{27EE13EC-205B-41DD-8EF5-3ACA4FCC05A7}" type="presParOf" srcId="{B77866A2-94AA-461E-9749-32E1C52F510A}" destId="{EDD220B4-9C36-4E1F-A11B-7D3DAFECE4BA}" srcOrd="1" destOrd="0" presId="urn:microsoft.com/office/officeart/2005/8/layout/arrow2"/>
    <dgm:cxn modelId="{3FC158C3-6FB6-4F85-9E1E-C9D3119009FE}" type="presParOf" srcId="{EDD220B4-9C36-4E1F-A11B-7D3DAFECE4BA}" destId="{55DC013D-8AED-4224-AA74-52B3E662B226}" srcOrd="0" destOrd="0" presId="urn:microsoft.com/office/officeart/2005/8/layout/arrow2"/>
    <dgm:cxn modelId="{FB958B3A-5132-4835-8BFA-A514F761C5A5}" type="presParOf" srcId="{EDD220B4-9C36-4E1F-A11B-7D3DAFECE4BA}" destId="{9DFB628B-5E4A-488B-A7AA-4465FE5061DD}" srcOrd="1" destOrd="0" presId="urn:microsoft.com/office/officeart/2005/8/layout/arrow2"/>
    <dgm:cxn modelId="{59AE6369-90A9-4D05-AE5E-3326BEEAC9A0}" type="presParOf" srcId="{EDD220B4-9C36-4E1F-A11B-7D3DAFECE4BA}" destId="{08B32C78-721D-4E0B-B2F2-ABB6C8D3BD16}" srcOrd="2" destOrd="0" presId="urn:microsoft.com/office/officeart/2005/8/layout/arrow2"/>
    <dgm:cxn modelId="{4816C86C-EDD8-40CB-8EC5-C61B4D5646AF}" type="presParOf" srcId="{EDD220B4-9C36-4E1F-A11B-7D3DAFECE4BA}" destId="{B67F594E-8F2D-4C26-A339-467ED8C650E3}" srcOrd="3" destOrd="0" presId="urn:microsoft.com/office/officeart/2005/8/layout/arrow2"/>
    <dgm:cxn modelId="{7DA65E50-5307-4CAC-B35F-98D0A74E16D6}" type="presParOf" srcId="{EDD220B4-9C36-4E1F-A11B-7D3DAFECE4BA}" destId="{409C7E04-286B-4F42-A87C-ABAABC0C8814}" srcOrd="4" destOrd="0" presId="urn:microsoft.com/office/officeart/2005/8/layout/arrow2"/>
    <dgm:cxn modelId="{EAB750CB-12C4-4E44-B53B-00AE09EC7C53}" type="presParOf" srcId="{EDD220B4-9C36-4E1F-A11B-7D3DAFECE4BA}" destId="{6EFD2124-B8A2-4CEC-A91E-D4149878E070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47E55A-EDD4-416A-88B9-0690948CE903}">
      <dsp:nvSpPr>
        <dsp:cNvPr id="0" name=""/>
        <dsp:cNvSpPr/>
      </dsp:nvSpPr>
      <dsp:spPr>
        <a:xfrm>
          <a:off x="0" y="64130"/>
          <a:ext cx="7296472" cy="456029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DC013D-8AED-4224-AA74-52B3E662B226}">
      <dsp:nvSpPr>
        <dsp:cNvPr id="0" name=""/>
        <dsp:cNvSpPr/>
      </dsp:nvSpPr>
      <dsp:spPr>
        <a:xfrm>
          <a:off x="926651" y="3567668"/>
          <a:ext cx="189708" cy="1897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DFB628B-5E4A-488B-A7AA-4465FE5061DD}">
      <dsp:nvSpPr>
        <dsp:cNvPr id="0" name=""/>
        <dsp:cNvSpPr/>
      </dsp:nvSpPr>
      <dsp:spPr>
        <a:xfrm>
          <a:off x="675718" y="3347709"/>
          <a:ext cx="1806689" cy="566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522" tIns="0" rIns="0" bIns="0" numCol="1" spcCol="1270" anchor="t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1" kern="1200" dirty="0" smtClean="0"/>
            <a:t>Lesson 1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i="1" kern="1200" dirty="0" smtClean="0"/>
            <a:t>Know:</a:t>
          </a:r>
          <a:r>
            <a:rPr lang="en-GB" sz="700" kern="1200" dirty="0" smtClean="0"/>
            <a:t> What the terms: cell, value, label and formula mean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i="1" kern="1200" dirty="0" smtClean="0"/>
            <a:t>TBAT:</a:t>
          </a:r>
          <a:r>
            <a:rPr lang="en-GB" sz="700" kern="1200" dirty="0" smtClean="0"/>
            <a:t> Create a simple model using formulae and make use of basic formatting features</a:t>
          </a:r>
          <a:endParaRPr lang="en-GB" sz="700" b="1" kern="1200" dirty="0" smtClean="0"/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b="0" kern="1200" dirty="0" smtClean="0"/>
            <a:t>To do now: - make a list of every thing they know about spreadsheets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Introduction – discuss features,  key terms and uses of a spreadsheet.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Pupils are given the project mark sheet to keep in their folders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Pupil task – complete the shopping list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Extended learning – printout and annotate spreadsheet to explain &amp; show key terms &amp; formulas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Consolidation – HW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Spreadsheets, who uses them &amp; why?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/>
        </a:p>
      </dsp:txBody>
      <dsp:txXfrm>
        <a:off x="675718" y="3347709"/>
        <a:ext cx="1806689" cy="566734"/>
      </dsp:txXfrm>
    </dsp:sp>
    <dsp:sp modelId="{08B32C78-721D-4E0B-B2F2-ABB6C8D3BD16}">
      <dsp:nvSpPr>
        <dsp:cNvPr id="0" name=""/>
        <dsp:cNvSpPr/>
      </dsp:nvSpPr>
      <dsp:spPr>
        <a:xfrm>
          <a:off x="2601192" y="2328179"/>
          <a:ext cx="342934" cy="342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67F594E-8F2D-4C26-A339-467ED8C650E3}">
      <dsp:nvSpPr>
        <dsp:cNvPr id="0" name=""/>
        <dsp:cNvSpPr/>
      </dsp:nvSpPr>
      <dsp:spPr>
        <a:xfrm>
          <a:off x="2772659" y="2499647"/>
          <a:ext cx="1751153" cy="248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714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 dirty="0">
            <a:solidFill>
              <a:schemeClr val="bg1"/>
            </a:solidFill>
          </a:endParaRPr>
        </a:p>
      </dsp:txBody>
      <dsp:txXfrm>
        <a:off x="2772659" y="2499647"/>
        <a:ext cx="1751153" cy="2480800"/>
      </dsp:txXfrm>
    </dsp:sp>
    <dsp:sp modelId="{409C7E04-286B-4F42-A87C-ABAABC0C8814}">
      <dsp:nvSpPr>
        <dsp:cNvPr id="0" name=""/>
        <dsp:cNvSpPr/>
      </dsp:nvSpPr>
      <dsp:spPr>
        <a:xfrm>
          <a:off x="4615018" y="1573907"/>
          <a:ext cx="474270" cy="4742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EFD2124-B8A2-4CEC-A91E-D4149878E070}">
      <dsp:nvSpPr>
        <dsp:cNvPr id="0" name=""/>
        <dsp:cNvSpPr/>
      </dsp:nvSpPr>
      <dsp:spPr>
        <a:xfrm>
          <a:off x="4852153" y="1811042"/>
          <a:ext cx="1751153" cy="3169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306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 dirty="0">
            <a:solidFill>
              <a:schemeClr val="bg1"/>
            </a:solidFill>
          </a:endParaRPr>
        </a:p>
      </dsp:txBody>
      <dsp:txXfrm>
        <a:off x="4852153" y="1811042"/>
        <a:ext cx="1751153" cy="31694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431" cy="497994"/>
          </a:xfrm>
          <a:prstGeom prst="rect">
            <a:avLst/>
          </a:prstGeom>
        </p:spPr>
        <p:txBody>
          <a:bodyPr vert="horz" lIns="90873" tIns="45437" rIns="90873" bIns="4543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988" y="0"/>
            <a:ext cx="2971431" cy="497994"/>
          </a:xfrm>
          <a:prstGeom prst="rect">
            <a:avLst/>
          </a:prstGeom>
        </p:spPr>
        <p:txBody>
          <a:bodyPr vert="horz" lIns="90873" tIns="45437" rIns="90873" bIns="45437" rtlCol="0"/>
          <a:lstStyle>
            <a:lvl1pPr algn="r">
              <a:defRPr sz="1200"/>
            </a:lvl1pPr>
          </a:lstStyle>
          <a:p>
            <a:fld id="{209085AD-76CF-4C59-A970-EBD91992B53D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3" tIns="45437" rIns="90873" bIns="4543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958" y="4724635"/>
            <a:ext cx="5486084" cy="4475638"/>
          </a:xfrm>
          <a:prstGeom prst="rect">
            <a:avLst/>
          </a:prstGeom>
        </p:spPr>
        <p:txBody>
          <a:bodyPr vert="horz" lIns="90873" tIns="45437" rIns="90873" bIns="4543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118"/>
            <a:ext cx="2971431" cy="497994"/>
          </a:xfrm>
          <a:prstGeom prst="rect">
            <a:avLst/>
          </a:prstGeom>
        </p:spPr>
        <p:txBody>
          <a:bodyPr vert="horz" lIns="90873" tIns="45437" rIns="90873" bIns="4543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988" y="9446118"/>
            <a:ext cx="2971431" cy="497994"/>
          </a:xfrm>
          <a:prstGeom prst="rect">
            <a:avLst/>
          </a:prstGeom>
        </p:spPr>
        <p:txBody>
          <a:bodyPr vert="horz" lIns="90873" tIns="45437" rIns="90873" bIns="45437" rtlCol="0" anchor="b"/>
          <a:lstStyle>
            <a:lvl1pPr algn="r">
              <a:defRPr sz="1200"/>
            </a:lvl1pPr>
          </a:lstStyle>
          <a:p>
            <a:fld id="{6B87F336-FFA4-4316-A981-9EA52D23C8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215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7F336-FFA4-4316-A981-9EA52D23C8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058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0CB0-8E25-49F3-91BC-E9D835800A93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6ECE-AE44-48D1-8185-3D38A2B4B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771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0CB0-8E25-49F3-91BC-E9D835800A93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6ECE-AE44-48D1-8185-3D38A2B4B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243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0CB0-8E25-49F3-91BC-E9D835800A93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6ECE-AE44-48D1-8185-3D38A2B4B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871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0CB0-8E25-49F3-91BC-E9D835800A93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6ECE-AE44-48D1-8185-3D38A2B4B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0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0CB0-8E25-49F3-91BC-E9D835800A93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6ECE-AE44-48D1-8185-3D38A2B4B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666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0CB0-8E25-49F3-91BC-E9D835800A93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6ECE-AE44-48D1-8185-3D38A2B4B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384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0CB0-8E25-49F3-91BC-E9D835800A93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6ECE-AE44-48D1-8185-3D38A2B4B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130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0CB0-8E25-49F3-91BC-E9D835800A93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6ECE-AE44-48D1-8185-3D38A2B4B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95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0CB0-8E25-49F3-91BC-E9D835800A93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6ECE-AE44-48D1-8185-3D38A2B4B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42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0CB0-8E25-49F3-91BC-E9D835800A93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6ECE-AE44-48D1-8185-3D38A2B4B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34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0CB0-8E25-49F3-91BC-E9D835800A93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6ECE-AE44-48D1-8185-3D38A2B4B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24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D0CB0-8E25-49F3-91BC-E9D835800A93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66ECE-AE44-48D1-8185-3D38A2B4B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96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05833835"/>
              </p:ext>
            </p:extLst>
          </p:nvPr>
        </p:nvGraphicFramePr>
        <p:xfrm>
          <a:off x="395536" y="728243"/>
          <a:ext cx="729647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Oval 5"/>
          <p:cNvSpPr/>
          <p:nvPr/>
        </p:nvSpPr>
        <p:spPr>
          <a:xfrm>
            <a:off x="6732240" y="1700808"/>
            <a:ext cx="474270" cy="474270"/>
          </a:xfrm>
          <a:prstGeom prst="ellipse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TextBox 6"/>
          <p:cNvSpPr txBox="1"/>
          <p:nvPr/>
        </p:nvSpPr>
        <p:spPr>
          <a:xfrm>
            <a:off x="7164288" y="180574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End Point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732240" y="5554543"/>
            <a:ext cx="22322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Misconceptions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Spreadsheets are just for making graphs &amp; charts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You have to be </a:t>
            </a:r>
            <a:r>
              <a:rPr lang="en-GB" sz="1000" smtClean="0"/>
              <a:t>good at </a:t>
            </a:r>
            <a:r>
              <a:rPr lang="en-GB" sz="1000" dirty="0" smtClean="0"/>
              <a:t>maths to use spreadsheets</a:t>
            </a:r>
            <a:endParaRPr lang="en-GB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544068"/>
            <a:ext cx="827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rgbClr val="FF0000"/>
                </a:solidFill>
              </a:rPr>
              <a:t>Pre- test</a:t>
            </a:r>
          </a:p>
          <a:p>
            <a:r>
              <a:rPr lang="en-GB" sz="800" dirty="0" smtClean="0">
                <a:solidFill>
                  <a:srgbClr val="FF0000"/>
                </a:solidFill>
              </a:rPr>
              <a:t>Pupils complete a excel skills test</a:t>
            </a:r>
            <a:endParaRPr lang="en-GB" sz="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6683" y="137681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Yr</a:t>
            </a:r>
            <a:r>
              <a:rPr lang="en-GB" b="1" dirty="0" smtClean="0"/>
              <a:t> 7 Spreadsheets – 7 lessons</a:t>
            </a:r>
            <a:endParaRPr lang="en-GB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9855" y="1509599"/>
            <a:ext cx="1599172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1" dirty="0" smtClean="0"/>
              <a:t>Lesson 2</a:t>
            </a:r>
          </a:p>
          <a:p>
            <a:r>
              <a:rPr lang="en-GB" sz="700" dirty="0" smtClean="0"/>
              <a:t>To understand and use the average, lowest, highest &amp; total formula</a:t>
            </a:r>
          </a:p>
          <a:p>
            <a:endParaRPr lang="en-GB" sz="700" dirty="0"/>
          </a:p>
          <a:p>
            <a:r>
              <a:rPr lang="en-GB" sz="700" dirty="0" smtClean="0"/>
              <a:t>TBAT  - use annotations  effectively to explain their progress</a:t>
            </a:r>
          </a:p>
          <a:p>
            <a:endParaRPr lang="en-GB" sz="700" dirty="0"/>
          </a:p>
          <a:p>
            <a:r>
              <a:rPr lang="en-GB" sz="700" dirty="0" smtClean="0"/>
              <a:t>To do now: - keyword </a:t>
            </a:r>
            <a:r>
              <a:rPr lang="en-GB" sz="700" smtClean="0"/>
              <a:t>word </a:t>
            </a:r>
            <a:r>
              <a:rPr lang="en-GB" sz="700" smtClean="0"/>
              <a:t>scramble</a:t>
            </a:r>
          </a:p>
          <a:p>
            <a:endParaRPr lang="en-GB" sz="700" dirty="0" smtClean="0"/>
          </a:p>
          <a:p>
            <a:r>
              <a:rPr lang="en-GB" sz="700" dirty="0" smtClean="0"/>
              <a:t>Pupils complete starter – adding formula</a:t>
            </a:r>
          </a:p>
          <a:p>
            <a:r>
              <a:rPr lang="en-GB" sz="700" dirty="0" smtClean="0"/>
              <a:t>Pupils complete interactive quiz</a:t>
            </a:r>
          </a:p>
          <a:p>
            <a:r>
              <a:rPr lang="en-GB" sz="700" dirty="0" smtClean="0"/>
              <a:t>Using  results of the quiz pupils complete the house spreadsheet</a:t>
            </a:r>
          </a:p>
          <a:p>
            <a:endParaRPr lang="en-GB" sz="700" dirty="0"/>
          </a:p>
          <a:p>
            <a:r>
              <a:rPr lang="en-GB" sz="700" dirty="0" smtClean="0"/>
              <a:t>Extended  learning – investigate how to create a graph</a:t>
            </a:r>
          </a:p>
          <a:p>
            <a:endParaRPr lang="en-GB" sz="700" dirty="0"/>
          </a:p>
          <a:p>
            <a:r>
              <a:rPr lang="en-GB" sz="700" dirty="0" smtClean="0"/>
              <a:t>Consolidation – HW</a:t>
            </a:r>
          </a:p>
          <a:p>
            <a:r>
              <a:rPr lang="en-GB" sz="700" dirty="0" smtClean="0"/>
              <a:t>Practice annotations to explain their formula</a:t>
            </a:r>
          </a:p>
          <a:p>
            <a:endParaRPr lang="en-GB" sz="800" dirty="0"/>
          </a:p>
          <a:p>
            <a:endParaRPr lang="en-GB" sz="800" dirty="0" smtClean="0"/>
          </a:p>
          <a:p>
            <a:endParaRPr lang="en-GB" sz="900" dirty="0" smtClean="0"/>
          </a:p>
          <a:p>
            <a:endParaRPr lang="en-GB" sz="900" dirty="0"/>
          </a:p>
        </p:txBody>
      </p:sp>
      <p:sp>
        <p:nvSpPr>
          <p:cNvPr id="2" name="TextBox 1"/>
          <p:cNvSpPr txBox="1"/>
          <p:nvPr/>
        </p:nvSpPr>
        <p:spPr>
          <a:xfrm>
            <a:off x="4399898" y="5574845"/>
            <a:ext cx="20162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Differentiation</a:t>
            </a:r>
          </a:p>
          <a:p>
            <a:r>
              <a:rPr lang="en-GB" sz="1000" dirty="0" smtClean="0"/>
              <a:t>Video tutorials available</a:t>
            </a:r>
          </a:p>
          <a:p>
            <a:r>
              <a:rPr lang="en-GB" sz="1000" dirty="0" smtClean="0"/>
              <a:t>Printed examples of formula </a:t>
            </a:r>
            <a:endParaRPr lang="en-GB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3289899" y="3045857"/>
            <a:ext cx="198813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1" dirty="0" smtClean="0"/>
              <a:t>Lesson 3</a:t>
            </a:r>
          </a:p>
          <a:p>
            <a:r>
              <a:rPr lang="en-GB" sz="700" i="1" dirty="0"/>
              <a:t>Know:</a:t>
            </a:r>
            <a:r>
              <a:rPr lang="en-GB" sz="700" dirty="0"/>
              <a:t> </a:t>
            </a:r>
            <a:r>
              <a:rPr lang="en-GB" sz="700" dirty="0" smtClean="0"/>
              <a:t>What math operators should be used for creating a range of formulae</a:t>
            </a:r>
          </a:p>
          <a:p>
            <a:r>
              <a:rPr lang="en-GB" sz="700" i="1" dirty="0" smtClean="0"/>
              <a:t>Understand</a:t>
            </a:r>
            <a:r>
              <a:rPr lang="en-GB" sz="700" i="1" dirty="0"/>
              <a:t>:</a:t>
            </a:r>
            <a:r>
              <a:rPr lang="en-GB" sz="700" dirty="0"/>
              <a:t>. Why it is essential to highlight the whole table when sorting data</a:t>
            </a:r>
          </a:p>
          <a:p>
            <a:r>
              <a:rPr lang="en-GB" sz="700" i="1" dirty="0" smtClean="0"/>
              <a:t>Be </a:t>
            </a:r>
            <a:r>
              <a:rPr lang="en-GB" sz="700" i="1" dirty="0"/>
              <a:t>able to:</a:t>
            </a:r>
            <a:r>
              <a:rPr lang="en-GB" sz="700" dirty="0"/>
              <a:t> </a:t>
            </a:r>
            <a:r>
              <a:rPr lang="en-GB" sz="700" dirty="0" smtClean="0"/>
              <a:t>Use formulae and formatting features and create a simple chart with some labels</a:t>
            </a:r>
          </a:p>
          <a:p>
            <a:endParaRPr lang="en-GB" sz="700" dirty="0"/>
          </a:p>
          <a:p>
            <a:r>
              <a:rPr lang="en-GB" sz="700" dirty="0" smtClean="0"/>
              <a:t>To do now: Learning check</a:t>
            </a:r>
          </a:p>
          <a:p>
            <a:r>
              <a:rPr lang="en-GB" sz="700" dirty="0" smtClean="0"/>
              <a:t>Pupils complete starter – </a:t>
            </a:r>
            <a:r>
              <a:rPr lang="en-GB" sz="700" dirty="0"/>
              <a:t>Keyword crossword</a:t>
            </a:r>
          </a:p>
          <a:p>
            <a:r>
              <a:rPr lang="en-GB" sz="700" dirty="0" smtClean="0"/>
              <a:t>Pupils complete the formatting and formula  task sheet making use of the tutorials &amp; help sheets if required.</a:t>
            </a:r>
          </a:p>
          <a:p>
            <a:endParaRPr lang="en-GB" sz="700" dirty="0"/>
          </a:p>
          <a:p>
            <a:r>
              <a:rPr lang="en-GB" sz="700" b="1" dirty="0" smtClean="0">
                <a:solidFill>
                  <a:srgbClr val="FF0000"/>
                </a:solidFill>
              </a:rPr>
              <a:t>Peer assessment </a:t>
            </a:r>
            <a:r>
              <a:rPr lang="en-GB" sz="700" dirty="0" smtClean="0"/>
              <a:t>– pupils give group feedback on each others charts</a:t>
            </a:r>
          </a:p>
          <a:p>
            <a:endParaRPr lang="en-GB" sz="700" dirty="0" smtClean="0"/>
          </a:p>
          <a:p>
            <a:r>
              <a:rPr lang="en-GB" sz="700" b="1" dirty="0" smtClean="0">
                <a:solidFill>
                  <a:srgbClr val="FF0000"/>
                </a:solidFill>
              </a:rPr>
              <a:t>AFL</a:t>
            </a:r>
            <a:r>
              <a:rPr lang="en-GB" sz="700" dirty="0" smtClean="0"/>
              <a:t> – learning check for progress</a:t>
            </a:r>
            <a:endParaRPr lang="en-GB" sz="700" dirty="0"/>
          </a:p>
          <a:p>
            <a:r>
              <a:rPr lang="en-GB" sz="700" dirty="0" smtClean="0"/>
              <a:t>Extended  learning – create a range of different charts and annotation each, writing a conclusion as to which one is best and why.</a:t>
            </a:r>
          </a:p>
          <a:p>
            <a:endParaRPr lang="en-GB" sz="700" dirty="0"/>
          </a:p>
          <a:p>
            <a:r>
              <a:rPr lang="en-GB" sz="700" dirty="0" smtClean="0"/>
              <a:t>Consolidation – HW</a:t>
            </a:r>
          </a:p>
          <a:p>
            <a:r>
              <a:rPr lang="en-GB" sz="700" dirty="0" smtClean="0"/>
              <a:t>Print out charts and add annotations</a:t>
            </a:r>
            <a:endParaRPr lang="en-GB" sz="700" dirty="0"/>
          </a:p>
          <a:p>
            <a:endParaRPr lang="en-GB" sz="800" dirty="0" smtClean="0"/>
          </a:p>
          <a:p>
            <a:endParaRPr lang="en-GB" sz="900" dirty="0" smtClean="0"/>
          </a:p>
          <a:p>
            <a:endParaRPr lang="en-GB" sz="900" dirty="0"/>
          </a:p>
        </p:txBody>
      </p:sp>
      <p:sp>
        <p:nvSpPr>
          <p:cNvPr id="13" name="TextBox 12"/>
          <p:cNvSpPr txBox="1"/>
          <p:nvPr/>
        </p:nvSpPr>
        <p:spPr>
          <a:xfrm>
            <a:off x="2104657" y="908720"/>
            <a:ext cx="18002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1" dirty="0" smtClean="0"/>
              <a:t>Lesson 4</a:t>
            </a:r>
          </a:p>
          <a:p>
            <a:r>
              <a:rPr lang="en-GB" sz="700" i="1" dirty="0"/>
              <a:t>Know:</a:t>
            </a:r>
            <a:r>
              <a:rPr lang="en-GB" sz="700" dirty="0"/>
              <a:t> How to pick up a value from another sheet using a cell reference</a:t>
            </a:r>
          </a:p>
          <a:p>
            <a:r>
              <a:rPr lang="en-GB" sz="700" dirty="0"/>
              <a:t> </a:t>
            </a:r>
            <a:r>
              <a:rPr lang="en-GB" sz="700" i="1" dirty="0" smtClean="0"/>
              <a:t>Understand</a:t>
            </a:r>
            <a:r>
              <a:rPr lang="en-GB" sz="700" i="1" dirty="0"/>
              <a:t>:</a:t>
            </a:r>
            <a:r>
              <a:rPr lang="en-GB" sz="700" dirty="0"/>
              <a:t>. Why modelling is a useful activity</a:t>
            </a:r>
          </a:p>
          <a:p>
            <a:r>
              <a:rPr lang="en-GB" sz="700" dirty="0"/>
              <a:t> </a:t>
            </a:r>
            <a:r>
              <a:rPr lang="en-GB" sz="700" i="1" dirty="0" smtClean="0"/>
              <a:t>Be </a:t>
            </a:r>
            <a:r>
              <a:rPr lang="en-GB" sz="700" i="1" dirty="0"/>
              <a:t>able to:</a:t>
            </a:r>
            <a:r>
              <a:rPr lang="en-GB" sz="700" dirty="0"/>
              <a:t> Use a spreadsheet to model different scenarios</a:t>
            </a:r>
          </a:p>
          <a:p>
            <a:endParaRPr lang="en-GB" sz="700" dirty="0"/>
          </a:p>
          <a:p>
            <a:r>
              <a:rPr lang="en-GB" sz="700" dirty="0" smtClean="0"/>
              <a:t>To do now: - Keyword definitions </a:t>
            </a:r>
            <a:r>
              <a:rPr lang="en-GB" sz="700" b="1" dirty="0" smtClean="0">
                <a:solidFill>
                  <a:srgbClr val="FF0000"/>
                </a:solidFill>
              </a:rPr>
              <a:t>(recall &amp; recap)</a:t>
            </a:r>
          </a:p>
          <a:p>
            <a:r>
              <a:rPr lang="en-GB" sz="700" dirty="0" smtClean="0"/>
              <a:t>Pupils complete starter – interactive tests </a:t>
            </a:r>
            <a:r>
              <a:rPr lang="en-GB" sz="700" b="1" dirty="0" smtClean="0">
                <a:solidFill>
                  <a:srgbClr val="FF0000"/>
                </a:solidFill>
              </a:rPr>
              <a:t>for recap &amp; recall</a:t>
            </a:r>
          </a:p>
          <a:p>
            <a:r>
              <a:rPr lang="en-GB" sz="700" dirty="0" smtClean="0"/>
              <a:t>Pupils complete task sheet</a:t>
            </a:r>
            <a:endParaRPr lang="en-GB" sz="700" dirty="0"/>
          </a:p>
          <a:p>
            <a:r>
              <a:rPr lang="en-GB" sz="700" dirty="0" smtClean="0"/>
              <a:t>Extended  learning – spell cost worksheet</a:t>
            </a:r>
          </a:p>
          <a:p>
            <a:endParaRPr lang="en-GB" sz="700" dirty="0"/>
          </a:p>
          <a:p>
            <a:r>
              <a:rPr lang="en-GB" sz="700" dirty="0" smtClean="0"/>
              <a:t>Consolidation – HW</a:t>
            </a:r>
          </a:p>
          <a:p>
            <a:r>
              <a:rPr lang="en-GB" sz="700" dirty="0" smtClean="0"/>
              <a:t>Print out work, add annotations to explain progress &amp; understanding</a:t>
            </a:r>
          </a:p>
          <a:p>
            <a:endParaRPr lang="en-GB" sz="700" dirty="0"/>
          </a:p>
          <a:p>
            <a:endParaRPr lang="en-GB" sz="700" dirty="0" smtClean="0"/>
          </a:p>
          <a:p>
            <a:endParaRPr lang="en-GB" sz="900" dirty="0" smtClean="0"/>
          </a:p>
          <a:p>
            <a:endParaRPr lang="en-GB" sz="900" dirty="0"/>
          </a:p>
        </p:txBody>
      </p:sp>
      <p:sp>
        <p:nvSpPr>
          <p:cNvPr id="14" name="TextBox 13"/>
          <p:cNvSpPr txBox="1"/>
          <p:nvPr/>
        </p:nvSpPr>
        <p:spPr>
          <a:xfrm>
            <a:off x="5516022" y="2564904"/>
            <a:ext cx="2008306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1" dirty="0" smtClean="0"/>
              <a:t>Lesson 5</a:t>
            </a:r>
          </a:p>
          <a:p>
            <a:r>
              <a:rPr lang="en-GB" sz="700" i="1" dirty="0"/>
              <a:t>Understand:</a:t>
            </a:r>
            <a:r>
              <a:rPr lang="en-GB" sz="700" dirty="0"/>
              <a:t>. Why it is important to plan things before you create them on the computer</a:t>
            </a:r>
          </a:p>
          <a:p>
            <a:r>
              <a:rPr lang="en-GB" sz="700" dirty="0"/>
              <a:t> </a:t>
            </a:r>
          </a:p>
          <a:p>
            <a:r>
              <a:rPr lang="en-GB" sz="700" i="1" dirty="0"/>
              <a:t>Be able to:</a:t>
            </a:r>
            <a:r>
              <a:rPr lang="en-GB" sz="700" dirty="0"/>
              <a:t> To create a spreadsheet from a plan</a:t>
            </a:r>
          </a:p>
          <a:p>
            <a:endParaRPr lang="en-GB" sz="700" dirty="0"/>
          </a:p>
          <a:p>
            <a:r>
              <a:rPr lang="en-GB" sz="700" dirty="0" smtClean="0"/>
              <a:t>To do now: - update project mark sheet and place relevant work together in a wallet</a:t>
            </a:r>
          </a:p>
          <a:p>
            <a:r>
              <a:rPr lang="en-GB" sz="700" dirty="0" smtClean="0"/>
              <a:t>Pupils complete starter – spreadsheet crossword </a:t>
            </a:r>
            <a:r>
              <a:rPr lang="en-GB" sz="700" b="1" dirty="0" smtClean="0">
                <a:solidFill>
                  <a:srgbClr val="FF0000"/>
                </a:solidFill>
              </a:rPr>
              <a:t>for recap &amp; recall</a:t>
            </a:r>
          </a:p>
          <a:p>
            <a:r>
              <a:rPr lang="en-GB" sz="700" dirty="0" smtClean="0"/>
              <a:t>Pupils complete pupils plan their spreadsheet using the printed planning sheet to assist. When planning is complete pupil will use the sheet to create the spreadsheet</a:t>
            </a:r>
            <a:endParaRPr lang="en-GB" sz="700" dirty="0"/>
          </a:p>
          <a:p>
            <a:r>
              <a:rPr lang="en-GB" sz="700" dirty="0" smtClean="0"/>
              <a:t>Extended  learning – modelling predictions worksheet</a:t>
            </a:r>
            <a:endParaRPr lang="en-GB" sz="700" dirty="0"/>
          </a:p>
          <a:p>
            <a:r>
              <a:rPr lang="en-GB" sz="700" dirty="0" smtClean="0"/>
              <a:t>Consolidation – HW</a:t>
            </a:r>
          </a:p>
          <a:p>
            <a:r>
              <a:rPr lang="en-GB" sz="700" dirty="0" smtClean="0"/>
              <a:t>Print out work, add annotations to explain progress &amp; understanding</a:t>
            </a:r>
          </a:p>
          <a:p>
            <a:endParaRPr lang="en-GB" sz="700" dirty="0"/>
          </a:p>
          <a:p>
            <a:endParaRPr lang="en-GB" sz="700" dirty="0" smtClean="0"/>
          </a:p>
          <a:p>
            <a:endParaRPr lang="en-GB" sz="900" dirty="0" smtClean="0"/>
          </a:p>
          <a:p>
            <a:endParaRPr lang="en-GB" sz="900" dirty="0"/>
          </a:p>
        </p:txBody>
      </p:sp>
      <p:sp>
        <p:nvSpPr>
          <p:cNvPr id="15" name="TextBox 14"/>
          <p:cNvSpPr txBox="1"/>
          <p:nvPr/>
        </p:nvSpPr>
        <p:spPr>
          <a:xfrm>
            <a:off x="4779329" y="137681"/>
            <a:ext cx="200830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1" dirty="0" smtClean="0"/>
              <a:t>Lesson </a:t>
            </a:r>
            <a:r>
              <a:rPr lang="en-GB" sz="700" b="1" dirty="0"/>
              <a:t>6</a:t>
            </a:r>
            <a:endParaRPr lang="en-GB" sz="700" b="1" dirty="0" smtClean="0"/>
          </a:p>
          <a:p>
            <a:r>
              <a:rPr lang="en-GB" sz="700" i="1" dirty="0"/>
              <a:t>Understand:</a:t>
            </a:r>
            <a:r>
              <a:rPr lang="en-GB" sz="700" dirty="0"/>
              <a:t>. How to write predictions and test them out Why it is important to plan things before you create them on the computer</a:t>
            </a:r>
          </a:p>
          <a:p>
            <a:r>
              <a:rPr lang="en-GB" sz="700" dirty="0"/>
              <a:t> </a:t>
            </a:r>
          </a:p>
          <a:p>
            <a:r>
              <a:rPr lang="en-GB" sz="700" i="1" dirty="0"/>
              <a:t>Be able to:</a:t>
            </a:r>
            <a:r>
              <a:rPr lang="en-GB" sz="700" dirty="0"/>
              <a:t> Set up a spreadsheet with minimal help and use it to model different scenarios</a:t>
            </a:r>
          </a:p>
          <a:p>
            <a:endParaRPr lang="en-GB" sz="700" dirty="0"/>
          </a:p>
          <a:p>
            <a:r>
              <a:rPr lang="en-GB" sz="700" dirty="0" smtClean="0"/>
              <a:t>To do now: - complete the missing words exercise</a:t>
            </a:r>
          </a:p>
          <a:p>
            <a:r>
              <a:rPr lang="en-GB" sz="700" dirty="0" smtClean="0"/>
              <a:t>Pupils complete starter – spreadsheet questions</a:t>
            </a:r>
          </a:p>
          <a:p>
            <a:r>
              <a:rPr lang="en-GB" sz="700" b="1" dirty="0" smtClean="0">
                <a:solidFill>
                  <a:srgbClr val="FF0000"/>
                </a:solidFill>
              </a:rPr>
              <a:t>To do now &amp; starter = recap and recall</a:t>
            </a:r>
          </a:p>
          <a:p>
            <a:endParaRPr lang="en-GB" sz="700" dirty="0" smtClean="0"/>
          </a:p>
          <a:p>
            <a:r>
              <a:rPr lang="en-GB" sz="700" dirty="0" smtClean="0"/>
              <a:t>Pupils complete the delivery service worksheet</a:t>
            </a:r>
          </a:p>
          <a:p>
            <a:r>
              <a:rPr lang="en-GB" sz="700" dirty="0" smtClean="0"/>
              <a:t>Grouped activity for less able and individual for more able</a:t>
            </a:r>
          </a:p>
          <a:p>
            <a:r>
              <a:rPr lang="en-GB" sz="700" dirty="0" smtClean="0"/>
              <a:t>Extended  learning – extended spreadsheet Consolidation – HW</a:t>
            </a:r>
          </a:p>
          <a:p>
            <a:r>
              <a:rPr lang="en-GB" sz="700" dirty="0" smtClean="0"/>
              <a:t>Complete an evaluation and assemble the project documents</a:t>
            </a:r>
            <a:endParaRPr lang="en-GB" sz="700" dirty="0"/>
          </a:p>
          <a:p>
            <a:endParaRPr lang="en-GB" sz="700" dirty="0" smtClean="0"/>
          </a:p>
          <a:p>
            <a:endParaRPr lang="en-GB" sz="900" dirty="0" smtClean="0"/>
          </a:p>
          <a:p>
            <a:endParaRPr lang="en-GB" sz="900" dirty="0"/>
          </a:p>
        </p:txBody>
      </p:sp>
      <p:sp>
        <p:nvSpPr>
          <p:cNvPr id="5" name="TextBox 4"/>
          <p:cNvSpPr txBox="1"/>
          <p:nvPr/>
        </p:nvSpPr>
        <p:spPr>
          <a:xfrm>
            <a:off x="7164288" y="692696"/>
            <a:ext cx="18002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The Key Stage 3 curriculum requires pupils to learn how simple models are built by first investigating rules and then by seeing how rules can govern the behaviour of simple models.  </a:t>
            </a:r>
            <a:r>
              <a:rPr lang="en-GB" sz="700" dirty="0" smtClean="0"/>
              <a:t>At the end of this </a:t>
            </a:r>
            <a:r>
              <a:rPr lang="en-GB" sz="700" dirty="0"/>
              <a:t>series of 6 lessons </a:t>
            </a:r>
            <a:r>
              <a:rPr lang="en-GB" sz="700" dirty="0" smtClean="0"/>
              <a:t>pupils will have developed </a:t>
            </a:r>
            <a:r>
              <a:rPr lang="en-GB" sz="700" dirty="0"/>
              <a:t>these skills, eventually leading  pupils </a:t>
            </a:r>
            <a:r>
              <a:rPr lang="en-GB" sz="700" dirty="0" smtClean="0"/>
              <a:t>to be able to </a:t>
            </a:r>
            <a:r>
              <a:rPr lang="en-GB" sz="700" dirty="0"/>
              <a:t>set up a model and then </a:t>
            </a:r>
            <a:r>
              <a:rPr lang="en-GB" sz="700" dirty="0" smtClean="0"/>
              <a:t>use </a:t>
            </a:r>
            <a:r>
              <a:rPr lang="en-GB" sz="700" dirty="0"/>
              <a:t>it to investigate various scenarios.</a:t>
            </a:r>
          </a:p>
        </p:txBody>
      </p:sp>
    </p:spTree>
    <p:extLst>
      <p:ext uri="{BB962C8B-B14F-4D97-AF65-F5344CB8AC3E}">
        <p14:creationId xmlns:p14="http://schemas.microsoft.com/office/powerpoint/2010/main" val="407009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476</Words>
  <Application>Microsoft Office PowerPoint</Application>
  <PresentationFormat>On-screen Show (4:3)</PresentationFormat>
  <Paragraphs>97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JENNINGS</dc:creator>
  <cp:lastModifiedBy>DStones</cp:lastModifiedBy>
  <cp:revision>43</cp:revision>
  <cp:lastPrinted>2016-11-02T11:53:51Z</cp:lastPrinted>
  <dcterms:created xsi:type="dcterms:W3CDTF">2015-10-09T08:42:54Z</dcterms:created>
  <dcterms:modified xsi:type="dcterms:W3CDTF">2016-11-30T11:20:41Z</dcterms:modified>
</cp:coreProperties>
</file>