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58" r:id="rId4"/>
    <p:sldId id="262" r:id="rId5"/>
    <p:sldId id="256" r:id="rId6"/>
    <p:sldId id="263" r:id="rId7"/>
    <p:sldId id="264" r:id="rId8"/>
    <p:sldId id="260" r:id="rId9"/>
    <p:sldId id="261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560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87C21-212F-4486-BB15-115D98C47354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68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B0F09-34DE-403A-85C3-37B541FF4A1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4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0CAA1-DFC0-47F1-8B43-4EEF00D743DE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25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CAE0E-0A14-494E-98B5-7F83FF374AE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35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8CC95-EBAC-45DA-A0BF-D43E689489F1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49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7CBA4-AB36-4726-BE96-DEE2152B830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93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907E0-1778-490E-93BF-57744617FF0E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46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B8361E-54A2-4387-ADA5-7A2E04A0865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6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E5419-35BC-4295-BC6E-A3B9ED1F534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486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A39A4-1540-4E3B-8DB4-E674E901E65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93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21586-9FFF-49BB-B7A3-F0879ACC11A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323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C724C61-6565-4B4B-AB99-FEE118DFD29A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4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BED857B-245E-44A4-8775-C73A0E126113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605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CCFF">
                <a:gamma/>
                <a:tint val="42353"/>
                <a:invGamma/>
              </a:srgbClr>
            </a:gs>
            <a:gs pos="100000">
              <a:srgbClr val="FF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1CDD11-F200-474C-9C16-0B7A6F57E9F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9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GB" altLang="en-US" dirty="0" smtClean="0"/>
              <a:t>Starter – Key Terms Vocabulary</a:t>
            </a:r>
            <a:endParaRPr lang="en-GB" alt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GB" altLang="en-US" dirty="0" smtClean="0"/>
              <a:t>To see what you know already I would like you to try and define the key terms on the vocabulary grid.</a:t>
            </a:r>
          </a:p>
          <a:p>
            <a:r>
              <a:rPr lang="en-GB" altLang="en-US" dirty="0" smtClean="0"/>
              <a:t>Try to attempt every one – at this stage is does not matter if you are wrong.</a:t>
            </a:r>
          </a:p>
          <a:p>
            <a:r>
              <a:rPr lang="en-GB" altLang="en-US" b="1" u="sng" dirty="0" smtClean="0"/>
              <a:t>Only complete the first column of this grid</a:t>
            </a:r>
            <a:endParaRPr lang="en-GB" altLang="en-US" b="1" u="sng" dirty="0"/>
          </a:p>
        </p:txBody>
      </p:sp>
    </p:spTree>
    <p:extLst>
      <p:ext uri="{BB962C8B-B14F-4D97-AF65-F5344CB8AC3E}">
        <p14:creationId xmlns:p14="http://schemas.microsoft.com/office/powerpoint/2010/main" val="366522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341438"/>
            <a:ext cx="7772400" cy="1470025"/>
          </a:xfrm>
        </p:spPr>
        <p:txBody>
          <a:bodyPr/>
          <a:lstStyle/>
          <a:p>
            <a:r>
              <a:rPr lang="en-GB" dirty="0"/>
              <a:t>Costs, Revenue, cash flow, breakeven &amp; profit</a:t>
            </a:r>
            <a:endParaRPr lang="en-GB" alt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141663"/>
            <a:ext cx="7775575" cy="3024187"/>
          </a:xfrm>
        </p:spPr>
        <p:txBody>
          <a:bodyPr/>
          <a:lstStyle/>
          <a:p>
            <a:pPr marL="609600" indent="-609600" algn="l">
              <a:lnSpc>
                <a:spcPct val="80000"/>
              </a:lnSpc>
            </a:pPr>
            <a:r>
              <a:rPr lang="en-GB" altLang="en-US" sz="2800" dirty="0" smtClean="0"/>
              <a:t>LI</a:t>
            </a:r>
            <a:endParaRPr lang="en-GB" altLang="en-US" sz="2800" dirty="0"/>
          </a:p>
          <a:p>
            <a:pPr marL="609600" indent="-609600" algn="l">
              <a:lnSpc>
                <a:spcPct val="80000"/>
              </a:lnSpc>
            </a:pPr>
            <a:endParaRPr lang="en-GB" altLang="en-US" sz="2800" dirty="0"/>
          </a:p>
          <a:p>
            <a:pPr marL="609600" indent="-609600" algn="l">
              <a:lnSpc>
                <a:spcPct val="80000"/>
              </a:lnSpc>
              <a:buFontTx/>
              <a:buAutoNum type="arabicPeriod"/>
            </a:pPr>
            <a:r>
              <a:rPr lang="en-GB" altLang="en-US" sz="2800" dirty="0" smtClean="0"/>
              <a:t>Define the key terms associated with </a:t>
            </a:r>
            <a:r>
              <a:rPr lang="en-GB" sz="2800" dirty="0"/>
              <a:t>Costs, Revenue, cash flow, breakeven &amp; </a:t>
            </a:r>
            <a:r>
              <a:rPr lang="en-GB" sz="2800" dirty="0" smtClean="0"/>
              <a:t>profit</a:t>
            </a:r>
          </a:p>
          <a:p>
            <a:pPr marL="609600" indent="-609600" algn="l">
              <a:lnSpc>
                <a:spcPct val="80000"/>
              </a:lnSpc>
              <a:buFontTx/>
              <a:buAutoNum type="arabicPeriod"/>
            </a:pPr>
            <a:r>
              <a:rPr lang="en-GB" altLang="en-US" sz="2800" dirty="0" smtClean="0"/>
              <a:t>Demonstrate </a:t>
            </a:r>
            <a:r>
              <a:rPr lang="en-GB" altLang="en-US" sz="2800" dirty="0" smtClean="0"/>
              <a:t>how </a:t>
            </a:r>
            <a:r>
              <a:rPr lang="en-GB" altLang="en-US" sz="2800" dirty="0" smtClean="0"/>
              <a:t>Revenue</a:t>
            </a:r>
            <a:r>
              <a:rPr lang="en-GB" altLang="en-US" sz="2800" dirty="0" smtClean="0"/>
              <a:t>, Costs and </a:t>
            </a:r>
            <a:r>
              <a:rPr lang="en-GB" altLang="en-US" sz="2800" dirty="0" smtClean="0"/>
              <a:t>Profits are calculated</a:t>
            </a:r>
            <a:endParaRPr lang="en-GB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8475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Chuckle Vision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You are about to be shown a clip of Chuckle </a:t>
            </a:r>
            <a:r>
              <a:rPr lang="en-GB" sz="2800" dirty="0"/>
              <a:t>V</a:t>
            </a:r>
            <a:r>
              <a:rPr lang="en-GB" sz="2800" dirty="0" smtClean="0"/>
              <a:t>ision. </a:t>
            </a:r>
          </a:p>
          <a:p>
            <a:r>
              <a:rPr lang="en-GB" sz="2800" dirty="0" smtClean="0"/>
              <a:t>On the back of your Vocabulary sheet there is a table for you to make notes on the following: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business mistakes did the brothers make</a:t>
            </a:r>
            <a:r>
              <a:rPr lang="en-GB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  <a:r>
              <a:rPr lang="en-GB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GB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could they avoid doing the same in the future?</a:t>
            </a:r>
            <a:endParaRPr lang="en-GB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71500" indent="-514350"/>
            <a:r>
              <a:rPr lang="en-GB" sz="2800" dirty="0" smtClean="0"/>
              <a:t>Remember to draw on your knowledge from previous units.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5509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cklevision i scream men 20x2 (1of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52400"/>
            <a:ext cx="86106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 you do better?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600" dirty="0" smtClean="0"/>
              <a:t>Working in groups you will be deciding what types of ice cream cones you would make and sell.</a:t>
            </a:r>
          </a:p>
          <a:p>
            <a:r>
              <a:rPr lang="en-GB" sz="2600" dirty="0" smtClean="0"/>
              <a:t>The aim is to make as much profit as possible.</a:t>
            </a:r>
          </a:p>
          <a:p>
            <a:r>
              <a:rPr lang="en-GB" sz="2600" dirty="0" smtClean="0"/>
              <a:t>You will be given a list of costs and selling prices.</a:t>
            </a:r>
          </a:p>
          <a:p>
            <a:r>
              <a:rPr lang="en-GB" sz="2600" dirty="0" smtClean="0"/>
              <a:t>BEWARE - there could be some unexpected complications along the way.</a:t>
            </a:r>
          </a:p>
          <a:p>
            <a:r>
              <a:rPr lang="en-GB" sz="2600" dirty="0" smtClean="0"/>
              <a:t>As a team you will need to ensure you have calculated your profit / loss by the end of the task using the sheets provided.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152048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706562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sz="3200" dirty="0" smtClean="0"/>
              <a:t>Fixed Costs</a:t>
            </a:r>
            <a:br>
              <a:rPr lang="en-GB" sz="3200" dirty="0" smtClean="0"/>
            </a:br>
            <a:r>
              <a:rPr lang="en-GB" sz="2000" dirty="0"/>
              <a:t>T</a:t>
            </a:r>
            <a:r>
              <a:rPr lang="en-GB" sz="2000" dirty="0" smtClean="0"/>
              <a:t>hese have to paid regardless of how many ice creams you make!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2590799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sz="2000" dirty="0" smtClean="0"/>
              <a:t>Rent per table used = £2.50</a:t>
            </a:r>
          </a:p>
          <a:p>
            <a:r>
              <a:rPr lang="en-GB" sz="2200" dirty="0" smtClean="0"/>
              <a:t>1 pack of felt tips = £2</a:t>
            </a:r>
          </a:p>
          <a:p>
            <a:r>
              <a:rPr lang="en-GB" sz="2200" dirty="0" smtClean="0"/>
              <a:t>1 pair of scissors = £1</a:t>
            </a:r>
          </a:p>
          <a:p>
            <a:r>
              <a:rPr lang="en-GB" sz="2200" dirty="0" smtClean="0"/>
              <a:t>1 calculator = £2</a:t>
            </a:r>
            <a:endParaRPr lang="en-GB" sz="2200" dirty="0"/>
          </a:p>
          <a:p>
            <a:r>
              <a:rPr lang="en-GB" sz="2200" i="1" dirty="0" smtClean="0"/>
              <a:t>You can use more than one of each.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7557"/>
            <a:ext cx="4114800" cy="2586843"/>
          </a:xfrm>
          <a:solidFill>
            <a:srgbClr val="FFFFCC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sz="2200" dirty="0" smtClean="0"/>
              <a:t>Standard cone with vanilla ice cream = 50p</a:t>
            </a:r>
          </a:p>
          <a:p>
            <a:r>
              <a:rPr lang="en-GB" sz="2200" dirty="0" smtClean="0"/>
              <a:t>Standard Cone with strawberry, chocolate or mint ice cream = 60p</a:t>
            </a:r>
          </a:p>
          <a:p>
            <a:r>
              <a:rPr lang="en-GB" sz="2200" dirty="0" smtClean="0"/>
              <a:t>Standard cone with mint choc chip ice cream = 80p</a:t>
            </a:r>
            <a:endParaRPr lang="en-GB" sz="22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48200" y="254758"/>
            <a:ext cx="4114800" cy="170656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en-GB" sz="3200" kern="0" dirty="0" smtClean="0"/>
              <a:t>Variable Costs</a:t>
            </a:r>
          </a:p>
          <a:p>
            <a:r>
              <a:rPr lang="en-GB" sz="2000" kern="0" dirty="0" smtClean="0"/>
              <a:t>These change according to how many ice creams you make!</a:t>
            </a:r>
            <a:endParaRPr lang="en-GB" sz="2000" kern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5029200"/>
            <a:ext cx="8305800" cy="1676399"/>
          </a:xfrm>
          <a:prstGeom prst="rect">
            <a:avLst/>
          </a:prstGeom>
          <a:solidFill>
            <a:srgbClr val="CCFF99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200" b="1" kern="0" dirty="0" smtClean="0"/>
              <a:t>Selling prices</a:t>
            </a:r>
          </a:p>
          <a:p>
            <a:r>
              <a:rPr lang="en-GB" sz="2200" kern="0" dirty="0" smtClean="0"/>
              <a:t>Vanilla					=	£1</a:t>
            </a:r>
          </a:p>
          <a:p>
            <a:r>
              <a:rPr lang="en-GB" sz="2200" kern="0" dirty="0" smtClean="0"/>
              <a:t>Strawberry, chocolate or mint		=	£1.20</a:t>
            </a:r>
          </a:p>
          <a:p>
            <a:r>
              <a:rPr lang="en-GB" sz="2200" kern="0" dirty="0" smtClean="0"/>
              <a:t>Mint choc chip				=	£1.50</a:t>
            </a:r>
          </a:p>
          <a:p>
            <a:endParaRPr lang="en-GB" sz="2200" kern="0" dirty="0" smtClean="0"/>
          </a:p>
          <a:p>
            <a:pPr marL="0" indent="0">
              <a:buNone/>
            </a:pPr>
            <a:endParaRPr lang="en-GB" sz="2200" kern="0" dirty="0" smtClean="0"/>
          </a:p>
          <a:p>
            <a:endParaRPr lang="en-GB" kern="0" dirty="0" smtClean="0"/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48150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build="p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GB" altLang="en-US" dirty="0" smtClean="0"/>
              <a:t>Key Terms Vocabulary</a:t>
            </a:r>
            <a:endParaRPr lang="en-GB" alt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GB" altLang="en-US" dirty="0" smtClean="0"/>
              <a:t>To see what you learnt this lesson I would like try and define the key terms again using the </a:t>
            </a:r>
            <a:r>
              <a:rPr lang="en-GB" altLang="en-US" b="1" dirty="0" smtClean="0"/>
              <a:t>2</a:t>
            </a:r>
            <a:r>
              <a:rPr lang="en-GB" altLang="en-US" b="1" baseline="30000" dirty="0" smtClean="0"/>
              <a:t>nd</a:t>
            </a:r>
            <a:r>
              <a:rPr lang="en-GB" altLang="en-US" b="1" dirty="0" smtClean="0"/>
              <a:t> try column</a:t>
            </a:r>
            <a:r>
              <a:rPr lang="en-GB" altLang="en-US" dirty="0" smtClean="0"/>
              <a:t>.</a:t>
            </a:r>
          </a:p>
          <a:p>
            <a:r>
              <a:rPr lang="en-GB" altLang="en-US" dirty="0" smtClean="0"/>
              <a:t>Think about how you have worked out your revenue, costs and profit / loss this lesson. Write the formula you used to do this in the </a:t>
            </a:r>
            <a:r>
              <a:rPr lang="en-GB" altLang="en-US" b="1" dirty="0" smtClean="0"/>
              <a:t>formula column</a:t>
            </a:r>
            <a:r>
              <a:rPr lang="en-GB" alt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422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Complete the end of lesson review.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43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365</Words>
  <Application>Microsoft Office PowerPoint</Application>
  <PresentationFormat>On-screen Show (4:3)</PresentationFormat>
  <Paragraphs>43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Default Design</vt:lpstr>
      <vt:lpstr>Starter – Key Terms Vocabulary</vt:lpstr>
      <vt:lpstr>Costs, Revenue, cash flow, breakeven &amp; profit</vt:lpstr>
      <vt:lpstr>Chuckle Vision</vt:lpstr>
      <vt:lpstr>PowerPoint Presentation</vt:lpstr>
      <vt:lpstr>Can you do better?</vt:lpstr>
      <vt:lpstr>Fixed Costs These have to paid regardless of how many ice creams you make!</vt:lpstr>
      <vt:lpstr>Key Terms Vocabulary</vt:lpstr>
      <vt:lpstr>Plenary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Hesketh</dc:creator>
  <cp:lastModifiedBy>DStones</cp:lastModifiedBy>
  <cp:revision>21</cp:revision>
  <dcterms:created xsi:type="dcterms:W3CDTF">2006-08-16T00:00:00Z</dcterms:created>
  <dcterms:modified xsi:type="dcterms:W3CDTF">2016-01-26T14:35:19Z</dcterms:modified>
</cp:coreProperties>
</file>