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7" r:id="rId3"/>
    <p:sldId id="258" r:id="rId4"/>
    <p:sldId id="260" r:id="rId5"/>
    <p:sldId id="259" r:id="rId6"/>
    <p:sldId id="269" r:id="rId7"/>
    <p:sldId id="270" r:id="rId8"/>
    <p:sldId id="271" r:id="rId9"/>
    <p:sldId id="272" r:id="rId10"/>
    <p:sldId id="265"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A88BD3-9235-4B46-A0BE-ED9129C0E782}" type="datetimeFigureOut">
              <a:rPr lang="en-GB" smtClean="0"/>
              <a:pPr/>
              <a:t>04/02/2016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D32DB-A87E-4B23-B006-80137DFA17CB}" type="slidenum">
              <a:rPr lang="en-GB" smtClean="0"/>
              <a:pPr/>
              <a:t>‹#›</a:t>
            </a:fld>
            <a:endParaRPr lang="en-GB"/>
          </a:p>
        </p:txBody>
      </p:sp>
    </p:spTree>
    <p:extLst>
      <p:ext uri="{BB962C8B-B14F-4D97-AF65-F5344CB8AC3E}">
        <p14:creationId xmlns:p14="http://schemas.microsoft.com/office/powerpoint/2010/main" val="343881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06CF364-8165-4BCD-B258-3145515D9F61}" type="datetimeFigureOut">
              <a:rPr lang="en-GB" smtClean="0"/>
              <a:pPr/>
              <a:t>04/02/2016</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A21D08CA-3A07-46CB-8AD7-C973B2439813}"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D08CA-3A07-46CB-8AD7-C973B243981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D08CA-3A07-46CB-8AD7-C973B2439813}"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1D08CA-3A07-46CB-8AD7-C973B2439813}"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06CF364-8165-4BCD-B258-3145515D9F61}" type="datetimeFigureOut">
              <a:rPr lang="en-GB" smtClean="0"/>
              <a:pPr/>
              <a:t>04/02/2016</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A21D08CA-3A07-46CB-8AD7-C973B2439813}"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1D08CA-3A07-46CB-8AD7-C973B2439813}"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1D08CA-3A07-46CB-8AD7-C973B2439813}"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1D08CA-3A07-46CB-8AD7-C973B2439813}"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1D08CA-3A07-46CB-8AD7-C973B2439813}"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1D08CA-3A07-46CB-8AD7-C973B2439813}"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6CF364-8165-4BCD-B258-3145515D9F61}"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1D08CA-3A07-46CB-8AD7-C973B2439813}"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06CF364-8165-4BCD-B258-3145515D9F61}" type="datetimeFigureOut">
              <a:rPr lang="en-GB" smtClean="0"/>
              <a:pPr/>
              <a:t>04/02/2016</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21D08CA-3A07-46CB-8AD7-C973B2439813}"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817298"/>
            <a:ext cx="8136904" cy="3108543"/>
          </a:xfrm>
          <a:prstGeom prst="rect">
            <a:avLst/>
          </a:prstGeom>
        </p:spPr>
        <p:txBody>
          <a:bodyPr wrap="square">
            <a:spAutoFit/>
          </a:bodyPr>
          <a:lstStyle/>
          <a:p>
            <a:r>
              <a:rPr lang="en-GB" sz="2800" dirty="0"/>
              <a:t>To be able to understand the importance of Planning and having  business objectives</a:t>
            </a:r>
          </a:p>
          <a:p>
            <a:endParaRPr lang="en-GB" sz="2800" b="1" dirty="0"/>
          </a:p>
          <a:p>
            <a:endParaRPr lang="en-GB" sz="2800" dirty="0"/>
          </a:p>
          <a:p>
            <a:pPr algn="ctr"/>
            <a:r>
              <a:rPr lang="en-GB" sz="2800" b="1" dirty="0">
                <a:solidFill>
                  <a:srgbClr val="FF0000"/>
                </a:solidFill>
              </a:rPr>
              <a:t>Misconceptions – </a:t>
            </a:r>
            <a:r>
              <a:rPr lang="en-GB" sz="2800" b="1" dirty="0" smtClean="0">
                <a:solidFill>
                  <a:srgbClr val="FF0000"/>
                </a:solidFill>
              </a:rPr>
              <a:t>Business planning &amp; Business </a:t>
            </a:r>
            <a:r>
              <a:rPr lang="en-GB" sz="2800" b="1" dirty="0">
                <a:solidFill>
                  <a:srgbClr val="FF0000"/>
                </a:solidFill>
              </a:rPr>
              <a:t>objectives, What is the purpose &amp; are they always the same?</a:t>
            </a:r>
            <a:endParaRPr lang="en-GB" sz="2800" dirty="0">
              <a:solidFill>
                <a:srgbClr val="FF0000"/>
              </a:solidFill>
            </a:endParaRPr>
          </a:p>
        </p:txBody>
      </p:sp>
      <p:sp>
        <p:nvSpPr>
          <p:cNvPr id="3" name="Rectangle 2"/>
          <p:cNvSpPr txBox="1">
            <a:spLocks noChangeArrowheads="1"/>
          </p:cNvSpPr>
          <p:nvPr/>
        </p:nvSpPr>
        <p:spPr>
          <a:xfrm>
            <a:off x="457200" y="274638"/>
            <a:ext cx="8229600" cy="1143000"/>
          </a:xfrm>
          <a:prstGeom prst="rect">
            <a:avLst/>
          </a:prstGeom>
        </p:spPr>
        <p:txBody>
          <a:bodyPr/>
          <a:lstStyle>
            <a:lvl1pPr algn="l" rtl="0" eaLnBrk="1" latinLnBrk="0" hangingPunct="1">
              <a:spcBef>
                <a:spcPct val="0"/>
              </a:spcBef>
              <a:buNone/>
              <a:defRPr kumimoji="0" sz="3200" kern="1200">
                <a:solidFill>
                  <a:schemeClr val="tx2"/>
                </a:solidFill>
                <a:latin typeface="+mj-lt"/>
                <a:ea typeface="+mj-ea"/>
                <a:cs typeface="+mj-cs"/>
              </a:defRPr>
            </a:lvl1pPr>
          </a:lstStyle>
          <a:p>
            <a:endParaRPr lang="en-US" dirty="0"/>
          </a:p>
        </p:txBody>
      </p:sp>
    </p:spTree>
    <p:extLst>
      <p:ext uri="{BB962C8B-B14F-4D97-AF65-F5344CB8AC3E}">
        <p14:creationId xmlns:p14="http://schemas.microsoft.com/office/powerpoint/2010/main" val="1440875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990600"/>
          </a:xfrm>
          <a:prstGeom prst="rect">
            <a:avLst/>
          </a:prstGeom>
        </p:spPr>
        <p:txBody>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en-GB" dirty="0"/>
              <a:t>Reasons for business </a:t>
            </a:r>
            <a:r>
              <a:rPr lang="en-GB" dirty="0" smtClean="0"/>
              <a:t>planning </a:t>
            </a:r>
            <a:endParaRPr lang="en-GB" dirty="0"/>
          </a:p>
        </p:txBody>
      </p:sp>
      <p:sp>
        <p:nvSpPr>
          <p:cNvPr id="4" name="Rectangle 3"/>
          <p:cNvSpPr/>
          <p:nvPr/>
        </p:nvSpPr>
        <p:spPr>
          <a:xfrm>
            <a:off x="457200" y="1123575"/>
            <a:ext cx="6624736" cy="5262979"/>
          </a:xfrm>
          <a:prstGeom prst="rect">
            <a:avLst/>
          </a:prstGeom>
        </p:spPr>
        <p:txBody>
          <a:bodyPr wrap="square">
            <a:spAutoFit/>
          </a:bodyPr>
          <a:lstStyle/>
          <a:p>
            <a:r>
              <a:rPr lang="en-GB" sz="2400" dirty="0"/>
              <a:t>To forecast </a:t>
            </a:r>
            <a:r>
              <a:rPr lang="en-GB" sz="2400" dirty="0" smtClean="0"/>
              <a:t>costs/revenue</a:t>
            </a:r>
          </a:p>
          <a:p>
            <a:r>
              <a:rPr lang="en-GB" sz="2400" dirty="0" smtClean="0"/>
              <a:t>To </a:t>
            </a:r>
            <a:r>
              <a:rPr lang="en-GB" sz="2400" dirty="0"/>
              <a:t>set/meet objectives</a:t>
            </a:r>
          </a:p>
          <a:p>
            <a:r>
              <a:rPr lang="en-GB" sz="2400" dirty="0" smtClean="0"/>
              <a:t>To </a:t>
            </a:r>
            <a:r>
              <a:rPr lang="en-GB" sz="2400" dirty="0"/>
              <a:t>plan for contingencies</a:t>
            </a:r>
          </a:p>
          <a:p>
            <a:r>
              <a:rPr lang="en-GB" sz="2400" dirty="0" smtClean="0"/>
              <a:t>To </a:t>
            </a:r>
            <a:r>
              <a:rPr lang="en-GB" sz="2400" dirty="0"/>
              <a:t>raise finance</a:t>
            </a:r>
          </a:p>
          <a:p>
            <a:r>
              <a:rPr lang="en-GB" sz="2400" dirty="0" smtClean="0"/>
              <a:t>To </a:t>
            </a:r>
            <a:r>
              <a:rPr lang="en-GB" sz="2400" dirty="0"/>
              <a:t>assess resource requirements</a:t>
            </a:r>
          </a:p>
          <a:p>
            <a:r>
              <a:rPr lang="en-GB" sz="2400" dirty="0" smtClean="0"/>
              <a:t>To </a:t>
            </a:r>
            <a:r>
              <a:rPr lang="en-GB" sz="2400" dirty="0"/>
              <a:t>make product decisions</a:t>
            </a:r>
          </a:p>
          <a:p>
            <a:r>
              <a:rPr lang="en-GB" sz="2400" dirty="0" smtClean="0"/>
              <a:t>To </a:t>
            </a:r>
            <a:r>
              <a:rPr lang="en-GB" sz="2400" dirty="0"/>
              <a:t>control</a:t>
            </a:r>
          </a:p>
          <a:p>
            <a:r>
              <a:rPr lang="en-GB" sz="2400" dirty="0" smtClean="0"/>
              <a:t>To </a:t>
            </a:r>
            <a:r>
              <a:rPr lang="en-GB" sz="2400" dirty="0"/>
              <a:t>know what to do/achieve/targets </a:t>
            </a:r>
            <a:endParaRPr lang="en-GB" sz="2400" dirty="0" smtClean="0"/>
          </a:p>
          <a:p>
            <a:r>
              <a:rPr lang="en-GB" sz="2400" dirty="0"/>
              <a:t>T</a:t>
            </a:r>
            <a:r>
              <a:rPr lang="en-GB" sz="2400" dirty="0" smtClean="0"/>
              <a:t>o </a:t>
            </a:r>
            <a:r>
              <a:rPr lang="en-GB" sz="2400" dirty="0"/>
              <a:t>measure progress</a:t>
            </a:r>
          </a:p>
          <a:p>
            <a:r>
              <a:rPr lang="en-GB" sz="2400" dirty="0"/>
              <a:t>T</a:t>
            </a:r>
            <a:r>
              <a:rPr lang="en-GB" sz="2400" dirty="0" smtClean="0"/>
              <a:t>o </a:t>
            </a:r>
            <a:r>
              <a:rPr lang="en-GB" sz="2400" dirty="0"/>
              <a:t>help avoid making mistakes</a:t>
            </a:r>
          </a:p>
          <a:p>
            <a:r>
              <a:rPr lang="en-GB" sz="2400" dirty="0"/>
              <a:t>T</a:t>
            </a:r>
            <a:r>
              <a:rPr lang="en-GB" sz="2400" dirty="0" smtClean="0"/>
              <a:t>o </a:t>
            </a:r>
            <a:r>
              <a:rPr lang="en-GB" sz="2400" dirty="0"/>
              <a:t>motivate the workforce</a:t>
            </a:r>
          </a:p>
          <a:p>
            <a:r>
              <a:rPr lang="en-GB" sz="2400" dirty="0"/>
              <a:t>T</a:t>
            </a:r>
            <a:r>
              <a:rPr lang="en-GB" sz="2400" dirty="0" smtClean="0"/>
              <a:t>o </a:t>
            </a:r>
            <a:r>
              <a:rPr lang="en-GB" sz="2400" dirty="0"/>
              <a:t>help become more competitive</a:t>
            </a:r>
          </a:p>
          <a:p>
            <a:r>
              <a:rPr lang="en-GB" sz="2400" dirty="0"/>
              <a:t>T</a:t>
            </a:r>
            <a:r>
              <a:rPr lang="en-GB" sz="2400" dirty="0" smtClean="0"/>
              <a:t>o </a:t>
            </a:r>
            <a:r>
              <a:rPr lang="en-GB" sz="2400" dirty="0"/>
              <a:t>survive</a:t>
            </a:r>
          </a:p>
          <a:p>
            <a:r>
              <a:rPr lang="en-GB" sz="2400" dirty="0"/>
              <a:t>T</a:t>
            </a:r>
            <a:r>
              <a:rPr lang="en-GB" sz="2400" dirty="0" smtClean="0"/>
              <a:t>o </a:t>
            </a:r>
            <a:r>
              <a:rPr lang="en-GB" sz="2400" dirty="0"/>
              <a:t>see if business decision is a good idea.</a:t>
            </a:r>
          </a:p>
        </p:txBody>
      </p:sp>
    </p:spTree>
    <p:extLst>
      <p:ext uri="{BB962C8B-B14F-4D97-AF65-F5344CB8AC3E}">
        <p14:creationId xmlns:p14="http://schemas.microsoft.com/office/powerpoint/2010/main" val="64039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064896" cy="6001643"/>
          </a:xfrm>
          <a:prstGeom prst="rect">
            <a:avLst/>
          </a:prstGeom>
          <a:noFill/>
        </p:spPr>
        <p:txBody>
          <a:bodyPr wrap="square" rtlCol="0">
            <a:spAutoFit/>
          </a:bodyPr>
          <a:lstStyle/>
          <a:p>
            <a:r>
              <a:rPr lang="en-GB" sz="3200" dirty="0" smtClean="0"/>
              <a:t>Planning - School day is changing from 8am -1:30pm</a:t>
            </a:r>
          </a:p>
          <a:p>
            <a:endParaRPr lang="en-GB" sz="3200" dirty="0"/>
          </a:p>
          <a:p>
            <a:r>
              <a:rPr lang="en-GB" sz="3200" dirty="0" smtClean="0"/>
              <a:t>Your job is to plan for this change.</a:t>
            </a:r>
          </a:p>
          <a:p>
            <a:endParaRPr lang="en-GB" sz="3200" dirty="0"/>
          </a:p>
          <a:p>
            <a:r>
              <a:rPr lang="en-GB" sz="3200" dirty="0" smtClean="0"/>
              <a:t>Who would you need to speak to before-hand?</a:t>
            </a:r>
          </a:p>
          <a:p>
            <a:r>
              <a:rPr lang="en-GB" sz="3200" dirty="0" smtClean="0"/>
              <a:t>Who would you tell afterwards?</a:t>
            </a:r>
          </a:p>
          <a:p>
            <a:r>
              <a:rPr lang="en-GB" sz="3200" dirty="0" smtClean="0"/>
              <a:t>What are the objectives?</a:t>
            </a:r>
          </a:p>
          <a:p>
            <a:r>
              <a:rPr lang="en-GB" sz="3200" dirty="0" smtClean="0"/>
              <a:t>Is there any cost involved?</a:t>
            </a:r>
          </a:p>
          <a:p>
            <a:r>
              <a:rPr lang="en-GB" sz="3200" dirty="0" smtClean="0"/>
              <a:t>What could go wrong – contingency plan?</a:t>
            </a:r>
          </a:p>
          <a:p>
            <a:r>
              <a:rPr lang="en-GB" sz="3200" dirty="0" smtClean="0"/>
              <a:t>How would you know if it is successful?</a:t>
            </a:r>
          </a:p>
          <a:p>
            <a:endParaRPr lang="en-GB" sz="3200" dirty="0"/>
          </a:p>
        </p:txBody>
      </p:sp>
    </p:spTree>
    <p:extLst>
      <p:ext uri="{BB962C8B-B14F-4D97-AF65-F5344CB8AC3E}">
        <p14:creationId xmlns:p14="http://schemas.microsoft.com/office/powerpoint/2010/main" val="3677566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The Purpose of Business Planning</a:t>
            </a:r>
            <a:endParaRPr lang="en-GB" dirty="0"/>
          </a:p>
        </p:txBody>
      </p:sp>
      <p:sp>
        <p:nvSpPr>
          <p:cNvPr id="3" name="Content Placeholder 2"/>
          <p:cNvSpPr>
            <a:spLocks noGrp="1"/>
          </p:cNvSpPr>
          <p:nvPr>
            <p:ph sz="quarter" idx="1"/>
          </p:nvPr>
        </p:nvSpPr>
        <p:spPr/>
        <p:txBody>
          <a:bodyPr>
            <a:normAutofit lnSpcReduction="10000"/>
          </a:bodyPr>
          <a:lstStyle/>
          <a:p>
            <a:pPr marL="0" indent="0">
              <a:buNone/>
            </a:pPr>
            <a:r>
              <a:rPr lang="en-GB" sz="3200" dirty="0"/>
              <a:t>Planning is important so that a business knows if it has enough money </a:t>
            </a:r>
            <a:r>
              <a:rPr lang="en-GB" sz="3200" dirty="0" smtClean="0"/>
              <a:t>to </a:t>
            </a:r>
            <a:r>
              <a:rPr lang="en-GB" sz="3200" dirty="0"/>
              <a:t>pay for </a:t>
            </a:r>
            <a:r>
              <a:rPr lang="en-GB" sz="3200" dirty="0" smtClean="0"/>
              <a:t>all future expenditure.</a:t>
            </a:r>
            <a:r>
              <a:rPr lang="en-GB" sz="3200" dirty="0"/>
              <a:t> </a:t>
            </a:r>
            <a:r>
              <a:rPr lang="en-GB" sz="3200" dirty="0" smtClean="0"/>
              <a:t>It defines </a:t>
            </a:r>
            <a:r>
              <a:rPr lang="en-GB" sz="3200" dirty="0"/>
              <a:t>the purpose of the business </a:t>
            </a:r>
            <a:r>
              <a:rPr lang="en-GB" sz="3200" dirty="0" smtClean="0"/>
              <a:t>and </a:t>
            </a:r>
            <a:r>
              <a:rPr lang="en-GB" sz="3200" dirty="0"/>
              <a:t>helps produce goals and </a:t>
            </a:r>
            <a:r>
              <a:rPr lang="en-GB" sz="3200" dirty="0" smtClean="0"/>
              <a:t>objectives.</a:t>
            </a:r>
          </a:p>
          <a:p>
            <a:pPr marL="0" indent="0">
              <a:buNone/>
            </a:pPr>
            <a:endParaRPr lang="en-GB" sz="3200" dirty="0"/>
          </a:p>
          <a:p>
            <a:pPr marL="0" indent="0">
              <a:buNone/>
            </a:pPr>
            <a:r>
              <a:rPr lang="en-GB" sz="3200" dirty="0" smtClean="0"/>
              <a:t>In some cases a </a:t>
            </a:r>
            <a:r>
              <a:rPr lang="en-GB" sz="3200" dirty="0"/>
              <a:t>business </a:t>
            </a:r>
            <a:r>
              <a:rPr lang="en-GB" sz="3200" dirty="0" smtClean="0"/>
              <a:t>might need </a:t>
            </a:r>
            <a:r>
              <a:rPr lang="en-GB" sz="3200" dirty="0"/>
              <a:t>a contingency </a:t>
            </a:r>
            <a:r>
              <a:rPr lang="en-GB" sz="3200" dirty="0" smtClean="0"/>
              <a:t>plan, for instance if they start to lose money or market share.</a:t>
            </a:r>
          </a:p>
          <a:p>
            <a:pPr marL="0" indent="0">
              <a:buNone/>
            </a:pPr>
            <a:endParaRPr lang="en-GB" dirty="0"/>
          </a:p>
          <a:p>
            <a:pPr marL="0" indent="0">
              <a:buNone/>
            </a:pPr>
            <a:r>
              <a:rPr lang="en-GB" dirty="0" smtClean="0"/>
              <a:t>	</a:t>
            </a:r>
          </a:p>
          <a:p>
            <a:pPr algn="ctr">
              <a:buNone/>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GB" sz="2800" dirty="0"/>
              <a:t>A business </a:t>
            </a:r>
            <a:r>
              <a:rPr lang="en-GB" sz="2800" dirty="0" smtClean="0"/>
              <a:t>should </a:t>
            </a:r>
            <a:r>
              <a:rPr lang="en-GB" sz="2800" dirty="0"/>
              <a:t>develop business planning when </a:t>
            </a:r>
            <a:r>
              <a:rPr lang="en-GB" sz="2800" dirty="0" smtClean="0"/>
              <a:t>making major </a:t>
            </a:r>
            <a:r>
              <a:rPr lang="en-GB" sz="2800" dirty="0"/>
              <a:t>business </a:t>
            </a:r>
            <a:r>
              <a:rPr lang="en-GB" sz="2800" dirty="0" smtClean="0"/>
              <a:t>decisions and needs to consider </a:t>
            </a:r>
            <a:r>
              <a:rPr lang="en-GB" sz="2800" dirty="0"/>
              <a:t>a number of </a:t>
            </a:r>
            <a:r>
              <a:rPr lang="en-GB" sz="2800" dirty="0" smtClean="0"/>
              <a:t>factors such as time</a:t>
            </a:r>
            <a:r>
              <a:rPr lang="en-GB" sz="2800" dirty="0"/>
              <a:t>, costs, </a:t>
            </a:r>
            <a:r>
              <a:rPr lang="en-GB" sz="2800" dirty="0" smtClean="0"/>
              <a:t>and any external </a:t>
            </a:r>
            <a:r>
              <a:rPr lang="en-GB" sz="2800" dirty="0"/>
              <a:t>factors which might affect the decision </a:t>
            </a:r>
            <a:r>
              <a:rPr lang="en-GB" sz="2800" dirty="0" smtClean="0"/>
              <a:t>such as </a:t>
            </a:r>
            <a:r>
              <a:rPr lang="en-GB" sz="2800" dirty="0"/>
              <a:t>a change in the economic </a:t>
            </a:r>
            <a:r>
              <a:rPr lang="en-GB" sz="2800" dirty="0" smtClean="0"/>
              <a:t>conditions. </a:t>
            </a:r>
          </a:p>
          <a:p>
            <a:pPr marL="0" indent="0">
              <a:buNone/>
            </a:pPr>
            <a:endParaRPr lang="en-GB" sz="2800" dirty="0"/>
          </a:p>
          <a:p>
            <a:pPr marL="0" indent="0">
              <a:buNone/>
            </a:pPr>
            <a:r>
              <a:rPr lang="en-GB" sz="2800" dirty="0" smtClean="0"/>
              <a:t>This might </a:t>
            </a:r>
            <a:r>
              <a:rPr lang="en-GB" sz="2800" dirty="0"/>
              <a:t>involve the costs of building, investment in new machinery and </a:t>
            </a:r>
            <a:r>
              <a:rPr lang="en-GB" sz="2800" dirty="0" smtClean="0"/>
              <a:t>other resources</a:t>
            </a:r>
            <a:r>
              <a:rPr lang="en-GB" sz="2800" dirty="0"/>
              <a:t>, as well as organising retail </a:t>
            </a:r>
            <a:r>
              <a:rPr lang="en-GB" sz="2800" dirty="0" smtClean="0"/>
              <a:t>opportunities.</a:t>
            </a:r>
          </a:p>
        </p:txBody>
      </p:sp>
      <p:sp>
        <p:nvSpPr>
          <p:cNvPr id="5" name="Title 1"/>
          <p:cNvSpPr>
            <a:spLocks noGrp="1"/>
          </p:cNvSpPr>
          <p:nvPr>
            <p:ph type="title"/>
          </p:nvPr>
        </p:nvSpPr>
        <p:spPr/>
        <p:txBody>
          <a:bodyPr>
            <a:normAutofit/>
          </a:bodyPr>
          <a:lstStyle/>
          <a:p>
            <a:pPr algn="ctr"/>
            <a:r>
              <a:rPr lang="en-GB" dirty="0" smtClean="0"/>
              <a:t>The Purpose of Business Planning</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Reasons </a:t>
            </a:r>
            <a:r>
              <a:rPr lang="en-GB" b="1" dirty="0"/>
              <a:t>You Need a Business </a:t>
            </a:r>
            <a:r>
              <a:rPr lang="en-GB" b="1" dirty="0" smtClean="0"/>
              <a:t>Plan</a:t>
            </a:r>
            <a:endParaRPr lang="en-GB" dirty="0"/>
          </a:p>
        </p:txBody>
      </p:sp>
      <p:sp>
        <p:nvSpPr>
          <p:cNvPr id="3" name="Content Placeholder 2"/>
          <p:cNvSpPr>
            <a:spLocks noGrp="1"/>
          </p:cNvSpPr>
          <p:nvPr>
            <p:ph sz="quarter" idx="1"/>
          </p:nvPr>
        </p:nvSpPr>
        <p:spPr/>
        <p:txBody>
          <a:bodyPr/>
          <a:lstStyle/>
          <a:p>
            <a:pPr>
              <a:buNone/>
            </a:pPr>
            <a:endParaRPr lang="en-GB" dirty="0" smtClean="0"/>
          </a:p>
          <a:p>
            <a:pPr algn="ctr">
              <a:buNone/>
            </a:pPr>
            <a:endParaRPr lang="en-GB"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340768"/>
            <a:ext cx="3507854" cy="4677139"/>
          </a:xfrm>
          <a:prstGeom prst="rect">
            <a:avLst/>
          </a:prstGeom>
        </p:spPr>
      </p:pic>
      <p:sp>
        <p:nvSpPr>
          <p:cNvPr id="6" name="Rectangle 5"/>
          <p:cNvSpPr/>
          <p:nvPr/>
        </p:nvSpPr>
        <p:spPr>
          <a:xfrm>
            <a:off x="4716016" y="1844824"/>
            <a:ext cx="3600400" cy="3416320"/>
          </a:xfrm>
          <a:prstGeom prst="rect">
            <a:avLst/>
          </a:prstGeom>
        </p:spPr>
        <p:txBody>
          <a:bodyPr wrap="square">
            <a:spAutoFit/>
          </a:bodyPr>
          <a:lstStyle/>
          <a:p>
            <a:r>
              <a:rPr lang="en-GB" sz="2400" dirty="0"/>
              <a:t>Without a plan, </a:t>
            </a:r>
            <a:r>
              <a:rPr lang="en-GB" sz="2400" dirty="0" smtClean="0"/>
              <a:t>a </a:t>
            </a:r>
            <a:r>
              <a:rPr lang="en-GB" sz="2400" dirty="0"/>
              <a:t>business is essentially rudderless, and day-to-day activities are likely to be haphazard and reactive, in stark contrast to those businesses implementing a well thought out business </a:t>
            </a:r>
            <a:r>
              <a:rPr lang="en-GB" sz="2400" dirty="0" smtClean="0"/>
              <a:t>plan.</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Business planning - </a:t>
            </a:r>
            <a:r>
              <a:rPr lang="en-GB" dirty="0"/>
              <a:t>To map the future</a:t>
            </a:r>
            <a:br>
              <a:rPr lang="en-GB" dirty="0"/>
            </a:br>
            <a:endParaRPr lang="en-GB" dirty="0"/>
          </a:p>
        </p:txBody>
      </p:sp>
      <p:sp>
        <p:nvSpPr>
          <p:cNvPr id="3" name="Content Placeholder 2"/>
          <p:cNvSpPr>
            <a:spLocks noGrp="1"/>
          </p:cNvSpPr>
          <p:nvPr>
            <p:ph sz="quarter" idx="1"/>
          </p:nvPr>
        </p:nvSpPr>
        <p:spPr>
          <a:xfrm>
            <a:off x="467544" y="1196752"/>
            <a:ext cx="8229600" cy="4937760"/>
          </a:xfrm>
        </p:spPr>
        <p:txBody>
          <a:bodyPr>
            <a:normAutofit/>
          </a:bodyPr>
          <a:lstStyle/>
          <a:p>
            <a:pPr marL="0" indent="0">
              <a:buNone/>
            </a:pPr>
            <a:r>
              <a:rPr lang="en-GB" dirty="0" smtClean="0"/>
              <a:t>A </a:t>
            </a:r>
            <a:r>
              <a:rPr lang="en-GB" dirty="0"/>
              <a:t>business plan is not just required to secure funding at the start-up phase, but is a vital aid to </a:t>
            </a:r>
            <a:r>
              <a:rPr lang="en-GB" dirty="0" smtClean="0"/>
              <a:t>help </a:t>
            </a:r>
            <a:r>
              <a:rPr lang="en-GB" dirty="0"/>
              <a:t>manage </a:t>
            </a:r>
            <a:r>
              <a:rPr lang="en-GB" dirty="0" smtClean="0"/>
              <a:t>the </a:t>
            </a:r>
            <a:r>
              <a:rPr lang="en-GB" dirty="0"/>
              <a:t>business more effectively. P</a:t>
            </a:r>
            <a:r>
              <a:rPr lang="en-GB" dirty="0" smtClean="0"/>
              <a:t>lanning can help to understand a </a:t>
            </a:r>
            <a:r>
              <a:rPr lang="en-GB" dirty="0"/>
              <a:t>business better and also chart specific courses of action that need to be taken to improve </a:t>
            </a:r>
            <a:r>
              <a:rPr lang="en-GB" dirty="0" smtClean="0"/>
              <a:t>the business</a:t>
            </a:r>
            <a:r>
              <a:rPr lang="en-GB" dirty="0"/>
              <a:t>. </a:t>
            </a:r>
            <a:r>
              <a:rPr lang="en-GB" dirty="0" smtClean="0"/>
              <a:t> A </a:t>
            </a:r>
            <a:r>
              <a:rPr lang="en-GB" dirty="0"/>
              <a:t>plan can detail alternative future scenarios and set specific objectives and goals along with the resources required to achieve these goals.</a:t>
            </a:r>
          </a:p>
          <a:p>
            <a:pPr marL="0" indent="0">
              <a:buNone/>
            </a:pPr>
            <a:r>
              <a:rPr lang="en-GB" dirty="0"/>
              <a:t>By understanding </a:t>
            </a:r>
            <a:r>
              <a:rPr lang="en-GB" dirty="0" smtClean="0"/>
              <a:t>the business </a:t>
            </a:r>
            <a:r>
              <a:rPr lang="en-GB" dirty="0"/>
              <a:t>and the market a little better and planning how best to operate within this environment, </a:t>
            </a:r>
            <a:r>
              <a:rPr lang="en-GB" dirty="0" smtClean="0"/>
              <a:t>a business will </a:t>
            </a:r>
            <a:r>
              <a:rPr lang="en-GB" dirty="0"/>
              <a:t>be well placed to ensure </a:t>
            </a:r>
            <a:r>
              <a:rPr lang="en-GB" dirty="0" smtClean="0"/>
              <a:t>it’s long-term </a:t>
            </a:r>
            <a:r>
              <a:rPr lang="en-GB" dirty="0"/>
              <a:t>success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0376"/>
          </a:xfrm>
        </p:spPr>
        <p:txBody>
          <a:bodyPr>
            <a:normAutofit fontScale="90000"/>
          </a:bodyPr>
          <a:lstStyle/>
          <a:p>
            <a:pPr algn="ctr"/>
            <a:r>
              <a:rPr lang="en-GB" dirty="0"/>
              <a:t/>
            </a:r>
            <a:br>
              <a:rPr lang="en-GB" dirty="0"/>
            </a:br>
            <a:r>
              <a:rPr lang="en-GB" dirty="0"/>
              <a:t>Business planning - To support growth and secure funding</a:t>
            </a:r>
            <a:br>
              <a:rPr lang="en-GB" dirty="0"/>
            </a:br>
            <a:endParaRPr lang="en-GB" dirty="0"/>
          </a:p>
        </p:txBody>
      </p:sp>
      <p:sp>
        <p:nvSpPr>
          <p:cNvPr id="3" name="Content Placeholder 2"/>
          <p:cNvSpPr>
            <a:spLocks noGrp="1"/>
          </p:cNvSpPr>
          <p:nvPr>
            <p:ph sz="quarter" idx="1"/>
          </p:nvPr>
        </p:nvSpPr>
        <p:spPr>
          <a:xfrm>
            <a:off x="395536" y="908720"/>
            <a:ext cx="8229600" cy="5832648"/>
          </a:xfrm>
        </p:spPr>
        <p:txBody>
          <a:bodyPr>
            <a:noAutofit/>
          </a:bodyPr>
          <a:lstStyle/>
          <a:p>
            <a:pPr marL="0" indent="0">
              <a:buNone/>
            </a:pPr>
            <a:r>
              <a:rPr lang="en-GB" sz="1800" dirty="0" smtClean="0"/>
              <a:t>Most </a:t>
            </a:r>
            <a:r>
              <a:rPr lang="en-GB" sz="1800" dirty="0"/>
              <a:t>businesses face investment decisions during the course of their lifetime. Often, these opportunities cannot be funded by free cash flows alone, and the business must seek external funding. </a:t>
            </a:r>
            <a:r>
              <a:rPr lang="en-GB" sz="1800" dirty="0" smtClean="0"/>
              <a:t> All </a:t>
            </a:r>
            <a:r>
              <a:rPr lang="en-GB" sz="1800" dirty="0"/>
              <a:t>prospective lenders will require access to the company’s recent Income Statements/Profit and Loss Statements, along with an up-to-date business plan. In essence the former helps investors understand the past, whereas the business plan helps give them a window on the future</a:t>
            </a:r>
            <a:r>
              <a:rPr lang="en-GB" sz="1800" dirty="0" smtClean="0"/>
              <a:t>.</a:t>
            </a:r>
          </a:p>
          <a:p>
            <a:pPr marL="0" indent="0">
              <a:buNone/>
            </a:pPr>
            <a:r>
              <a:rPr lang="en-GB" sz="1800" dirty="0" smtClean="0"/>
              <a:t>When </a:t>
            </a:r>
            <a:r>
              <a:rPr lang="en-GB" sz="1800" dirty="0"/>
              <a:t>seeking investment in </a:t>
            </a:r>
            <a:r>
              <a:rPr lang="en-GB" sz="1800" dirty="0" smtClean="0"/>
              <a:t>a business</a:t>
            </a:r>
            <a:r>
              <a:rPr lang="en-GB" sz="1800" dirty="0"/>
              <a:t>, it is important to clearly describe the opportunity, as investors will want to know</a:t>
            </a:r>
            <a:r>
              <a:rPr lang="en-GB" sz="1800" dirty="0" smtClean="0"/>
              <a:t>:</a:t>
            </a:r>
          </a:p>
          <a:p>
            <a:pPr marL="0" indent="0">
              <a:buNone/>
            </a:pPr>
            <a:endParaRPr lang="en-GB" sz="1800" dirty="0"/>
          </a:p>
          <a:p>
            <a:r>
              <a:rPr lang="en-GB" sz="1800" dirty="0"/>
              <a:t>Why they would be better off investing in your business, rather than leaving money in a bank account or investing in another business?</a:t>
            </a:r>
          </a:p>
          <a:p>
            <a:r>
              <a:rPr lang="en-GB" sz="1800" dirty="0"/>
              <a:t>What the Unique Selling Proposition (USP) for the business arising from the opportunity is?</a:t>
            </a:r>
          </a:p>
          <a:p>
            <a:r>
              <a:rPr lang="en-GB" sz="1800" dirty="0"/>
              <a:t>Why people will part with their cash to buy from your business?</a:t>
            </a:r>
          </a:p>
          <a:p>
            <a:r>
              <a:rPr lang="en-GB" sz="1800" dirty="0"/>
              <a:t>A well-written business plan can help </a:t>
            </a:r>
            <a:r>
              <a:rPr lang="en-GB" sz="1800" dirty="0" smtClean="0"/>
              <a:t>to convey </a:t>
            </a:r>
            <a:r>
              <a:rPr lang="en-GB" sz="1800" dirty="0"/>
              <a:t>these points to prospective investors, helping them feel confident in </a:t>
            </a:r>
            <a:r>
              <a:rPr lang="en-GB" sz="1800" dirty="0" smtClean="0"/>
              <a:t>the company </a:t>
            </a:r>
            <a:r>
              <a:rPr lang="en-GB" sz="1800" dirty="0"/>
              <a:t>and in the thoroughness with which </a:t>
            </a:r>
            <a:r>
              <a:rPr lang="en-GB" sz="1800" dirty="0" smtClean="0"/>
              <a:t>future scenarios have been considered. </a:t>
            </a:r>
            <a:r>
              <a:rPr lang="en-GB" sz="1800" dirty="0"/>
              <a:t>The most crucial component for them will be clear evidence of the company’s future ability to generate sufficient cash flows to meet debt obligations, while enabling the business to operate effectively</a:t>
            </a:r>
          </a:p>
        </p:txBody>
      </p:sp>
    </p:spTree>
    <p:extLst>
      <p:ext uri="{BB962C8B-B14F-4D97-AF65-F5344CB8AC3E}">
        <p14:creationId xmlns:p14="http://schemas.microsoft.com/office/powerpoint/2010/main" val="2050294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052464"/>
          </a:xfrm>
        </p:spPr>
        <p:txBody>
          <a:bodyPr>
            <a:normAutofit/>
          </a:bodyPr>
          <a:lstStyle/>
          <a:p>
            <a:pPr algn="ctr"/>
            <a:r>
              <a:rPr lang="en-GB" dirty="0" smtClean="0"/>
              <a:t>Business planning - </a:t>
            </a:r>
            <a:r>
              <a:rPr lang="en-GB" dirty="0"/>
              <a:t>To develop and communicate a course of action</a:t>
            </a:r>
            <a:br>
              <a:rPr lang="en-GB" dirty="0"/>
            </a:br>
            <a:r>
              <a:rPr lang="en-GB" dirty="0"/>
              <a:t/>
            </a:r>
            <a:br>
              <a:rPr lang="en-GB" dirty="0"/>
            </a:br>
            <a:endParaRPr lang="en-GB" dirty="0"/>
          </a:p>
        </p:txBody>
      </p:sp>
      <p:sp>
        <p:nvSpPr>
          <p:cNvPr id="3" name="Content Placeholder 2"/>
          <p:cNvSpPr>
            <a:spLocks noGrp="1"/>
          </p:cNvSpPr>
          <p:nvPr>
            <p:ph sz="quarter" idx="1"/>
          </p:nvPr>
        </p:nvSpPr>
        <p:spPr>
          <a:xfrm>
            <a:off x="467544" y="1700808"/>
            <a:ext cx="8229600" cy="2808312"/>
          </a:xfrm>
        </p:spPr>
        <p:txBody>
          <a:bodyPr>
            <a:normAutofit/>
          </a:bodyPr>
          <a:lstStyle/>
          <a:p>
            <a:pPr marL="0" indent="0">
              <a:buNone/>
            </a:pPr>
            <a:r>
              <a:rPr lang="en-GB" dirty="0" smtClean="0"/>
              <a:t>A </a:t>
            </a:r>
            <a:r>
              <a:rPr lang="en-GB" dirty="0"/>
              <a:t>business plan helps a company assess future opportunities and commit to a particular course of action. </a:t>
            </a:r>
            <a:endParaRPr lang="en-GB" dirty="0" smtClean="0"/>
          </a:p>
          <a:p>
            <a:pPr marL="0" indent="0">
              <a:buNone/>
            </a:pPr>
            <a:r>
              <a:rPr lang="en-GB" dirty="0" smtClean="0"/>
              <a:t>By </a:t>
            </a:r>
            <a:r>
              <a:rPr lang="en-GB" dirty="0"/>
              <a:t>committing </a:t>
            </a:r>
            <a:r>
              <a:rPr lang="en-GB" dirty="0" smtClean="0"/>
              <a:t>to the </a:t>
            </a:r>
            <a:r>
              <a:rPr lang="en-GB" dirty="0"/>
              <a:t>plan to paper, all other options are </a:t>
            </a:r>
            <a:r>
              <a:rPr lang="en-GB" dirty="0" smtClean="0"/>
              <a:t>ignored and </a:t>
            </a:r>
            <a:r>
              <a:rPr lang="en-GB" dirty="0"/>
              <a:t>the company is </a:t>
            </a:r>
            <a:r>
              <a:rPr lang="en-GB" dirty="0" smtClean="0"/>
              <a:t>able </a:t>
            </a:r>
            <a:r>
              <a:rPr lang="en-GB" dirty="0"/>
              <a:t>to focus on key activities. </a:t>
            </a:r>
            <a:endParaRPr lang="en-GB" dirty="0" smtClean="0"/>
          </a:p>
          <a:p>
            <a:pPr marL="0" indent="0">
              <a:buNone/>
            </a:pPr>
            <a:r>
              <a:rPr lang="en-GB" dirty="0" smtClean="0"/>
              <a:t>The </a:t>
            </a:r>
            <a:r>
              <a:rPr lang="en-GB" dirty="0"/>
              <a:t>plan can assign milestones to specific individuals and ultimately help management to monitor progress. </a:t>
            </a:r>
          </a:p>
        </p:txBody>
      </p:sp>
    </p:spTree>
    <p:extLst>
      <p:ext uri="{BB962C8B-B14F-4D97-AF65-F5344CB8AC3E}">
        <p14:creationId xmlns:p14="http://schemas.microsoft.com/office/powerpoint/2010/main" val="2067390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052464"/>
          </a:xfrm>
        </p:spPr>
        <p:txBody>
          <a:bodyPr>
            <a:normAutofit/>
          </a:bodyPr>
          <a:lstStyle/>
          <a:p>
            <a:pPr algn="ctr"/>
            <a:r>
              <a:rPr lang="en-GB" dirty="0" smtClean="0"/>
              <a:t>Business planning – To manage cash flow</a:t>
            </a:r>
            <a:r>
              <a:rPr lang="en-GB" dirty="0"/>
              <a:t/>
            </a:r>
            <a:br>
              <a:rPr lang="en-GB" dirty="0"/>
            </a:br>
            <a:r>
              <a:rPr lang="en-GB" dirty="0"/>
              <a:t/>
            </a:r>
            <a:br>
              <a:rPr lang="en-GB" dirty="0"/>
            </a:br>
            <a:endParaRPr lang="en-GB" dirty="0"/>
          </a:p>
        </p:txBody>
      </p:sp>
      <p:sp>
        <p:nvSpPr>
          <p:cNvPr id="3" name="Content Placeholder 2"/>
          <p:cNvSpPr>
            <a:spLocks noGrp="1"/>
          </p:cNvSpPr>
          <p:nvPr>
            <p:ph sz="quarter" idx="1"/>
          </p:nvPr>
        </p:nvSpPr>
        <p:spPr>
          <a:xfrm>
            <a:off x="467544" y="1340768"/>
            <a:ext cx="8229600" cy="2808312"/>
          </a:xfrm>
        </p:spPr>
        <p:txBody>
          <a:bodyPr>
            <a:noAutofit/>
          </a:bodyPr>
          <a:lstStyle/>
          <a:p>
            <a:pPr marL="0" indent="0">
              <a:buNone/>
            </a:pPr>
            <a:r>
              <a:rPr lang="en-GB" sz="2000" dirty="0" smtClean="0"/>
              <a:t>Careful </a:t>
            </a:r>
            <a:r>
              <a:rPr lang="en-GB" sz="2000" dirty="0"/>
              <a:t>management of cash flow is a fundamental requirement for all businesses. The reason is quite simple–many businesses fail, not because they are unprofitable, but because they ultimately become insolvent (i.e., are unable to pay their debts as they fall due). </a:t>
            </a:r>
            <a:endParaRPr lang="en-GB" sz="2000" dirty="0" smtClean="0"/>
          </a:p>
          <a:p>
            <a:pPr marL="0" indent="0">
              <a:buNone/>
            </a:pPr>
            <a:endParaRPr lang="en-GB" sz="2000" dirty="0"/>
          </a:p>
          <a:p>
            <a:pPr marL="0" indent="0">
              <a:buNone/>
            </a:pPr>
            <a:r>
              <a:rPr lang="en-GB" sz="2000" dirty="0"/>
              <a:t>Cash flow management </a:t>
            </a:r>
            <a:r>
              <a:rPr lang="en-GB" sz="2000" dirty="0" smtClean="0"/>
              <a:t>becomes </a:t>
            </a:r>
            <a:r>
              <a:rPr lang="en-GB" sz="2000" dirty="0"/>
              <a:t>more vital when businesses pursue investment opportunities where there are significant cash out flows, in advance of the cash flows coming in. These opportunities need to be assessed against any seasonal variations in the business and the timing of the flows. If you are a “cash-only” business, you can bank the income immediately; however, if you sell on credit, you receive the cash in the future and hence may need to pay some of your own expenses before that income hits your account. This will put a further strain on the company’s solvency and </a:t>
            </a:r>
            <a:r>
              <a:rPr lang="en-GB" sz="2000" dirty="0" smtClean="0"/>
              <a:t>a </a:t>
            </a:r>
            <a:r>
              <a:rPr lang="en-GB" sz="2000" dirty="0"/>
              <a:t>well structured business plan will help you manage funding requirements in advance</a:t>
            </a:r>
          </a:p>
        </p:txBody>
      </p:sp>
    </p:spTree>
    <p:extLst>
      <p:ext uri="{BB962C8B-B14F-4D97-AF65-F5344CB8AC3E}">
        <p14:creationId xmlns:p14="http://schemas.microsoft.com/office/powerpoint/2010/main" val="3105461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052464"/>
          </a:xfrm>
        </p:spPr>
        <p:txBody>
          <a:bodyPr>
            <a:normAutofit/>
          </a:bodyPr>
          <a:lstStyle/>
          <a:p>
            <a:pPr algn="ctr"/>
            <a:r>
              <a:rPr lang="en-GB" dirty="0" smtClean="0"/>
              <a:t>Business planning – To manage a strategic exit</a:t>
            </a:r>
            <a:r>
              <a:rPr lang="en-GB" dirty="0"/>
              <a:t/>
            </a:r>
            <a:br>
              <a:rPr lang="en-GB" dirty="0"/>
            </a:br>
            <a:r>
              <a:rPr lang="en-GB" dirty="0"/>
              <a:t/>
            </a:r>
            <a:br>
              <a:rPr lang="en-GB" dirty="0"/>
            </a:br>
            <a:endParaRPr lang="en-GB" dirty="0"/>
          </a:p>
        </p:txBody>
      </p:sp>
      <p:sp>
        <p:nvSpPr>
          <p:cNvPr id="3" name="Content Placeholder 2"/>
          <p:cNvSpPr>
            <a:spLocks noGrp="1"/>
          </p:cNvSpPr>
          <p:nvPr>
            <p:ph sz="quarter" idx="1"/>
          </p:nvPr>
        </p:nvSpPr>
        <p:spPr>
          <a:xfrm>
            <a:off x="467544" y="1124744"/>
            <a:ext cx="8229600" cy="2808312"/>
          </a:xfrm>
        </p:spPr>
        <p:txBody>
          <a:bodyPr>
            <a:noAutofit/>
          </a:bodyPr>
          <a:lstStyle/>
          <a:p>
            <a:pPr marL="0" indent="0">
              <a:buNone/>
            </a:pPr>
            <a:r>
              <a:rPr lang="en-GB" sz="1800" dirty="0" smtClean="0"/>
              <a:t>Finally</a:t>
            </a:r>
            <a:r>
              <a:rPr lang="en-GB" sz="1800" dirty="0"/>
              <a:t>, at some point, the owners of the </a:t>
            </a:r>
            <a:r>
              <a:rPr lang="en-GB" sz="1800" dirty="0" smtClean="0"/>
              <a:t>firm may decide </a:t>
            </a:r>
            <a:r>
              <a:rPr lang="en-GB" sz="1800" dirty="0"/>
              <a:t>it is time to exit. Considering the likely exit strategy in advance can help inform and direct present day decisions. The aim is to liquidate the investment, so the owner/current investors have the option of cashing out when they want.</a:t>
            </a:r>
          </a:p>
          <a:p>
            <a:pPr marL="0" indent="0">
              <a:buNone/>
            </a:pPr>
            <a:r>
              <a:rPr lang="en-GB" sz="1800" dirty="0"/>
              <a:t>Common exit strategies include;</a:t>
            </a:r>
          </a:p>
          <a:p>
            <a:r>
              <a:rPr lang="en-GB" sz="1800" dirty="0"/>
              <a:t>Initial Public Offering of stock (IPO’s)</a:t>
            </a:r>
          </a:p>
          <a:p>
            <a:r>
              <a:rPr lang="en-GB" sz="1800" dirty="0"/>
              <a:t>Acquisition by competitors</a:t>
            </a:r>
          </a:p>
          <a:p>
            <a:r>
              <a:rPr lang="en-GB" sz="1800" dirty="0"/>
              <a:t>Mergers</a:t>
            </a:r>
          </a:p>
          <a:p>
            <a:r>
              <a:rPr lang="en-GB" sz="1800" dirty="0"/>
              <a:t>Family succession</a:t>
            </a:r>
          </a:p>
          <a:p>
            <a:r>
              <a:rPr lang="en-GB" sz="1800" dirty="0"/>
              <a:t>Management buy-outs</a:t>
            </a:r>
          </a:p>
          <a:p>
            <a:pPr marL="0" indent="0">
              <a:buNone/>
            </a:pPr>
            <a:r>
              <a:rPr lang="en-GB" sz="1800" dirty="0"/>
              <a:t>Investment decisions can be taken in the present with one eye on </a:t>
            </a:r>
            <a:r>
              <a:rPr lang="en-GB" sz="1800" dirty="0" smtClean="0"/>
              <a:t>the future. </a:t>
            </a:r>
            <a:r>
              <a:rPr lang="en-GB" sz="1800" dirty="0"/>
              <a:t>For example, if the most attractive exit route appeared to be selling to a competitor, present day management and investment decisions could focus on activities that would increase the company’s attractiveness to that competitor.</a:t>
            </a:r>
          </a:p>
          <a:p>
            <a:pPr marL="0" indent="0">
              <a:buNone/>
            </a:pPr>
            <a:r>
              <a:rPr lang="en-GB" sz="1800" dirty="0"/>
              <a:t>V</a:t>
            </a:r>
            <a:r>
              <a:rPr lang="en-GB" sz="1800" dirty="0" smtClean="0"/>
              <a:t>aluing a business </a:t>
            </a:r>
            <a:r>
              <a:rPr lang="en-GB" sz="1800" dirty="0"/>
              <a:t>is </a:t>
            </a:r>
            <a:r>
              <a:rPr lang="en-GB" sz="1800" dirty="0" smtClean="0"/>
              <a:t>very difficult, </a:t>
            </a:r>
            <a:r>
              <a:rPr lang="en-GB" sz="1800" dirty="0"/>
              <a:t>a well-written plan will </a:t>
            </a:r>
            <a:r>
              <a:rPr lang="en-GB" sz="1800" dirty="0" smtClean="0"/>
              <a:t>highlight </a:t>
            </a:r>
            <a:r>
              <a:rPr lang="en-GB" sz="1800" dirty="0"/>
              <a:t>the opportunity for the incoming investors, the value of it and increase the likelihood of a successful exit by the current owner.</a:t>
            </a:r>
          </a:p>
        </p:txBody>
      </p:sp>
    </p:spTree>
    <p:extLst>
      <p:ext uri="{BB962C8B-B14F-4D97-AF65-F5344CB8AC3E}">
        <p14:creationId xmlns:p14="http://schemas.microsoft.com/office/powerpoint/2010/main" val="1974206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433</TotalTime>
  <Words>1083</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PowerPoint Presentation</vt:lpstr>
      <vt:lpstr>The Purpose of Business Planning</vt:lpstr>
      <vt:lpstr>The Purpose of Business Planning</vt:lpstr>
      <vt:lpstr>Reasons You Need a Business Plan</vt:lpstr>
      <vt:lpstr>Business planning - To map the future </vt:lpstr>
      <vt:lpstr> Business planning - To support growth and secure funding </vt:lpstr>
      <vt:lpstr>Business planning - To develop and communicate a course of action  </vt:lpstr>
      <vt:lpstr>Business planning – To manage cash flow  </vt:lpstr>
      <vt:lpstr>Business planning – To manage a strategic exit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Business Studies</dc:title>
  <dc:creator>DONNA</dc:creator>
  <cp:lastModifiedBy>WAitken</cp:lastModifiedBy>
  <cp:revision>21</cp:revision>
  <dcterms:created xsi:type="dcterms:W3CDTF">2012-06-30T20:22:12Z</dcterms:created>
  <dcterms:modified xsi:type="dcterms:W3CDTF">2016-02-04T11:58:39Z</dcterms:modified>
</cp:coreProperties>
</file>