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69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6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88BD3-9235-4B46-A0BE-ED9129C0E782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D32DB-A87E-4B23-B006-80137DFA17C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1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D32DB-A87E-4B23-B006-80137DFA17C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6CF364-8165-4BCD-B258-3145515D9F61}" type="datetimeFigureOut">
              <a:rPr lang="en-GB" smtClean="0"/>
              <a:pPr/>
              <a:t>02/02/2016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1D08CA-3A07-46CB-8AD7-C973B24398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education/guides/z9gcd2p/revision/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OCR Cambridge nationals in Business R061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The Economy has Two Sectors </a:t>
            </a:r>
            <a:br>
              <a:rPr lang="en-GB" dirty="0" smtClean="0"/>
            </a:br>
            <a:r>
              <a:rPr lang="en-GB" dirty="0" smtClean="0"/>
              <a:t>Public and Private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These are </a:t>
            </a:r>
            <a:r>
              <a:rPr lang="en-GB" u="sng" dirty="0" smtClean="0"/>
              <a:t>important</a:t>
            </a:r>
            <a:r>
              <a:rPr lang="en-GB" dirty="0" smtClean="0"/>
              <a:t> terms to remember – its crucial that you don't get confused about what it means for a business to be in the </a:t>
            </a:r>
            <a:r>
              <a:rPr lang="en-GB" u="sng" dirty="0" smtClean="0"/>
              <a:t>public sector</a:t>
            </a:r>
            <a:r>
              <a:rPr lang="en-GB" dirty="0" smtClean="0"/>
              <a:t> or the </a:t>
            </a:r>
            <a:r>
              <a:rPr lang="en-GB" u="sng" dirty="0" smtClean="0"/>
              <a:t>private</a:t>
            </a:r>
            <a:r>
              <a:rPr lang="en-GB" dirty="0" smtClean="0"/>
              <a:t> </a:t>
            </a:r>
            <a:r>
              <a:rPr lang="en-GB" u="sng" dirty="0" smtClean="0"/>
              <a:t>sector</a:t>
            </a:r>
            <a:r>
              <a:rPr lang="en-GB" dirty="0" smtClean="0"/>
              <a:t>.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Objectives Public / Private sector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68313" y="1628775"/>
            <a:ext cx="3455987" cy="1800225"/>
          </a:xfrm>
          <a:prstGeom prst="rect">
            <a:avLst/>
          </a:prstGeom>
          <a:solidFill>
            <a:srgbClr val="CC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GB" sz="2000" b="1"/>
              <a:t>Private Sector</a:t>
            </a:r>
          </a:p>
          <a:p>
            <a:pPr algn="ctr"/>
            <a:r>
              <a:rPr lang="en-GB" b="1" i="1"/>
              <a:t>Owned by private individuals</a:t>
            </a:r>
          </a:p>
          <a:p>
            <a:pPr algn="ctr">
              <a:buFontTx/>
              <a:buChar char="•"/>
            </a:pPr>
            <a:r>
              <a:rPr lang="en-GB"/>
              <a:t>Sole proprietors</a:t>
            </a:r>
          </a:p>
          <a:p>
            <a:pPr algn="ctr">
              <a:buFontTx/>
              <a:buChar char="•"/>
            </a:pPr>
            <a:r>
              <a:rPr lang="en-GB"/>
              <a:t>Partnerships</a:t>
            </a:r>
          </a:p>
          <a:p>
            <a:pPr algn="ctr">
              <a:buFontTx/>
              <a:buChar char="•"/>
            </a:pPr>
            <a:r>
              <a:rPr lang="en-GB"/>
              <a:t>Private Limited</a:t>
            </a:r>
          </a:p>
          <a:p>
            <a:pPr algn="ctr">
              <a:buFontTx/>
              <a:buChar char="•"/>
            </a:pPr>
            <a:r>
              <a:rPr lang="en-GB"/>
              <a:t>Public Limited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9750" y="3789363"/>
            <a:ext cx="3313113" cy="2303462"/>
          </a:xfrm>
          <a:prstGeom prst="irregularSeal2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/>
              <a:t>Objectives</a:t>
            </a:r>
          </a:p>
          <a:p>
            <a:pPr algn="ctr">
              <a:buFontTx/>
              <a:buChar char="•"/>
            </a:pPr>
            <a:r>
              <a:rPr lang="en-GB"/>
              <a:t>Profit</a:t>
            </a:r>
          </a:p>
          <a:p>
            <a:pPr algn="ctr">
              <a:buFontTx/>
              <a:buChar char="•"/>
            </a:pPr>
            <a:r>
              <a:rPr lang="en-GB"/>
              <a:t>Growth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076825" y="1628775"/>
            <a:ext cx="3455988" cy="1800225"/>
          </a:xfrm>
          <a:prstGeom prst="rect">
            <a:avLst/>
          </a:prstGeom>
          <a:solidFill>
            <a:srgbClr val="FF99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GB" sz="2000" b="1"/>
              <a:t>Public Sector</a:t>
            </a:r>
          </a:p>
          <a:p>
            <a:pPr algn="ctr"/>
            <a:r>
              <a:rPr lang="en-GB" b="1" i="1"/>
              <a:t>Controlled by government</a:t>
            </a:r>
          </a:p>
          <a:p>
            <a:pPr algn="ctr">
              <a:buFontTx/>
              <a:buChar char="•"/>
            </a:pPr>
            <a:r>
              <a:rPr lang="en-GB"/>
              <a:t>Health</a:t>
            </a:r>
          </a:p>
          <a:p>
            <a:pPr algn="ctr">
              <a:buFontTx/>
              <a:buChar char="•"/>
            </a:pPr>
            <a:r>
              <a:rPr lang="en-GB"/>
              <a:t>Education</a:t>
            </a:r>
          </a:p>
          <a:p>
            <a:pPr algn="ctr">
              <a:buFontTx/>
              <a:buChar char="•"/>
            </a:pPr>
            <a:r>
              <a:rPr lang="en-GB"/>
              <a:t>Police</a:t>
            </a:r>
          </a:p>
          <a:p>
            <a:pPr algn="ctr">
              <a:buFontTx/>
              <a:buChar char="•"/>
            </a:pPr>
            <a:r>
              <a:rPr lang="en-GB"/>
              <a:t>Fire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076825" y="3789363"/>
            <a:ext cx="3313113" cy="2303462"/>
          </a:xfrm>
          <a:prstGeom prst="irregularSeal2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000" b="1"/>
              <a:t>Objectives</a:t>
            </a:r>
          </a:p>
          <a:p>
            <a:pPr algn="ctr">
              <a:buFontTx/>
              <a:buChar char="•"/>
            </a:pPr>
            <a:r>
              <a:rPr lang="en-GB"/>
              <a:t>Provide a </a:t>
            </a:r>
          </a:p>
          <a:p>
            <a:pPr algn="ctr"/>
            <a:r>
              <a:rPr lang="en-GB"/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5520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1" grpId="0" animBg="1"/>
      <p:bldP spid="297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Public Sector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ctr">
              <a:buNone/>
            </a:pPr>
            <a:endParaRPr lang="en-GB" dirty="0" smtClean="0"/>
          </a:p>
          <a:p>
            <a:pPr marL="514350" indent="-514350" algn="ctr">
              <a:buNone/>
            </a:pPr>
            <a:r>
              <a:rPr lang="en-GB" dirty="0" smtClean="0"/>
              <a:t>1) The </a:t>
            </a:r>
            <a:r>
              <a:rPr lang="en-GB" u="sng" dirty="0" smtClean="0"/>
              <a:t>public sector</a:t>
            </a:r>
            <a:r>
              <a:rPr lang="en-GB" dirty="0" smtClean="0"/>
              <a:t> includes everything that is </a:t>
            </a:r>
            <a:r>
              <a:rPr lang="en-GB" u="sng" dirty="0" smtClean="0"/>
              <a:t>owned</a:t>
            </a:r>
            <a:r>
              <a:rPr lang="en-GB" dirty="0" smtClean="0"/>
              <a:t> by the </a:t>
            </a:r>
            <a:r>
              <a:rPr lang="en-GB" u="sng" dirty="0" smtClean="0"/>
              <a:t>government</a:t>
            </a:r>
            <a:r>
              <a:rPr lang="en-GB" dirty="0" smtClean="0"/>
              <a:t>.</a:t>
            </a:r>
          </a:p>
          <a:p>
            <a:pPr marL="514350" indent="-514350" algn="ctr">
              <a:buNone/>
            </a:pPr>
            <a:endParaRPr lang="en-GB" dirty="0" smtClean="0"/>
          </a:p>
          <a:p>
            <a:pPr marL="514350" indent="-514350" algn="ctr">
              <a:buNone/>
            </a:pPr>
            <a:r>
              <a:rPr lang="en-GB" dirty="0" smtClean="0"/>
              <a:t>2) This is things like the </a:t>
            </a:r>
            <a:r>
              <a:rPr lang="en-GB" u="sng" dirty="0" smtClean="0"/>
              <a:t>army</a:t>
            </a:r>
            <a:r>
              <a:rPr lang="en-GB" dirty="0" smtClean="0"/>
              <a:t>, the </a:t>
            </a:r>
            <a:r>
              <a:rPr lang="en-GB" u="sng" dirty="0" smtClean="0"/>
              <a:t>police force</a:t>
            </a:r>
            <a:r>
              <a:rPr lang="en-GB" dirty="0" smtClean="0"/>
              <a:t>, most </a:t>
            </a:r>
            <a:r>
              <a:rPr lang="en-GB" u="sng" dirty="0" smtClean="0"/>
              <a:t>schools</a:t>
            </a:r>
            <a:r>
              <a:rPr lang="en-GB" dirty="0" smtClean="0"/>
              <a:t> and </a:t>
            </a:r>
            <a:r>
              <a:rPr lang="en-GB" u="sng" dirty="0" smtClean="0"/>
              <a:t>hospitals</a:t>
            </a:r>
            <a:r>
              <a:rPr lang="en-GB" dirty="0" smtClean="0"/>
              <a:t>.</a:t>
            </a:r>
          </a:p>
          <a:p>
            <a:pPr marL="514350" indent="-514350" algn="ctr">
              <a:buNone/>
            </a:pPr>
            <a:endParaRPr lang="en-GB" dirty="0" smtClean="0"/>
          </a:p>
          <a:p>
            <a:pPr marL="514350" indent="-514350" algn="ctr">
              <a:buNone/>
            </a:pPr>
            <a:r>
              <a:rPr lang="en-GB" dirty="0" smtClean="0"/>
              <a:t>3) </a:t>
            </a:r>
            <a:r>
              <a:rPr lang="en-GB" u="sng" dirty="0" smtClean="0"/>
              <a:t>Public</a:t>
            </a:r>
            <a:r>
              <a:rPr lang="en-GB" dirty="0" smtClean="0"/>
              <a:t> means that they are owned by the government for the </a:t>
            </a:r>
            <a:r>
              <a:rPr lang="en-GB" u="sng" dirty="0" smtClean="0"/>
              <a:t>benefit</a:t>
            </a:r>
            <a:r>
              <a:rPr lang="en-GB" dirty="0" smtClean="0"/>
              <a:t> of </a:t>
            </a:r>
            <a:r>
              <a:rPr lang="en-GB" u="sng" dirty="0" smtClean="0"/>
              <a:t>everyone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Private Sector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1) The </a:t>
            </a:r>
            <a:r>
              <a:rPr lang="en-GB" u="sng" dirty="0" smtClean="0"/>
              <a:t>private sector</a:t>
            </a:r>
            <a:r>
              <a:rPr lang="en-GB" dirty="0" smtClean="0"/>
              <a:t> contains all the businesses </a:t>
            </a:r>
            <a:r>
              <a:rPr lang="en-GB" u="sng" dirty="0" smtClean="0"/>
              <a:t>owned </a:t>
            </a:r>
            <a:r>
              <a:rPr lang="en-GB" dirty="0" smtClean="0"/>
              <a:t>by </a:t>
            </a:r>
            <a:r>
              <a:rPr lang="en-GB" u="sng" dirty="0" smtClean="0"/>
              <a:t>private individuals</a:t>
            </a:r>
            <a:r>
              <a:rPr lang="en-GB" dirty="0" smtClean="0"/>
              <a:t>.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2) Almost all the businesses you can think of are in the private sector.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3) </a:t>
            </a:r>
            <a:r>
              <a:rPr lang="en-GB" u="sng" dirty="0" smtClean="0"/>
              <a:t>Private</a:t>
            </a:r>
            <a:r>
              <a:rPr lang="en-GB" dirty="0" smtClean="0"/>
              <a:t> means that these businesses are run for the </a:t>
            </a:r>
            <a:r>
              <a:rPr lang="en-GB" u="sng" dirty="0" smtClean="0"/>
              <a:t>benefit</a:t>
            </a:r>
            <a:r>
              <a:rPr lang="en-GB" dirty="0" smtClean="0"/>
              <a:t> of the people who </a:t>
            </a:r>
            <a:r>
              <a:rPr lang="en-GB" u="sng" dirty="0" smtClean="0"/>
              <a:t>own</a:t>
            </a:r>
            <a:r>
              <a:rPr lang="en-GB" dirty="0" smtClean="0"/>
              <a:t> them.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762" y="332656"/>
            <a:ext cx="3600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Why business objectives change</a:t>
            </a:r>
            <a:endParaRPr lang="en-GB" dirty="0"/>
          </a:p>
        </p:txBody>
      </p:sp>
      <p:pic>
        <p:nvPicPr>
          <p:cNvPr id="1026" name="Picture 2" descr="Business objectives change as the business initially survives and then grows bigger over 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916" y="637144"/>
            <a:ext cx="4824536" cy="271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560" y="371703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aim of a business can </a:t>
            </a:r>
            <a:r>
              <a:rPr lang="en-GB" b="1" dirty="0"/>
              <a:t>change</a:t>
            </a:r>
            <a:r>
              <a:rPr lang="en-GB" dirty="0"/>
              <a:t> over time. This can happen in response to </a:t>
            </a:r>
            <a:r>
              <a:rPr lang="en-GB" b="1" dirty="0"/>
              <a:t>internal factors</a:t>
            </a:r>
            <a:r>
              <a:rPr lang="en-GB" dirty="0"/>
              <a:t>, such as business growth, or in response to </a:t>
            </a:r>
            <a:r>
              <a:rPr lang="en-GB" b="1" dirty="0"/>
              <a:t>external factors</a:t>
            </a:r>
            <a:r>
              <a:rPr lang="en-GB" dirty="0"/>
              <a:t>, such as an economic recession.</a:t>
            </a:r>
          </a:p>
          <a:p>
            <a:r>
              <a:rPr lang="en-GB" dirty="0"/>
              <a:t>A small start-up business may aim to </a:t>
            </a:r>
            <a:r>
              <a:rPr lang="en-GB" b="1" dirty="0"/>
              <a:t>survive</a:t>
            </a:r>
            <a:r>
              <a:rPr lang="en-GB" dirty="0"/>
              <a:t> in the first year. Once successful, the business then sets itself the objective of </a:t>
            </a:r>
            <a:r>
              <a:rPr lang="en-GB" b="1" dirty="0"/>
              <a:t>increasing profits</a:t>
            </a:r>
            <a:r>
              <a:rPr lang="en-GB" dirty="0"/>
              <a:t> or </a:t>
            </a:r>
            <a:r>
              <a:rPr lang="en-GB" b="1" dirty="0"/>
              <a:t>growing in size</a:t>
            </a:r>
            <a:r>
              <a:rPr lang="en-GB" dirty="0"/>
              <a:t>.</a:t>
            </a:r>
          </a:p>
          <a:p>
            <a:r>
              <a:rPr lang="en-GB" dirty="0"/>
              <a:t>Alternatively, a profitable business that is hard hit by an economic recession may struggle to maintain the same level of </a:t>
            </a:r>
            <a:r>
              <a:rPr lang="en-GB" dirty="0">
                <a:hlinkClick r:id="rId3"/>
              </a:rPr>
              <a:t>output</a:t>
            </a:r>
            <a:r>
              <a:rPr lang="en-GB" dirty="0"/>
              <a:t>. Faced with declining sales, a business may change its objective from growth or making a profit, to simply surviving.</a:t>
            </a:r>
          </a:p>
        </p:txBody>
      </p:sp>
    </p:spTree>
    <p:extLst>
      <p:ext uri="{BB962C8B-B14F-4D97-AF65-F5344CB8AC3E}">
        <p14:creationId xmlns:p14="http://schemas.microsoft.com/office/powerpoint/2010/main" val="256619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817298"/>
            <a:ext cx="8136904" cy="496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To understand the importance of having a business </a:t>
            </a:r>
            <a:r>
              <a:rPr lang="en-GB" sz="2800" b="1" dirty="0" smtClean="0"/>
              <a:t>objective</a:t>
            </a:r>
          </a:p>
          <a:p>
            <a:endParaRPr lang="en-GB" sz="2800" b="1" dirty="0"/>
          </a:p>
          <a:p>
            <a:pPr>
              <a:lnSpc>
                <a:spcPct val="90000"/>
              </a:lnSpc>
            </a:pPr>
            <a:r>
              <a:rPr lang="en-GB" sz="2800" b="1" dirty="0" smtClean="0"/>
              <a:t>To </a:t>
            </a:r>
            <a:r>
              <a:rPr lang="en-GB" sz="2800" b="1" dirty="0"/>
              <a:t>know what an objective is</a:t>
            </a:r>
          </a:p>
          <a:p>
            <a:pPr>
              <a:lnSpc>
                <a:spcPct val="90000"/>
              </a:lnSpc>
            </a:pPr>
            <a:endParaRPr lang="en-GB" sz="2800" b="1" dirty="0"/>
          </a:p>
          <a:p>
            <a:pPr>
              <a:lnSpc>
                <a:spcPct val="90000"/>
              </a:lnSpc>
            </a:pPr>
            <a:r>
              <a:rPr lang="en-GB" sz="2800" b="1" dirty="0" smtClean="0"/>
              <a:t>To know </a:t>
            </a:r>
            <a:r>
              <a:rPr lang="en-GB" sz="2800" b="1" dirty="0"/>
              <a:t>the different types of</a:t>
            </a:r>
          </a:p>
          <a:p>
            <a:pPr>
              <a:lnSpc>
                <a:spcPct val="90000"/>
              </a:lnSpc>
            </a:pPr>
            <a:r>
              <a:rPr lang="en-GB" sz="2800" b="1" dirty="0"/>
              <a:t>objectives</a:t>
            </a:r>
          </a:p>
          <a:p>
            <a:pPr>
              <a:lnSpc>
                <a:spcPct val="90000"/>
              </a:lnSpc>
            </a:pPr>
            <a:endParaRPr lang="en-GB" sz="2800" b="1" dirty="0"/>
          </a:p>
          <a:p>
            <a:pPr>
              <a:lnSpc>
                <a:spcPct val="90000"/>
              </a:lnSpc>
            </a:pPr>
            <a:r>
              <a:rPr lang="en-GB" sz="2800" b="1" dirty="0" smtClean="0"/>
              <a:t>To know the purpose of an objective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Misconceptions – Business objectives, What is the purpose &amp; are they always the same?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47864" y="2276872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Business Objectives</a:t>
            </a:r>
            <a:endParaRPr lang="en-GB" dirty="0"/>
          </a:p>
        </p:txBody>
      </p:sp>
      <p:sp>
        <p:nvSpPr>
          <p:cNvPr id="3" name="Cloud Callout 2"/>
          <p:cNvSpPr/>
          <p:nvPr/>
        </p:nvSpPr>
        <p:spPr>
          <a:xfrm>
            <a:off x="1907704" y="476672"/>
            <a:ext cx="2376264" cy="1800200"/>
          </a:xfrm>
          <a:prstGeom prst="cloudCallout">
            <a:avLst>
              <a:gd name="adj1" fmla="val 44074"/>
              <a:gd name="adj2" fmla="val 52708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Objectives – what are they?</a:t>
            </a: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5220072" y="2852936"/>
            <a:ext cx="2736304" cy="1728192"/>
          </a:xfrm>
          <a:prstGeom prst="wedgeEllipseCallout">
            <a:avLst>
              <a:gd name="adj1" fmla="val -50224"/>
              <a:gd name="adj2" fmla="val -6945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Types of objectives</a:t>
            </a:r>
            <a:endParaRPr lang="en-GB" dirty="0"/>
          </a:p>
        </p:txBody>
      </p:sp>
      <p:sp>
        <p:nvSpPr>
          <p:cNvPr id="5" name="Rectangular Callout 4"/>
          <p:cNvSpPr/>
          <p:nvPr/>
        </p:nvSpPr>
        <p:spPr>
          <a:xfrm>
            <a:off x="1115616" y="3429000"/>
            <a:ext cx="2520280" cy="1800200"/>
          </a:xfrm>
          <a:prstGeom prst="wedgeRectCallout">
            <a:avLst>
              <a:gd name="adj1" fmla="val 37305"/>
              <a:gd name="adj2" fmla="val -7458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Purpose of an objective</a:t>
            </a:r>
            <a:endParaRPr lang="en-GB" dirty="0"/>
          </a:p>
        </p:txBody>
      </p:sp>
      <p:sp>
        <p:nvSpPr>
          <p:cNvPr id="6" name="Line Callout 1 5"/>
          <p:cNvSpPr/>
          <p:nvPr/>
        </p:nvSpPr>
        <p:spPr>
          <a:xfrm>
            <a:off x="5940152" y="510416"/>
            <a:ext cx="2376264" cy="1512168"/>
          </a:xfrm>
          <a:prstGeom prst="borderCallout1">
            <a:avLst>
              <a:gd name="adj1" fmla="val 46435"/>
              <a:gd name="adj2" fmla="val -2306"/>
              <a:gd name="adj3" fmla="val 116871"/>
              <a:gd name="adj4" fmla="val -4806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Why do they change?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7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The Purpose of Business </a:t>
            </a:r>
            <a:r>
              <a:rPr lang="en-GB" dirty="0"/>
              <a:t>O</a:t>
            </a:r>
            <a:r>
              <a:rPr lang="en-GB" dirty="0" smtClean="0"/>
              <a:t>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most important issue is that some objectives have to be continually reviewed depending on what is happening in the economy/ market.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Purpose </a:t>
            </a:r>
            <a:r>
              <a:rPr lang="en-GB" dirty="0"/>
              <a:t>of objectives might include: </a:t>
            </a:r>
          </a:p>
          <a:p>
            <a:r>
              <a:rPr lang="en-GB" dirty="0"/>
              <a:t>Giving direction and purpose to the organisation and employees. </a:t>
            </a:r>
          </a:p>
          <a:p>
            <a:r>
              <a:rPr lang="en-GB" dirty="0"/>
              <a:t>Setting targets such as production and sales. </a:t>
            </a:r>
          </a:p>
          <a:p>
            <a:r>
              <a:rPr lang="en-GB" dirty="0"/>
              <a:t>Setting long term plans </a:t>
            </a:r>
            <a:r>
              <a:rPr lang="en-GB" dirty="0" err="1"/>
              <a:t>eg</a:t>
            </a:r>
            <a:r>
              <a:rPr lang="en-GB" dirty="0"/>
              <a:t> increase profit, decrease costs , increase sales. </a:t>
            </a:r>
          </a:p>
          <a:p>
            <a:r>
              <a:rPr lang="en-GB" dirty="0"/>
              <a:t>Motivation.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algn="ctr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All Businesses have the Same Main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An </a:t>
            </a:r>
            <a:r>
              <a:rPr lang="en-GB" u="sng" dirty="0" smtClean="0"/>
              <a:t>objective</a:t>
            </a:r>
            <a:r>
              <a:rPr lang="en-GB" dirty="0" smtClean="0"/>
              <a:t> is anything that the business wants to </a:t>
            </a:r>
            <a:r>
              <a:rPr lang="en-GB" u="sng" dirty="0" smtClean="0"/>
              <a:t>achieve</a:t>
            </a:r>
            <a:r>
              <a:rPr lang="en-GB" dirty="0" smtClean="0"/>
              <a:t>. Your objective is to exceed your target grade.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The </a:t>
            </a:r>
            <a:r>
              <a:rPr lang="en-GB" u="sng" dirty="0" smtClean="0"/>
              <a:t>most important</a:t>
            </a:r>
            <a:r>
              <a:rPr lang="en-GB" dirty="0" smtClean="0"/>
              <a:t> objective is to make a </a:t>
            </a:r>
            <a:r>
              <a:rPr lang="en-GB" u="sng" dirty="0" smtClean="0"/>
              <a:t>profit</a:t>
            </a:r>
            <a:r>
              <a:rPr lang="en-GB" dirty="0" smtClean="0"/>
              <a:t> in order to </a:t>
            </a:r>
            <a:r>
              <a:rPr lang="en-GB" u="sng" dirty="0" smtClean="0"/>
              <a:t>survive</a:t>
            </a:r>
            <a:r>
              <a:rPr lang="en-GB" dirty="0" smtClean="0"/>
              <a:t>. If a business does not make a profit it will go </a:t>
            </a:r>
            <a:r>
              <a:rPr lang="en-GB" u="sng" dirty="0" smtClean="0"/>
              <a:t>bankrupt</a:t>
            </a:r>
            <a:r>
              <a:rPr lang="en-GB" dirty="0" smtClean="0"/>
              <a:t> and have to </a:t>
            </a:r>
            <a:r>
              <a:rPr lang="en-GB" u="sng" dirty="0" smtClean="0"/>
              <a:t>close down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Less Important 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Businesses will have other less important objectives such as: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b="1" dirty="0" smtClean="0"/>
              <a:t>Market share </a:t>
            </a:r>
            <a:r>
              <a:rPr lang="en-GB" dirty="0" smtClean="0"/>
              <a:t>- Some will try to be the </a:t>
            </a:r>
            <a:r>
              <a:rPr lang="en-GB" u="sng" dirty="0" smtClean="0"/>
              <a:t>biggest</a:t>
            </a:r>
            <a:r>
              <a:rPr lang="en-GB" dirty="0" smtClean="0"/>
              <a:t> in their </a:t>
            </a:r>
            <a:r>
              <a:rPr lang="en-GB" u="sng" dirty="0" smtClean="0"/>
              <a:t>market </a:t>
            </a:r>
            <a:r>
              <a:rPr lang="en-GB" dirty="0" smtClean="0"/>
              <a:t>.</a:t>
            </a:r>
          </a:p>
          <a:p>
            <a:pPr marL="514350" indent="-514350">
              <a:buFont typeface="Wingdings 3"/>
              <a:buAutoNum type="arabicParenR"/>
            </a:pPr>
            <a:r>
              <a:rPr lang="en-GB" b="1" dirty="0" smtClean="0"/>
              <a:t>Sales</a:t>
            </a:r>
            <a:r>
              <a:rPr lang="en-GB" dirty="0" smtClean="0"/>
              <a:t> - In </a:t>
            </a:r>
            <a:r>
              <a:rPr lang="en-GB" dirty="0"/>
              <a:t>a lot of organisations this is more important than profit. Sometimes known as turnover and is price x quantity. 	</a:t>
            </a:r>
          </a:p>
          <a:p>
            <a:pPr marL="514350" indent="-514350">
              <a:buFont typeface="Wingdings 3"/>
              <a:buAutoNum type="arabicParenR"/>
            </a:pPr>
            <a:r>
              <a:rPr lang="en-GB" b="1" dirty="0"/>
              <a:t>Provide effective service to the public </a:t>
            </a:r>
            <a:r>
              <a:rPr lang="en-GB" dirty="0"/>
              <a:t>– This does not include the public sector. It is simply to emphasise that businesses sell services as well as products 	</a:t>
            </a:r>
          </a:p>
          <a:p>
            <a:pPr marL="514350" indent="-514350">
              <a:buAutoNum type="arabicParenR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mtClean="0"/>
              <a:t>Less Important Objectives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71600" y="836712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en-GB" sz="2400" b="1" dirty="0"/>
              <a:t>Growth </a:t>
            </a:r>
            <a:r>
              <a:rPr lang="en-GB" sz="2400" dirty="0"/>
              <a:t>– It is not the objective of every business. Do not need to teach mergers, integration etc. Should include reasons businesses grow - to meet demand, to raise money, to expand abroad or nationally, to sell different products or services, to increase market </a:t>
            </a:r>
            <a:r>
              <a:rPr lang="en-GB" sz="2400" dirty="0" smtClean="0"/>
              <a:t>share.</a:t>
            </a:r>
          </a:p>
          <a:p>
            <a:pPr marL="514350" indent="-514350">
              <a:buFontTx/>
              <a:buAutoNum type="arabicParenR"/>
            </a:pPr>
            <a:endParaRPr lang="en-GB" sz="2400" dirty="0"/>
          </a:p>
          <a:p>
            <a:pPr marL="514350" indent="-514350">
              <a:buFontTx/>
              <a:buAutoNum type="arabicParenR"/>
            </a:pPr>
            <a:r>
              <a:rPr lang="en-GB" sz="2400" dirty="0" smtClean="0"/>
              <a:t>Others </a:t>
            </a:r>
            <a:r>
              <a:rPr lang="en-GB" sz="2400" dirty="0"/>
              <a:t>will try to provide the highest </a:t>
            </a:r>
            <a:r>
              <a:rPr lang="en-GB" sz="2400" u="sng" dirty="0"/>
              <a:t>quality</a:t>
            </a:r>
            <a:r>
              <a:rPr lang="en-GB" sz="2400" dirty="0"/>
              <a:t> product possible</a:t>
            </a:r>
            <a:r>
              <a:rPr lang="en-GB" sz="2400" dirty="0" smtClean="0"/>
              <a:t>.</a:t>
            </a:r>
          </a:p>
          <a:p>
            <a:pPr marL="514350" indent="-514350">
              <a:buFontTx/>
              <a:buAutoNum type="arabicParenR"/>
            </a:pPr>
            <a:endParaRPr lang="en-GB" sz="2400" dirty="0"/>
          </a:p>
          <a:p>
            <a:pPr marL="514350" indent="-514350">
              <a:buFontTx/>
              <a:buAutoNum type="arabicParenR"/>
            </a:pPr>
            <a:endParaRPr lang="en-GB" sz="2400" dirty="0"/>
          </a:p>
          <a:p>
            <a:pPr marL="514350" indent="-514350">
              <a:buAutoNum type="arabicParenR"/>
            </a:pPr>
            <a:r>
              <a:rPr lang="en-GB" sz="2400" dirty="0" smtClean="0"/>
              <a:t> Others may try to limit the </a:t>
            </a:r>
            <a:r>
              <a:rPr lang="en-GB" sz="2400" u="sng" dirty="0" smtClean="0"/>
              <a:t>environmental damage </a:t>
            </a:r>
            <a:r>
              <a:rPr lang="en-GB" sz="2400" dirty="0" smtClean="0"/>
              <a:t>they cause.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403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Less Important Objectives 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Usually firms will </a:t>
            </a:r>
            <a:r>
              <a:rPr lang="en-GB" u="sng" dirty="0" smtClean="0"/>
              <a:t>only</a:t>
            </a:r>
            <a:r>
              <a:rPr lang="en-GB" dirty="0" smtClean="0"/>
              <a:t> pursue these other objectives if it will </a:t>
            </a:r>
            <a:r>
              <a:rPr lang="en-GB" u="sng" dirty="0" smtClean="0"/>
              <a:t>help make a profit</a:t>
            </a:r>
            <a:r>
              <a:rPr lang="en-GB" dirty="0" smtClean="0"/>
              <a:t> in the longer term. Firms might give up some profit for other objectives, but only if they have public – spirited owners. </a:t>
            </a:r>
            <a:r>
              <a:rPr lang="en-GB" u="sng" dirty="0" smtClean="0"/>
              <a:t>Most</a:t>
            </a:r>
            <a:r>
              <a:rPr lang="en-GB" dirty="0" smtClean="0"/>
              <a:t> company owners are ultimately </a:t>
            </a:r>
            <a:r>
              <a:rPr lang="en-GB" u="sng" dirty="0" smtClean="0"/>
              <a:t>only interested</a:t>
            </a:r>
            <a:r>
              <a:rPr lang="en-GB" dirty="0" smtClean="0"/>
              <a:t> in </a:t>
            </a:r>
            <a:r>
              <a:rPr lang="en-GB" u="sng" dirty="0" smtClean="0"/>
              <a:t>profit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Charities and the Public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Social benefit - Some will not try to make a profit at all. This is either because they are a </a:t>
            </a:r>
            <a:r>
              <a:rPr lang="en-GB" u="sng" dirty="0" smtClean="0"/>
              <a:t>charity</a:t>
            </a:r>
            <a:r>
              <a:rPr lang="en-GB" dirty="0" smtClean="0"/>
              <a:t> or they are in the </a:t>
            </a:r>
            <a:r>
              <a:rPr lang="en-GB" u="sng" dirty="0" smtClean="0"/>
              <a:t>public</a:t>
            </a:r>
            <a:r>
              <a:rPr lang="en-GB" dirty="0" smtClean="0"/>
              <a:t> </a:t>
            </a:r>
            <a:r>
              <a:rPr lang="en-GB" u="sng" dirty="0" smtClean="0"/>
              <a:t>sector</a:t>
            </a:r>
            <a:r>
              <a:rPr lang="en-GB" dirty="0" smtClean="0"/>
              <a:t>.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Charities and public sector businesses need to earn </a:t>
            </a:r>
            <a:r>
              <a:rPr lang="en-GB" u="sng" dirty="0" smtClean="0"/>
              <a:t>enough</a:t>
            </a:r>
            <a:r>
              <a:rPr lang="en-GB" dirty="0" smtClean="0"/>
              <a:t> income to </a:t>
            </a:r>
            <a:r>
              <a:rPr lang="en-GB" u="sng" dirty="0" smtClean="0"/>
              <a:t>cover their costs</a:t>
            </a:r>
            <a:r>
              <a:rPr lang="en-GB" dirty="0" smtClean="0"/>
              <a:t>. In this case their objective is to achieve a </a:t>
            </a:r>
            <a:r>
              <a:rPr lang="en-GB" u="sng" dirty="0" smtClean="0"/>
              <a:t>surplus</a:t>
            </a:r>
            <a:r>
              <a:rPr lang="en-GB" dirty="0" smtClean="0"/>
              <a:t>. This is put back into the business.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288</TotalTime>
  <Words>744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OCR Cambridge nationals in Business R061</vt:lpstr>
      <vt:lpstr>PowerPoint Presentation</vt:lpstr>
      <vt:lpstr>PowerPoint Presentation</vt:lpstr>
      <vt:lpstr>The Purpose of Business Objectives</vt:lpstr>
      <vt:lpstr>All Businesses have the Same Main Objective</vt:lpstr>
      <vt:lpstr>Less Important Objectives </vt:lpstr>
      <vt:lpstr>PowerPoint Presentation</vt:lpstr>
      <vt:lpstr>Less Important Objectives ......</vt:lpstr>
      <vt:lpstr>Charities and the Public Sector</vt:lpstr>
      <vt:lpstr>The Economy has Two Sectors  Public and Private</vt:lpstr>
      <vt:lpstr>Objectives Public / Private sector</vt:lpstr>
      <vt:lpstr>Public Sector </vt:lpstr>
      <vt:lpstr>The Private Sector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Business Studies</dc:title>
  <dc:creator>DONNA</dc:creator>
  <cp:lastModifiedBy>DStones</cp:lastModifiedBy>
  <cp:revision>11</cp:revision>
  <dcterms:created xsi:type="dcterms:W3CDTF">2012-06-30T20:22:12Z</dcterms:created>
  <dcterms:modified xsi:type="dcterms:W3CDTF">2016-02-02T10:16:04Z</dcterms:modified>
</cp:coreProperties>
</file>