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handoutMasterIdLst>
    <p:handoutMasterId r:id="rId65"/>
  </p:handoutMasterIdLst>
  <p:sldIdLst>
    <p:sldId id="256" r:id="rId2"/>
    <p:sldId id="257" r:id="rId3"/>
    <p:sldId id="258" r:id="rId4"/>
    <p:sldId id="321" r:id="rId5"/>
    <p:sldId id="322" r:id="rId6"/>
    <p:sldId id="325" r:id="rId7"/>
    <p:sldId id="326" r:id="rId8"/>
    <p:sldId id="323" r:id="rId9"/>
    <p:sldId id="324" r:id="rId10"/>
    <p:sldId id="259" r:id="rId11"/>
    <p:sldId id="260"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0"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2CE90235-A012-451E-AFBD-279A55115CAF}" type="datetimeFigureOut">
              <a:rPr lang="en-GB" smtClean="0"/>
              <a:t>30/03/2016</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9F07B1C7-8338-41A8-9130-D5211C6CAF1E}" type="slidenum">
              <a:rPr lang="en-GB" smtClean="0"/>
              <a:t>‹#›</a:t>
            </a:fld>
            <a:endParaRPr lang="en-GB"/>
          </a:p>
        </p:txBody>
      </p:sp>
    </p:spTree>
    <p:extLst>
      <p:ext uri="{BB962C8B-B14F-4D97-AF65-F5344CB8AC3E}">
        <p14:creationId xmlns:p14="http://schemas.microsoft.com/office/powerpoint/2010/main" val="19761215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153751EA-A399-4BC6-9A19-FDE4D8AC6F68}" type="datetimeFigureOut">
              <a:rPr lang="en-GB" smtClean="0"/>
              <a:t>30/03/2016</a:t>
            </a:fld>
            <a:endParaRPr lang="en-GB"/>
          </a:p>
        </p:txBody>
      </p:sp>
      <p:sp>
        <p:nvSpPr>
          <p:cNvPr id="4" name="Slide Image Placeholder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750" y="4776788"/>
            <a:ext cx="5335588"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400828B2-DC50-4F16-9394-D79C3EEFDF04}" type="slidenum">
              <a:rPr lang="en-GB" smtClean="0"/>
              <a:t>‹#›</a:t>
            </a:fld>
            <a:endParaRPr lang="en-GB"/>
          </a:p>
        </p:txBody>
      </p:sp>
    </p:spTree>
    <p:extLst>
      <p:ext uri="{BB962C8B-B14F-4D97-AF65-F5344CB8AC3E}">
        <p14:creationId xmlns:p14="http://schemas.microsoft.com/office/powerpoint/2010/main" val="3316757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1465DE6-E09F-44B1-A94E-98D923C8A256}" type="slidenum">
              <a:rPr lang="en-GB" smtClean="0"/>
              <a:t>6</a:t>
            </a:fld>
            <a:endParaRPr lang="en-GB"/>
          </a:p>
        </p:txBody>
      </p:sp>
    </p:spTree>
    <p:extLst>
      <p:ext uri="{BB962C8B-B14F-4D97-AF65-F5344CB8AC3E}">
        <p14:creationId xmlns:p14="http://schemas.microsoft.com/office/powerpoint/2010/main" val="1887852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9C66E5E-3C4E-44BC-B837-20B3AD35BAC8}" type="datetimeFigureOut">
              <a:rPr lang="en-US" smtClean="0"/>
              <a:t>3/30/2016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825309-69BF-416A-94D8-0444D67835A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C66E5E-3C4E-44BC-B837-20B3AD35BAC8}" type="datetimeFigureOut">
              <a:rPr lang="en-US" smtClean="0"/>
              <a:t>3/30/2016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825309-69BF-416A-94D8-0444D67835A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C66E5E-3C4E-44BC-B837-20B3AD35BAC8}" type="datetimeFigureOut">
              <a:rPr lang="en-US" smtClean="0"/>
              <a:t>3/30/2016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825309-69BF-416A-94D8-0444D67835A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C66E5E-3C4E-44BC-B837-20B3AD35BAC8}" type="datetimeFigureOut">
              <a:rPr lang="en-US" smtClean="0"/>
              <a:t>3/30/2016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825309-69BF-416A-94D8-0444D67835A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C66E5E-3C4E-44BC-B837-20B3AD35BAC8}" type="datetimeFigureOut">
              <a:rPr lang="en-US" smtClean="0"/>
              <a:t>3/30/2016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825309-69BF-416A-94D8-0444D67835A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9C66E5E-3C4E-44BC-B837-20B3AD35BAC8}" type="datetimeFigureOut">
              <a:rPr lang="en-US" smtClean="0"/>
              <a:t>3/30/2016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825309-69BF-416A-94D8-0444D67835A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9C66E5E-3C4E-44BC-B837-20B3AD35BAC8}" type="datetimeFigureOut">
              <a:rPr lang="en-US" smtClean="0"/>
              <a:t>3/30/2016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825309-69BF-416A-94D8-0444D67835A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9C66E5E-3C4E-44BC-B837-20B3AD35BAC8}" type="datetimeFigureOut">
              <a:rPr lang="en-US" smtClean="0"/>
              <a:t>3/30/2016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825309-69BF-416A-94D8-0444D67835A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C66E5E-3C4E-44BC-B837-20B3AD35BAC8}" type="datetimeFigureOut">
              <a:rPr lang="en-US" smtClean="0"/>
              <a:t>3/30/2016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825309-69BF-416A-94D8-0444D67835A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C66E5E-3C4E-44BC-B837-20B3AD35BAC8}" type="datetimeFigureOut">
              <a:rPr lang="en-US" smtClean="0"/>
              <a:t>3/30/2016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825309-69BF-416A-94D8-0444D67835A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C66E5E-3C4E-44BC-B837-20B3AD35BAC8}" type="datetimeFigureOut">
              <a:rPr lang="en-US" smtClean="0"/>
              <a:t>3/30/2016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825309-69BF-416A-94D8-0444D67835A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C66E5E-3C4E-44BC-B837-20B3AD35BAC8}" type="datetimeFigureOut">
              <a:rPr lang="en-US" smtClean="0"/>
              <a:t>3/30/2016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825309-69BF-416A-94D8-0444D67835A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4.jpeg"/><Relationship Id="rId7" Type="http://schemas.openxmlformats.org/officeDocument/2006/relationships/image" Target="../media/image7.jpeg"/><Relationship Id="rId2" Type="http://schemas.openxmlformats.org/officeDocument/2006/relationships/hyperlink" Target="http://images.google.co.uk/imgres?imgurl=http://neftriplecrunch.files.wordpress.com/2008/12/job_centre_plus2.jpg&amp;imgrefurl=http://neftriplecrunch.wordpress.com/2008/12/page/2/&amp;usg=__JsZC7yuXm8LmNDWjU-c7AxT3Wdo=&amp;h=243&amp;w=228&amp;sz=14&amp;hl=en&amp;start=1&amp;itbs=1&amp;tbnid=Vi1mk7HWnfEdmM:&amp;tbnh=110&amp;tbnw=103&amp;prev=/images?q=job+centre&amp;gbv=2&amp;hl=en" TargetMode="Externa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hyperlink" Target="http://images.google.co.uk/imgres?imgurl=http://www.halmatferello.com/wp/wp-content/uploads/2007/10/fish4jobs-redesign-old-job-page.jpg&amp;imgrefurl=http://www.halmatferello.com/portfolio/fish4jobs/&amp;usg=__AmMaj35MFeajZXFH98NCCOj8fEI=&amp;h=711&amp;w=600&amp;sz=124&amp;hl=en&amp;start=4&amp;itbs=1&amp;tbnid=tDZRfA1sgbxomM:&amp;tbnh=140&amp;tbnw=118&amp;prev=/images?q=fish+4+jobs&amp;gbv=2&amp;hl=e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images.google.co.uk/imgres?imgurl=http://www.fairsoft.com/sitebuildercontent/sitebuilderpictures/Manager.gif&amp;imgrefurl=http://www.fairsoft.com/id2.html&amp;usg=__YSfWQAH7DbyjWVTCxAp8XZblCMw=&amp;h=454&amp;w=427&amp;sz=51&amp;hl=en&amp;start=11&amp;um=1&amp;itbs=1&amp;tbnid=YnjFcqwg2__R1M:&amp;tbnh=128&amp;tbnw=120&amp;prev=/images?q=manager&amp;hl=en&amp;um=1" TargetMode="External"/><Relationship Id="rId3" Type="http://schemas.openxmlformats.org/officeDocument/2006/relationships/image" Target="../media/image9.jpeg"/><Relationship Id="rId7" Type="http://schemas.openxmlformats.org/officeDocument/2006/relationships/image" Target="../media/image12.gif"/><Relationship Id="rId2" Type="http://schemas.openxmlformats.org/officeDocument/2006/relationships/hyperlink" Target="http://images.google.co.uk/imgres?imgurl=http://lifeinthenhs.files.wordpress.com/2009/03/teacher1.jpg&amp;imgrefurl=http://lifeinthenhs.wordpress.com/2009/03/10/a-teacher-in-6-months/&amp;usg=__XcXwoiAa2wfqyd4axxsj3Q-xsB4=&amp;h=349&amp;w=336&amp;sz=80&amp;hl=en&amp;start=3&amp;um=1&amp;itbs=1&amp;tbnid=m7IR6bGhD3c1jM:&amp;tbnh=120&amp;tbnw=116&amp;prev=/images?q=teacher&amp;hl=en&amp;sa=N&amp;um=1" TargetMode="Externa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hyperlink" Target="http://blogs.phillyburbs.com/news/bcct/wp-content/blogs.dir/2/files/2008/August/Monday/accountant.jpg" TargetMode="External"/><Relationship Id="rId4" Type="http://schemas.openxmlformats.org/officeDocument/2006/relationships/image" Target="../media/image10.png"/><Relationship Id="rId9" Type="http://schemas.openxmlformats.org/officeDocument/2006/relationships/image" Target="../media/image1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6.xml"/><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gi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20.png"/><Relationship Id="rId7" Type="http://schemas.openxmlformats.org/officeDocument/2006/relationships/hyperlink" Target="http://freespace.virgin.net/jim.tsuk/selection.htm" TargetMode="External"/><Relationship Id="rId2"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22.jpeg"/><Relationship Id="rId5" Type="http://schemas.openxmlformats.org/officeDocument/2006/relationships/hyperlink" Target="http://freespace.virgin.net/jim.tsuk/images/interview.gif" TargetMode="External"/><Relationship Id="rId10" Type="http://schemas.openxmlformats.org/officeDocument/2006/relationships/image" Target="../media/image24.png"/><Relationship Id="rId4" Type="http://schemas.openxmlformats.org/officeDocument/2006/relationships/image" Target="../media/image21.png"/><Relationship Id="rId9" Type="http://schemas.openxmlformats.org/officeDocument/2006/relationships/hyperlink" Target="http://images.google.co.uk/images?q=nervous+in+interview&amp;hl=en&amp;lr="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uk/imgres?imgurl=http://quchi.files.wordpress.com/2009/08/asda-350.jpg&amp;imgrefurl=http://quchi.wordpress.com/2009/08/06/qu-chi-bands-now-available-at-asda/&amp;usg=__w_oORnN0Jd3lb9sperid5mZGkrs=&amp;h=250&amp;w=350&amp;sz=13&amp;hl=en&amp;start=2&amp;itbs=1&amp;tbnid=gAB_jsJ6_ALA9M:&amp;tbnh=86&amp;tbnw=120&amp;prev=/images?q=asda&amp;gbv=2&amp;hl=e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slideLayout" Target="../slideLayouts/slideLayout7.xml"/><Relationship Id="rId5" Type="http://schemas.openxmlformats.org/officeDocument/2006/relationships/image" Target="../media/image32.wmf"/><Relationship Id="rId4" Type="http://schemas.openxmlformats.org/officeDocument/2006/relationships/image" Target="../media/image31.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hyperlink" Target="http://www.perspectivegraphix.com/first%20impression%20lady.jpg" TargetMode="External"/><Relationship Id="rId7" Type="http://schemas.openxmlformats.org/officeDocument/2006/relationships/hyperlink" Target="http://images.google.co.uk/images?q=%22first+impression%22&amp;hl=en&amp;lr=" TargetMode="External"/><Relationship Id="rId2"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23.png"/><Relationship Id="rId5" Type="http://schemas.openxmlformats.org/officeDocument/2006/relationships/hyperlink" Target="http://www.perspectivegraphix.com/promotions.html" TargetMode="External"/><Relationship Id="rId4" Type="http://schemas.openxmlformats.org/officeDocument/2006/relationships/image" Target="../media/image33.jpeg"/><Relationship Id="rId9" Type="http://schemas.openxmlformats.org/officeDocument/2006/relationships/image" Target="../media/image34.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hyperlink" Target="http://www.eurofound.eu.int/emire/UNITED%20KINGDOM/APPRAISAL-EN.html" TargetMode="Externa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hyperlink" Target="http://www.eurofound.eu.int/emire/UNITED%20KINGDOM/PAY-EN.html" TargetMode="Externa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consumerist.com/consumer/executive-pay/ceo-pay-up-298-average-workers-43-1995+2005-250838.php" TargetMode="External"/><Relationship Id="rId2" Type="http://schemas.openxmlformats.org/officeDocument/2006/relationships/image" Target="../media/image45.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642918"/>
            <a:ext cx="7772400" cy="1470025"/>
          </a:xfrm>
        </p:spPr>
        <p:txBody>
          <a:bodyPr/>
          <a:lstStyle/>
          <a:p>
            <a:r>
              <a:rPr lang="en-GB" dirty="0" smtClean="0">
                <a:latin typeface="Comic Sans MS" pitchFamily="66" charset="0"/>
              </a:rPr>
              <a:t>Recruitment and selection</a:t>
            </a:r>
            <a:endParaRPr lang="en-GB" dirty="0">
              <a:latin typeface="Comic Sans MS" pitchFamily="66" charset="0"/>
            </a:endParaRPr>
          </a:p>
        </p:txBody>
      </p:sp>
      <p:sp>
        <p:nvSpPr>
          <p:cNvPr id="3" name="Subtitle 2"/>
          <p:cNvSpPr>
            <a:spLocks noGrp="1"/>
          </p:cNvSpPr>
          <p:nvPr>
            <p:ph type="subTitle" idx="1"/>
          </p:nvPr>
        </p:nvSpPr>
        <p:spPr>
          <a:xfrm>
            <a:off x="1371600" y="1928802"/>
            <a:ext cx="6400800" cy="3709998"/>
          </a:xfrm>
        </p:spPr>
        <p:txBody>
          <a:bodyPr/>
          <a:lstStyle/>
          <a:p>
            <a:r>
              <a:rPr lang="en-GB" dirty="0" smtClean="0">
                <a:solidFill>
                  <a:schemeClr val="tx1"/>
                </a:solidFill>
                <a:latin typeface="Comic Sans MS" pitchFamily="66" charset="0"/>
              </a:rPr>
              <a:t>Objectives</a:t>
            </a:r>
          </a:p>
          <a:p>
            <a:pPr>
              <a:buFont typeface="Arial" pitchFamily="34" charset="0"/>
              <a:buChar char="•"/>
            </a:pPr>
            <a:r>
              <a:rPr lang="en-GB" dirty="0" smtClean="0">
                <a:solidFill>
                  <a:schemeClr val="tx1"/>
                </a:solidFill>
                <a:latin typeface="Comic Sans MS" pitchFamily="66" charset="0"/>
              </a:rPr>
              <a:t>To understand the recruitment process</a:t>
            </a:r>
          </a:p>
          <a:p>
            <a:pPr>
              <a:buFont typeface="Arial" pitchFamily="34" charset="0"/>
              <a:buChar char="•"/>
            </a:pPr>
            <a:r>
              <a:rPr lang="en-GB" dirty="0" smtClean="0">
                <a:solidFill>
                  <a:schemeClr val="tx1"/>
                </a:solidFill>
                <a:latin typeface="Comic Sans MS" pitchFamily="66" charset="0"/>
              </a:rPr>
              <a:t>To understand the key words associated with recruitment.</a:t>
            </a:r>
            <a:endParaRPr lang="en-GB"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643182"/>
            <a:ext cx="8229600" cy="1143000"/>
          </a:xfrm>
        </p:spPr>
        <p:txBody>
          <a:bodyPr/>
          <a:lstStyle/>
          <a:p>
            <a:r>
              <a:rPr lang="en-GB" b="1" dirty="0" smtClean="0">
                <a:latin typeface="Comic Sans MS" pitchFamily="66" charset="0"/>
              </a:rPr>
              <a:t>How do businesses recruit?</a:t>
            </a:r>
            <a:endParaRPr lang="en-GB" b="1" dirty="0">
              <a:latin typeface="Comic Sans MS" pitchFamily="66" charset="0"/>
            </a:endParaRPr>
          </a:p>
        </p:txBody>
      </p:sp>
      <p:sp>
        <p:nvSpPr>
          <p:cNvPr id="3" name="Content Placeholder 2"/>
          <p:cNvSpPr>
            <a:spLocks noGrp="1"/>
          </p:cNvSpPr>
          <p:nvPr>
            <p:ph idx="1"/>
          </p:nvPr>
        </p:nvSpPr>
        <p:spPr>
          <a:xfrm>
            <a:off x="457200" y="6000768"/>
            <a:ext cx="8229600" cy="125395"/>
          </a:xfrm>
        </p:spPr>
        <p:txBody>
          <a:bodyPr>
            <a:normAutofit fontScale="25000" lnSpcReduction="20000"/>
          </a:bodyPr>
          <a:lstStyle/>
          <a:p>
            <a:endParaRPr lang="en-GB" dirty="0"/>
          </a:p>
        </p:txBody>
      </p:sp>
      <p:pic>
        <p:nvPicPr>
          <p:cNvPr id="16386" name="Picture 2" descr="http://t2.gstatic.com/images?q=tbn:Vi1mk7HWnfEdmM:http://neftriplecrunch.files.wordpress.com/2008/12/job_centre_plus2.jpg">
            <a:hlinkClick r:id="rId2"/>
          </p:cNvPr>
          <p:cNvPicPr>
            <a:picLocks noChangeAspect="1" noChangeArrowheads="1"/>
          </p:cNvPicPr>
          <p:nvPr/>
        </p:nvPicPr>
        <p:blipFill>
          <a:blip r:embed="rId3" cstate="print"/>
          <a:srcRect/>
          <a:stretch>
            <a:fillRect/>
          </a:stretch>
        </p:blipFill>
        <p:spPr bwMode="auto">
          <a:xfrm rot="20487580">
            <a:off x="1614183" y="4092073"/>
            <a:ext cx="1785950" cy="1907327"/>
          </a:xfrm>
          <a:prstGeom prst="rect">
            <a:avLst/>
          </a:prstGeom>
          <a:noFill/>
        </p:spPr>
      </p:pic>
      <p:pic>
        <p:nvPicPr>
          <p:cNvPr id="16388" name="Picture 4" descr="http://t1.gstatic.com/images?q=tbn:tDZRfA1sgbxomM:http://www.halmatferello.com/wp/wp-content/uploads/2007/10/fish4jobs-redesign-old-job-page.jpg">
            <a:hlinkClick r:id="rId4"/>
          </p:cNvPr>
          <p:cNvPicPr>
            <a:picLocks noChangeAspect="1" noChangeArrowheads="1"/>
          </p:cNvPicPr>
          <p:nvPr/>
        </p:nvPicPr>
        <p:blipFill>
          <a:blip r:embed="rId5" cstate="print"/>
          <a:srcRect/>
          <a:stretch>
            <a:fillRect/>
          </a:stretch>
        </p:blipFill>
        <p:spPr bwMode="auto">
          <a:xfrm rot="886211">
            <a:off x="6411316" y="214336"/>
            <a:ext cx="1986995" cy="2357454"/>
          </a:xfrm>
          <a:prstGeom prst="rect">
            <a:avLst/>
          </a:prstGeom>
          <a:noFill/>
        </p:spPr>
      </p:pic>
      <p:pic>
        <p:nvPicPr>
          <p:cNvPr id="16390" name="Picture 6" descr="http://videos.yourkenttv.co.uk/11903/4500.jpg"/>
          <p:cNvPicPr>
            <a:picLocks noChangeAspect="1" noChangeArrowheads="1"/>
          </p:cNvPicPr>
          <p:nvPr/>
        </p:nvPicPr>
        <p:blipFill>
          <a:blip r:embed="rId6" cstate="print"/>
          <a:srcRect/>
          <a:stretch>
            <a:fillRect/>
          </a:stretch>
        </p:blipFill>
        <p:spPr bwMode="auto">
          <a:xfrm>
            <a:off x="5357818" y="3857628"/>
            <a:ext cx="2372767" cy="1779575"/>
          </a:xfrm>
          <a:prstGeom prst="rect">
            <a:avLst/>
          </a:prstGeom>
          <a:noFill/>
        </p:spPr>
      </p:pic>
      <p:pic>
        <p:nvPicPr>
          <p:cNvPr id="16392" name="Picture 8" descr="http://www.castledouglas.net/assets/images/jobs/advert.jpg"/>
          <p:cNvPicPr>
            <a:picLocks noChangeAspect="1" noChangeArrowheads="1"/>
          </p:cNvPicPr>
          <p:nvPr/>
        </p:nvPicPr>
        <p:blipFill>
          <a:blip r:embed="rId7" cstate="print"/>
          <a:srcRect/>
          <a:stretch>
            <a:fillRect/>
          </a:stretch>
        </p:blipFill>
        <p:spPr bwMode="auto">
          <a:xfrm>
            <a:off x="3428992" y="1142984"/>
            <a:ext cx="2381250" cy="1819275"/>
          </a:xfrm>
          <a:prstGeom prst="rect">
            <a:avLst/>
          </a:prstGeom>
          <a:noFill/>
        </p:spPr>
      </p:pic>
      <p:pic>
        <p:nvPicPr>
          <p:cNvPr id="16394" name="Picture 10" descr="http://static-p3.fotolia.com/jpg/00/08/14/34/400_F_8143457_AeJNSRKvwiED0XWPw5bR26OkJTn06U77.jpg"/>
          <p:cNvPicPr>
            <a:picLocks noChangeAspect="1" noChangeArrowheads="1"/>
          </p:cNvPicPr>
          <p:nvPr/>
        </p:nvPicPr>
        <p:blipFill>
          <a:blip r:embed="rId8" cstate="print"/>
          <a:srcRect/>
          <a:stretch>
            <a:fillRect/>
          </a:stretch>
        </p:blipFill>
        <p:spPr bwMode="auto">
          <a:xfrm rot="20785401">
            <a:off x="285720" y="571480"/>
            <a:ext cx="2666030" cy="177957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500306"/>
            <a:ext cx="8229600" cy="1143000"/>
          </a:xfrm>
        </p:spPr>
        <p:txBody>
          <a:bodyPr>
            <a:normAutofit fontScale="90000"/>
          </a:bodyPr>
          <a:lstStyle/>
          <a:p>
            <a:r>
              <a:rPr lang="en-GB" dirty="0" smtClean="0">
                <a:latin typeface="Comic Sans MS" pitchFamily="66" charset="0"/>
              </a:rPr>
              <a:t>How might a business recruit for the following jobs?</a:t>
            </a:r>
            <a:endParaRPr lang="en-GB" dirty="0">
              <a:latin typeface="Comic Sans MS" pitchFamily="66" charset="0"/>
            </a:endParaRPr>
          </a:p>
        </p:txBody>
      </p:sp>
      <p:sp>
        <p:nvSpPr>
          <p:cNvPr id="3" name="Content Placeholder 2"/>
          <p:cNvSpPr>
            <a:spLocks noGrp="1"/>
          </p:cNvSpPr>
          <p:nvPr>
            <p:ph idx="1"/>
          </p:nvPr>
        </p:nvSpPr>
        <p:spPr>
          <a:xfrm flipV="1">
            <a:off x="457200" y="6126163"/>
            <a:ext cx="8229600" cy="45719"/>
          </a:xfrm>
        </p:spPr>
        <p:txBody>
          <a:bodyPr>
            <a:normAutofit fontScale="25000" lnSpcReduction="20000"/>
          </a:bodyPr>
          <a:lstStyle/>
          <a:p>
            <a:endParaRPr lang="en-GB" dirty="0"/>
          </a:p>
        </p:txBody>
      </p:sp>
      <p:pic>
        <p:nvPicPr>
          <p:cNvPr id="17410" name="Picture 2" descr="http://t1.gstatic.com/images?q=tbn:m7IR6bGhD3c1jM:http://lifeinthenhs.files.wordpress.com/2009/03/teacher1.jpg">
            <a:hlinkClick r:id="rId2"/>
          </p:cNvPr>
          <p:cNvPicPr>
            <a:picLocks noChangeAspect="1" noChangeArrowheads="1"/>
          </p:cNvPicPr>
          <p:nvPr/>
        </p:nvPicPr>
        <p:blipFill>
          <a:blip r:embed="rId3" cstate="print"/>
          <a:srcRect/>
          <a:stretch>
            <a:fillRect/>
          </a:stretch>
        </p:blipFill>
        <p:spPr bwMode="auto">
          <a:xfrm rot="20887705">
            <a:off x="1592827" y="585989"/>
            <a:ext cx="1714512" cy="1773635"/>
          </a:xfrm>
          <a:prstGeom prst="rect">
            <a:avLst/>
          </a:prstGeom>
          <a:noFill/>
        </p:spPr>
      </p:pic>
      <p:pic>
        <p:nvPicPr>
          <p:cNvPr id="17412" name="Picture 4" descr="http://www.makariosnetworks.com/graphics/Cleaning_Lady.png"/>
          <p:cNvPicPr>
            <a:picLocks noChangeAspect="1" noChangeArrowheads="1"/>
          </p:cNvPicPr>
          <p:nvPr/>
        </p:nvPicPr>
        <p:blipFill>
          <a:blip r:embed="rId4" cstate="print"/>
          <a:srcRect/>
          <a:stretch>
            <a:fillRect/>
          </a:stretch>
        </p:blipFill>
        <p:spPr bwMode="auto">
          <a:xfrm rot="21059799">
            <a:off x="957357" y="4000526"/>
            <a:ext cx="2011379" cy="2351079"/>
          </a:xfrm>
          <a:prstGeom prst="rect">
            <a:avLst/>
          </a:prstGeom>
          <a:noFill/>
        </p:spPr>
      </p:pic>
      <p:pic>
        <p:nvPicPr>
          <p:cNvPr id="17414" name="Picture 6" descr="See full size image">
            <a:hlinkClick r:id="rId5"/>
          </p:cNvPr>
          <p:cNvPicPr>
            <a:picLocks noChangeAspect="1" noChangeArrowheads="1"/>
          </p:cNvPicPr>
          <p:nvPr/>
        </p:nvPicPr>
        <p:blipFill>
          <a:blip r:embed="rId6" cstate="print"/>
          <a:srcRect/>
          <a:stretch>
            <a:fillRect/>
          </a:stretch>
        </p:blipFill>
        <p:spPr bwMode="auto">
          <a:xfrm>
            <a:off x="5286380" y="500042"/>
            <a:ext cx="2286016" cy="1647579"/>
          </a:xfrm>
          <a:prstGeom prst="rect">
            <a:avLst/>
          </a:prstGeom>
          <a:noFill/>
        </p:spPr>
      </p:pic>
      <p:pic>
        <p:nvPicPr>
          <p:cNvPr id="17416" name="Picture 8" descr="http://www.honeyzweb.com/sales_assistant.gif"/>
          <p:cNvPicPr>
            <a:picLocks noChangeAspect="1" noChangeArrowheads="1"/>
          </p:cNvPicPr>
          <p:nvPr/>
        </p:nvPicPr>
        <p:blipFill>
          <a:blip r:embed="rId7" cstate="print"/>
          <a:srcRect/>
          <a:stretch>
            <a:fillRect/>
          </a:stretch>
        </p:blipFill>
        <p:spPr bwMode="auto">
          <a:xfrm rot="849627">
            <a:off x="6097532" y="4373907"/>
            <a:ext cx="2680826" cy="1708137"/>
          </a:xfrm>
          <a:prstGeom prst="rect">
            <a:avLst/>
          </a:prstGeom>
          <a:noFill/>
        </p:spPr>
      </p:pic>
      <p:pic>
        <p:nvPicPr>
          <p:cNvPr id="17418" name="Picture 10" descr="http://t1.gstatic.com/images?q=tbn:YnjFcqwg2__R1M:http://www.fairsoft.com/sitebuildercontent/sitebuilderpictures/Manager.gif">
            <a:hlinkClick r:id="rId8"/>
          </p:cNvPr>
          <p:cNvPicPr>
            <a:picLocks noChangeAspect="1" noChangeArrowheads="1"/>
          </p:cNvPicPr>
          <p:nvPr/>
        </p:nvPicPr>
        <p:blipFill>
          <a:blip r:embed="rId9" cstate="print"/>
          <a:srcRect/>
          <a:stretch>
            <a:fillRect/>
          </a:stretch>
        </p:blipFill>
        <p:spPr bwMode="auto">
          <a:xfrm>
            <a:off x="3786182" y="4071942"/>
            <a:ext cx="1674327" cy="178595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End of topic check....</a:t>
            </a:r>
            <a:endParaRPr lang="en-GB" dirty="0">
              <a:latin typeface="Comic Sans MS" pitchFamily="66" charset="0"/>
            </a:endParaRPr>
          </a:p>
        </p:txBody>
      </p:sp>
      <p:sp>
        <p:nvSpPr>
          <p:cNvPr id="3" name="Content Placeholder 2"/>
          <p:cNvSpPr>
            <a:spLocks noGrp="1"/>
          </p:cNvSpPr>
          <p:nvPr>
            <p:ph idx="1"/>
          </p:nvPr>
        </p:nvSpPr>
        <p:spPr/>
        <p:txBody>
          <a:bodyPr/>
          <a:lstStyle/>
          <a:p>
            <a:pPr>
              <a:buNone/>
            </a:pPr>
            <a:r>
              <a:rPr lang="en-GB" dirty="0" smtClean="0">
                <a:latin typeface="Comic Sans MS" pitchFamily="66" charset="0"/>
              </a:rPr>
              <a:t>Can you......</a:t>
            </a:r>
          </a:p>
          <a:p>
            <a:r>
              <a:rPr lang="en-GB" dirty="0" smtClean="0">
                <a:latin typeface="Comic Sans MS" pitchFamily="66" charset="0"/>
              </a:rPr>
              <a:t>Explain why a business might need to recruit?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838200" y="2438400"/>
            <a:ext cx="7772400" cy="1143000"/>
          </a:xfrm>
        </p:spPr>
        <p:txBody>
          <a:bodyPr/>
          <a:lstStyle/>
          <a:p>
            <a:pPr eaLnBrk="1" hangingPunct="1"/>
            <a:r>
              <a:rPr lang="en-GB" altLang="en-US" sz="5400" b="1" smtClean="0">
                <a:latin typeface="Lucida Handwriting" panose="03010101010101010101" pitchFamily="66" charset="0"/>
              </a:rPr>
              <a:t>Interviews</a:t>
            </a:r>
          </a:p>
        </p:txBody>
      </p:sp>
      <p:pic>
        <p:nvPicPr>
          <p:cNvPr id="2052" name="Picture 4" descr="\\NMS-SR-001\RMPackages\Applications\MS Publisher 2000 SP1\v1.2.0.0\PFiles\MSOffice\Clipart\standard\stddir1\BD0662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04800"/>
            <a:ext cx="2362200" cy="20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NMS-SR-001\RMPackages\Applications\MS Publisher 2000 SP1\v1.2.0.0\PFiles\MSOffice\Clipart\standard\stddir1\BD07170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228600"/>
            <a:ext cx="3200400" cy="213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8" descr="http://www.german-business-etiquette.com/img/19-job-interview.jpg"/>
          <p:cNvPicPr>
            <a:picLocks noChangeAspect="1" noChangeArrowheads="1"/>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981200" y="3308350"/>
            <a:ext cx="5791200" cy="354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80232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checkerboard(down)">
                                      <p:cBhvr>
                                        <p:cTn id="7" dur="500"/>
                                        <p:tgtEl>
                                          <p:spTgt spid="20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nodeType="clickEffect">
                                  <p:stCondLst>
                                    <p:cond delay="0"/>
                                  </p:stCondLst>
                                  <p:childTnLst>
                                    <p:set>
                                      <p:cBhvr>
                                        <p:cTn id="11" dur="1" fill="hold">
                                          <p:stCondLst>
                                            <p:cond delay="0"/>
                                          </p:stCondLst>
                                        </p:cTn>
                                        <p:tgtEl>
                                          <p:spTgt spid="2053"/>
                                        </p:tgtEl>
                                        <p:attrNameLst>
                                          <p:attrName>style.visibility</p:attrName>
                                        </p:attrNameLst>
                                      </p:cBhvr>
                                      <p:to>
                                        <p:strVal val="visible"/>
                                      </p:to>
                                    </p:set>
                                    <p:animEffect transition="in" filter="checkerboard(down)">
                                      <p:cBhvr>
                                        <p:cTn id="12" dur="500"/>
                                        <p:tgtEl>
                                          <p:spTgt spid="20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36" fill="hold" grpId="0" nodeType="clickEffect">
                                  <p:stCondLst>
                                    <p:cond delay="0"/>
                                  </p:stCondLst>
                                  <p:childTnLst>
                                    <p:set>
                                      <p:cBhvr>
                                        <p:cTn id="16" dur="1" fill="hold">
                                          <p:stCondLst>
                                            <p:cond delay="0"/>
                                          </p:stCondLst>
                                        </p:cTn>
                                        <p:tgtEl>
                                          <p:spTgt spid="2050"/>
                                        </p:tgtEl>
                                        <p:attrNameLst>
                                          <p:attrName>style.visibility</p:attrName>
                                        </p:attrNameLst>
                                      </p:cBhvr>
                                      <p:to>
                                        <p:strVal val="visible"/>
                                      </p:to>
                                    </p:set>
                                    <p:anim calcmode="lin" valueType="num">
                                      <p:cBhvr>
                                        <p:cTn id="17" dur="500" fill="hold"/>
                                        <p:tgtEl>
                                          <p:spTgt spid="2050"/>
                                        </p:tgtEl>
                                        <p:attrNameLst>
                                          <p:attrName>ppt_w</p:attrName>
                                        </p:attrNameLst>
                                      </p:cBhvr>
                                      <p:tavLst>
                                        <p:tav tm="0">
                                          <p:val>
                                            <p:strVal val="(6*min(max(#ppt_w*#ppt_h,.3),1)-7.4)/-.7*#ppt_w"/>
                                          </p:val>
                                        </p:tav>
                                        <p:tav tm="100000">
                                          <p:val>
                                            <p:strVal val="#ppt_w"/>
                                          </p:val>
                                        </p:tav>
                                      </p:tavLst>
                                    </p:anim>
                                    <p:anim calcmode="lin" valueType="num">
                                      <p:cBhvr>
                                        <p:cTn id="18" dur="500" fill="hold"/>
                                        <p:tgtEl>
                                          <p:spTgt spid="2050"/>
                                        </p:tgtEl>
                                        <p:attrNameLst>
                                          <p:attrName>ppt_h</p:attrName>
                                        </p:attrNameLst>
                                      </p:cBhvr>
                                      <p:tavLst>
                                        <p:tav tm="0">
                                          <p:val>
                                            <p:strVal val="(6*min(max(#ppt_w*#ppt_h,.3),1)-7.4)/-.7*#ppt_h"/>
                                          </p:val>
                                        </p:tav>
                                        <p:tav tm="100000">
                                          <p:val>
                                            <p:strVal val="#ppt_h"/>
                                          </p:val>
                                        </p:tav>
                                      </p:tavLst>
                                    </p:anim>
                                    <p:anim calcmode="lin" valueType="num">
                                      <p:cBhvr>
                                        <p:cTn id="19" dur="500" fill="hold"/>
                                        <p:tgtEl>
                                          <p:spTgt spid="2050"/>
                                        </p:tgtEl>
                                        <p:attrNameLst>
                                          <p:attrName>ppt_x</p:attrName>
                                        </p:attrNameLst>
                                      </p:cBhvr>
                                      <p:tavLst>
                                        <p:tav tm="0">
                                          <p:val>
                                            <p:fltVal val="0.5"/>
                                          </p:val>
                                        </p:tav>
                                        <p:tav tm="100000">
                                          <p:val>
                                            <p:strVal val="#ppt_x"/>
                                          </p:val>
                                        </p:tav>
                                      </p:tavLst>
                                    </p:anim>
                                    <p:anim calcmode="lin" valueType="num">
                                      <p:cBhvr>
                                        <p:cTn id="20" dur="500" fill="hold"/>
                                        <p:tgtEl>
                                          <p:spTgt spid="2050"/>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7772400" cy="1143000"/>
          </a:xfrm>
        </p:spPr>
        <p:txBody>
          <a:bodyPr>
            <a:normAutofit fontScale="90000"/>
          </a:bodyPr>
          <a:lstStyle/>
          <a:p>
            <a:pPr eaLnBrk="1" hangingPunct="1">
              <a:defRPr/>
            </a:pPr>
            <a:r>
              <a:rPr lang="en-GB" altLang="en-US" sz="5400" smtClean="0">
                <a:solidFill>
                  <a:schemeClr val="bg1"/>
                </a:solidFill>
                <a:effectLst>
                  <a:outerShdw blurRad="38100" dist="38100" dir="2700000" algn="tl">
                    <a:srgbClr val="000000"/>
                  </a:outerShdw>
                </a:effectLst>
                <a:latin typeface="Comic Sans MS" pitchFamily="66" charset="0"/>
              </a:rPr>
              <a:t>Why would a firm carry out an interview?</a:t>
            </a:r>
          </a:p>
        </p:txBody>
      </p:sp>
      <p:sp>
        <p:nvSpPr>
          <p:cNvPr id="4099" name="Rectangle 3"/>
          <p:cNvSpPr>
            <a:spLocks noGrp="1" noChangeArrowheads="1"/>
          </p:cNvSpPr>
          <p:nvPr>
            <p:ph type="body" idx="1"/>
          </p:nvPr>
        </p:nvSpPr>
        <p:spPr>
          <a:xfrm>
            <a:off x="304800" y="1676400"/>
            <a:ext cx="8458200" cy="4953000"/>
          </a:xfrm>
        </p:spPr>
        <p:txBody>
          <a:bodyPr/>
          <a:lstStyle/>
          <a:p>
            <a:pPr eaLnBrk="1" hangingPunct="1">
              <a:defRPr/>
            </a:pPr>
            <a:r>
              <a:rPr lang="en-GB" altLang="en-US" smtClean="0">
                <a:solidFill>
                  <a:schemeClr val="bg1"/>
                </a:solidFill>
                <a:effectLst>
                  <a:outerShdw blurRad="38100" dist="38100" dir="2700000" algn="tl">
                    <a:srgbClr val="000000"/>
                  </a:outerShdw>
                </a:effectLst>
                <a:latin typeface="Arial" charset="0"/>
                <a:cs typeface="Arial" charset="0"/>
              </a:rPr>
              <a:t>To see what the candidate has to offer the company</a:t>
            </a:r>
          </a:p>
          <a:p>
            <a:pPr eaLnBrk="1" hangingPunct="1">
              <a:defRPr/>
            </a:pPr>
            <a:r>
              <a:rPr lang="en-GB" altLang="en-US" smtClean="0">
                <a:solidFill>
                  <a:schemeClr val="bg1"/>
                </a:solidFill>
                <a:effectLst>
                  <a:outerShdw blurRad="38100" dist="38100" dir="2700000" algn="tl">
                    <a:srgbClr val="000000"/>
                  </a:outerShdw>
                </a:effectLst>
                <a:latin typeface="Arial" charset="0"/>
                <a:cs typeface="Arial" charset="0"/>
              </a:rPr>
              <a:t>They can asses the interviewee's personality </a:t>
            </a:r>
          </a:p>
          <a:p>
            <a:pPr eaLnBrk="1" hangingPunct="1">
              <a:defRPr/>
            </a:pPr>
            <a:r>
              <a:rPr lang="en-GB" altLang="en-US" smtClean="0">
                <a:solidFill>
                  <a:schemeClr val="bg1"/>
                </a:solidFill>
                <a:effectLst>
                  <a:outerShdw blurRad="38100" dist="38100" dir="2700000" algn="tl">
                    <a:srgbClr val="000000"/>
                  </a:outerShdw>
                </a:effectLst>
                <a:latin typeface="Arial" charset="0"/>
                <a:cs typeface="Arial" charset="0"/>
              </a:rPr>
              <a:t>The firm will looking at;</a:t>
            </a:r>
          </a:p>
          <a:p>
            <a:pPr lvl="1" eaLnBrk="1" hangingPunct="1">
              <a:defRPr/>
            </a:pPr>
            <a:r>
              <a:rPr lang="en-GB" altLang="en-US" sz="3200" i="1" smtClean="0">
                <a:solidFill>
                  <a:schemeClr val="bg1"/>
                </a:solidFill>
                <a:effectLst>
                  <a:outerShdw blurRad="38100" dist="38100" dir="2700000" algn="tl">
                    <a:srgbClr val="000000"/>
                  </a:outerShdw>
                </a:effectLst>
                <a:latin typeface="Arial" charset="0"/>
                <a:cs typeface="Arial" charset="0"/>
              </a:rPr>
              <a:t>communication skills </a:t>
            </a:r>
          </a:p>
          <a:p>
            <a:pPr lvl="1" eaLnBrk="1" hangingPunct="1">
              <a:defRPr/>
            </a:pPr>
            <a:r>
              <a:rPr lang="en-GB" altLang="en-US" sz="3200" i="1" smtClean="0">
                <a:solidFill>
                  <a:schemeClr val="bg1"/>
                </a:solidFill>
                <a:effectLst>
                  <a:outerShdw blurRad="38100" dist="38100" dir="2700000" algn="tl">
                    <a:srgbClr val="000000"/>
                  </a:outerShdw>
                </a:effectLst>
                <a:latin typeface="Arial" charset="0"/>
                <a:cs typeface="Arial" charset="0"/>
              </a:rPr>
              <a:t>attitude to work </a:t>
            </a:r>
          </a:p>
          <a:p>
            <a:pPr lvl="1" eaLnBrk="1" hangingPunct="1">
              <a:defRPr/>
            </a:pPr>
            <a:r>
              <a:rPr lang="en-GB" altLang="en-US" sz="3200" i="1" smtClean="0">
                <a:solidFill>
                  <a:schemeClr val="bg1"/>
                </a:solidFill>
                <a:effectLst>
                  <a:outerShdw blurRad="38100" dist="38100" dir="2700000" algn="tl">
                    <a:srgbClr val="000000"/>
                  </a:outerShdw>
                </a:effectLst>
                <a:latin typeface="Arial" charset="0"/>
                <a:cs typeface="Arial" charset="0"/>
              </a:rPr>
              <a:t>ability to use initiative</a:t>
            </a:r>
            <a:r>
              <a:rPr lang="en-GB" altLang="en-US" sz="3200" smtClean="0">
                <a:solidFill>
                  <a:schemeClr val="bg1"/>
                </a:solidFill>
                <a:effectLst>
                  <a:outerShdw blurRad="38100" dist="38100" dir="2700000" algn="tl">
                    <a:srgbClr val="000000"/>
                  </a:outerShdw>
                </a:effectLst>
                <a:latin typeface="Arial" charset="0"/>
                <a:cs typeface="Arial" charset="0"/>
              </a:rPr>
              <a:t> </a:t>
            </a:r>
          </a:p>
          <a:p>
            <a:pPr eaLnBrk="1" hangingPunct="1">
              <a:defRPr/>
            </a:pPr>
            <a:endParaRPr lang="en-GB" altLang="en-US" smtClean="0">
              <a:solidFill>
                <a:schemeClr val="bg1"/>
              </a:solidFill>
              <a:effectLst>
                <a:outerShdw blurRad="38100" dist="38100" dir="2700000" algn="tl">
                  <a:srgbClr val="000000"/>
                </a:outerShdw>
              </a:effectLst>
              <a:latin typeface="Arial" charset="0"/>
              <a:cs typeface="Arial" charset="0"/>
            </a:endParaRPr>
          </a:p>
        </p:txBody>
      </p:sp>
    </p:spTree>
    <p:extLst>
      <p:ext uri="{BB962C8B-B14F-4D97-AF65-F5344CB8AC3E}">
        <p14:creationId xmlns:p14="http://schemas.microsoft.com/office/powerpoint/2010/main" val="15934514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randombar(horizontal)">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box(out)">
                                      <p:cBhvr>
                                        <p:cTn id="12" dur="5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box(out)">
                                      <p:cBhvr>
                                        <p:cTn id="17" dur="500"/>
                                        <p:tgtEl>
                                          <p:spTgt spid="40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box(out)">
                                      <p:cBhvr>
                                        <p:cTn id="22" dur="500"/>
                                        <p:tgtEl>
                                          <p:spTgt spid="4099">
                                            <p:txEl>
                                              <p:pRg st="2" end="2"/>
                                            </p:txEl>
                                          </p:spTgt>
                                        </p:tgtEl>
                                      </p:cBhvr>
                                    </p:animEffect>
                                  </p:childTnLst>
                                </p:cTn>
                              </p:par>
                              <p:par>
                                <p:cTn id="23" presetID="4" presetClass="entr" presetSubtype="32" fill="hold" grpId="0" nodeType="with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Effect transition="in" filter="box(out)">
                                      <p:cBhvr>
                                        <p:cTn id="25" dur="500"/>
                                        <p:tgtEl>
                                          <p:spTgt spid="4099">
                                            <p:txEl>
                                              <p:pRg st="3" end="3"/>
                                            </p:txEl>
                                          </p:spTgt>
                                        </p:tgtEl>
                                      </p:cBhvr>
                                    </p:animEffect>
                                  </p:childTnLst>
                                </p:cTn>
                              </p:par>
                              <p:par>
                                <p:cTn id="26" presetID="4" presetClass="entr" presetSubtype="32" fill="hold" grpId="0" nodeType="withEffect">
                                  <p:stCondLst>
                                    <p:cond delay="0"/>
                                  </p:stCondLst>
                                  <p:childTnLst>
                                    <p:set>
                                      <p:cBhvr>
                                        <p:cTn id="27" dur="1" fill="hold">
                                          <p:stCondLst>
                                            <p:cond delay="0"/>
                                          </p:stCondLst>
                                        </p:cTn>
                                        <p:tgtEl>
                                          <p:spTgt spid="4099">
                                            <p:txEl>
                                              <p:pRg st="4" end="4"/>
                                            </p:txEl>
                                          </p:spTgt>
                                        </p:tgtEl>
                                        <p:attrNameLst>
                                          <p:attrName>style.visibility</p:attrName>
                                        </p:attrNameLst>
                                      </p:cBhvr>
                                      <p:to>
                                        <p:strVal val="visible"/>
                                      </p:to>
                                    </p:set>
                                    <p:animEffect transition="in" filter="box(out)">
                                      <p:cBhvr>
                                        <p:cTn id="28" dur="500"/>
                                        <p:tgtEl>
                                          <p:spTgt spid="4099">
                                            <p:txEl>
                                              <p:pRg st="4" end="4"/>
                                            </p:txEl>
                                          </p:spTgt>
                                        </p:tgtEl>
                                      </p:cBhvr>
                                    </p:animEffect>
                                  </p:childTnLst>
                                </p:cTn>
                              </p:par>
                              <p:par>
                                <p:cTn id="29" presetID="4" presetClass="entr" presetSubtype="32" fill="hold" grpId="0" nodeType="withEffect">
                                  <p:stCondLst>
                                    <p:cond delay="0"/>
                                  </p:stCondLst>
                                  <p:childTnLst>
                                    <p:set>
                                      <p:cBhvr>
                                        <p:cTn id="30" dur="1" fill="hold">
                                          <p:stCondLst>
                                            <p:cond delay="0"/>
                                          </p:stCondLst>
                                        </p:cTn>
                                        <p:tgtEl>
                                          <p:spTgt spid="4099">
                                            <p:txEl>
                                              <p:pRg st="5" end="5"/>
                                            </p:txEl>
                                          </p:spTgt>
                                        </p:tgtEl>
                                        <p:attrNameLst>
                                          <p:attrName>style.visibility</p:attrName>
                                        </p:attrNameLst>
                                      </p:cBhvr>
                                      <p:to>
                                        <p:strVal val="visible"/>
                                      </p:to>
                                    </p:set>
                                    <p:animEffect transition="in" filter="box(out)">
                                      <p:cBhvr>
                                        <p:cTn id="31"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4800"/>
            <a:ext cx="7772400" cy="1143000"/>
          </a:xfrm>
        </p:spPr>
        <p:txBody>
          <a:bodyPr>
            <a:normAutofit fontScale="90000"/>
          </a:bodyPr>
          <a:lstStyle/>
          <a:p>
            <a:pPr eaLnBrk="1" hangingPunct="1">
              <a:defRPr/>
            </a:pPr>
            <a:r>
              <a:rPr lang="en-GB" altLang="en-US" b="1" smtClean="0">
                <a:solidFill>
                  <a:srgbClr val="FF0066"/>
                </a:solidFill>
                <a:effectLst>
                  <a:outerShdw blurRad="38100" dist="38100" dir="2700000" algn="tl">
                    <a:srgbClr val="000000"/>
                  </a:outerShdw>
                </a:effectLst>
                <a:latin typeface="Comic Sans MS" pitchFamily="66" charset="0"/>
              </a:rPr>
              <a:t>How could the candidate benefit from the interview</a:t>
            </a:r>
          </a:p>
        </p:txBody>
      </p:sp>
      <p:sp>
        <p:nvSpPr>
          <p:cNvPr id="5123" name="Rectangle 3"/>
          <p:cNvSpPr>
            <a:spLocks noGrp="1" noChangeArrowheads="1"/>
          </p:cNvSpPr>
          <p:nvPr>
            <p:ph type="body" idx="1"/>
          </p:nvPr>
        </p:nvSpPr>
        <p:spPr/>
        <p:txBody>
          <a:bodyPr/>
          <a:lstStyle/>
          <a:p>
            <a:pPr eaLnBrk="1" hangingPunct="1"/>
            <a:r>
              <a:rPr lang="en-GB" altLang="en-US" sz="2800" b="1" smtClean="0">
                <a:solidFill>
                  <a:srgbClr val="FF0066"/>
                </a:solidFill>
                <a:latin typeface="Arial" panose="020B0604020202020204" pitchFamily="34" charset="0"/>
                <a:cs typeface="Arial" panose="020B0604020202020204" pitchFamily="34" charset="0"/>
              </a:rPr>
              <a:t>Candidates get a chance to find out more about the company and the role, such as:</a:t>
            </a:r>
          </a:p>
          <a:p>
            <a:pPr lvl="1" eaLnBrk="1" hangingPunct="1"/>
            <a:r>
              <a:rPr lang="en-GB" altLang="en-US" b="1" smtClean="0">
                <a:solidFill>
                  <a:srgbClr val="FF0066"/>
                </a:solidFill>
                <a:latin typeface="Arial" panose="020B0604020202020204" pitchFamily="34" charset="0"/>
                <a:cs typeface="Arial" panose="020B0604020202020204" pitchFamily="34" charset="0"/>
              </a:rPr>
              <a:t>Working conditions</a:t>
            </a:r>
          </a:p>
          <a:p>
            <a:pPr lvl="1" eaLnBrk="1" hangingPunct="1"/>
            <a:r>
              <a:rPr lang="en-GB" altLang="en-US" b="1" smtClean="0">
                <a:solidFill>
                  <a:srgbClr val="FF0066"/>
                </a:solidFill>
                <a:latin typeface="Arial" panose="020B0604020202020204" pitchFamily="34" charset="0"/>
                <a:cs typeface="Arial" panose="020B0604020202020204" pitchFamily="34" charset="0"/>
              </a:rPr>
              <a:t>salary </a:t>
            </a:r>
          </a:p>
          <a:p>
            <a:pPr lvl="1" eaLnBrk="1" hangingPunct="1"/>
            <a:r>
              <a:rPr lang="en-GB" altLang="en-US" b="1" smtClean="0">
                <a:solidFill>
                  <a:srgbClr val="FF0066"/>
                </a:solidFill>
                <a:latin typeface="Arial" panose="020B0604020202020204" pitchFamily="34" charset="0"/>
                <a:cs typeface="Arial" panose="020B0604020202020204" pitchFamily="34" charset="0"/>
              </a:rPr>
              <a:t>training </a:t>
            </a:r>
          </a:p>
          <a:p>
            <a:pPr lvl="1" eaLnBrk="1" hangingPunct="1"/>
            <a:r>
              <a:rPr lang="en-GB" altLang="en-US" b="1" smtClean="0">
                <a:solidFill>
                  <a:srgbClr val="FF0066"/>
                </a:solidFill>
                <a:latin typeface="Arial" panose="020B0604020202020204" pitchFamily="34" charset="0"/>
                <a:cs typeface="Arial" panose="020B0604020202020204" pitchFamily="34" charset="0"/>
              </a:rPr>
              <a:t>facilities </a:t>
            </a:r>
          </a:p>
          <a:p>
            <a:pPr lvl="1" eaLnBrk="1" hangingPunct="1"/>
            <a:r>
              <a:rPr lang="en-GB" altLang="en-US" b="1" smtClean="0">
                <a:solidFill>
                  <a:srgbClr val="FF0066"/>
                </a:solidFill>
                <a:latin typeface="Arial" panose="020B0604020202020204" pitchFamily="34" charset="0"/>
                <a:cs typeface="Arial" panose="020B0604020202020204" pitchFamily="34" charset="0"/>
              </a:rPr>
              <a:t>job security </a:t>
            </a:r>
          </a:p>
          <a:p>
            <a:pPr lvl="1" eaLnBrk="1" hangingPunct="1"/>
            <a:r>
              <a:rPr lang="en-GB" altLang="en-US" b="1" smtClean="0">
                <a:solidFill>
                  <a:srgbClr val="FF0066"/>
                </a:solidFill>
                <a:latin typeface="Arial" panose="020B0604020202020204" pitchFamily="34" charset="0"/>
                <a:cs typeface="Arial" panose="020B0604020202020204" pitchFamily="34" charset="0"/>
              </a:rPr>
              <a:t>pension or health perks </a:t>
            </a:r>
          </a:p>
          <a:p>
            <a:pPr lvl="1" eaLnBrk="1" hangingPunct="1"/>
            <a:endParaRPr lang="en-GB" altLang="en-US" b="1" smtClean="0">
              <a:solidFill>
                <a:srgbClr val="FF0066"/>
              </a:solidFill>
              <a:latin typeface="Arial" panose="020B0604020202020204" pitchFamily="34" charset="0"/>
              <a:cs typeface="Arial" panose="020B0604020202020204" pitchFamily="34" charset="0"/>
            </a:endParaRPr>
          </a:p>
          <a:p>
            <a:pPr eaLnBrk="1" hangingPunct="1"/>
            <a:endParaRPr lang="en-GB" altLang="en-US" sz="2800" smtClean="0"/>
          </a:p>
          <a:p>
            <a:pPr eaLnBrk="1" hangingPunct="1"/>
            <a:endParaRPr lang="en-GB" altLang="en-US" sz="2800" smtClean="0"/>
          </a:p>
        </p:txBody>
      </p:sp>
    </p:spTree>
    <p:extLst>
      <p:ext uri="{BB962C8B-B14F-4D97-AF65-F5344CB8AC3E}">
        <p14:creationId xmlns:p14="http://schemas.microsoft.com/office/powerpoint/2010/main" val="7017687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528" fill="hold" grpId="0"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 calcmode="lin" valueType="num">
                                      <p:cBhvr>
                                        <p:cTn id="13" dur="500" fill="hold"/>
                                        <p:tgtEl>
                                          <p:spTgt spid="512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123">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5123">
                                            <p:txEl>
                                              <p:pRg st="0" end="0"/>
                                            </p:txEl>
                                          </p:spTgt>
                                        </p:tgtEl>
                                        <p:attrNameLst>
                                          <p:attrName>ppt_x</p:attrName>
                                        </p:attrNameLst>
                                      </p:cBhvr>
                                      <p:tavLst>
                                        <p:tav tm="0">
                                          <p:val>
                                            <p:fltVal val="0.5"/>
                                          </p:val>
                                        </p:tav>
                                        <p:tav tm="100000">
                                          <p:val>
                                            <p:strVal val="#ppt_x"/>
                                          </p:val>
                                        </p:tav>
                                      </p:tavLst>
                                    </p:anim>
                                    <p:anim calcmode="lin" valueType="num">
                                      <p:cBhvr>
                                        <p:cTn id="16" dur="500" fill="hold"/>
                                        <p:tgtEl>
                                          <p:spTgt spid="5123">
                                            <p:txEl>
                                              <p:pRg st="0" end="0"/>
                                            </p:txEl>
                                          </p:spTgt>
                                        </p:tgtEl>
                                        <p:attrNameLst>
                                          <p:attrName>ppt_y</p:attrName>
                                        </p:attrNameLst>
                                      </p:cBhvr>
                                      <p:tavLst>
                                        <p:tav tm="0">
                                          <p:val>
                                            <p:fltVal val="0.5"/>
                                          </p:val>
                                        </p:tav>
                                        <p:tav tm="100000">
                                          <p:val>
                                            <p:strVal val="#ppt_y"/>
                                          </p:val>
                                        </p:tav>
                                      </p:tavLst>
                                    </p:anim>
                                  </p:childTnLst>
                                </p:cTn>
                              </p:par>
                              <p:par>
                                <p:cTn id="17" presetID="23" presetClass="entr" presetSubtype="528" fill="hold" grpId="0" nodeType="withEffect">
                                  <p:stCondLst>
                                    <p:cond delay="0"/>
                                  </p:stCondLst>
                                  <p:childTnLst>
                                    <p:set>
                                      <p:cBhvr>
                                        <p:cTn id="18" dur="1" fill="hold">
                                          <p:stCondLst>
                                            <p:cond delay="0"/>
                                          </p:stCondLst>
                                        </p:cTn>
                                        <p:tgtEl>
                                          <p:spTgt spid="5123">
                                            <p:txEl>
                                              <p:pRg st="1" end="1"/>
                                            </p:txEl>
                                          </p:spTgt>
                                        </p:tgtEl>
                                        <p:attrNameLst>
                                          <p:attrName>style.visibility</p:attrName>
                                        </p:attrNameLst>
                                      </p:cBhvr>
                                      <p:to>
                                        <p:strVal val="visible"/>
                                      </p:to>
                                    </p:set>
                                    <p:anim calcmode="lin" valueType="num">
                                      <p:cBhvr>
                                        <p:cTn id="19" dur="500" fill="hold"/>
                                        <p:tgtEl>
                                          <p:spTgt spid="512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5123">
                                            <p:txEl>
                                              <p:pRg st="1" end="1"/>
                                            </p:txEl>
                                          </p:spTgt>
                                        </p:tgtEl>
                                        <p:attrNameLst>
                                          <p:attrName>ppt_h</p:attrName>
                                        </p:attrNameLst>
                                      </p:cBhvr>
                                      <p:tavLst>
                                        <p:tav tm="0">
                                          <p:val>
                                            <p:fltVal val="0"/>
                                          </p:val>
                                        </p:tav>
                                        <p:tav tm="100000">
                                          <p:val>
                                            <p:strVal val="#ppt_h"/>
                                          </p:val>
                                        </p:tav>
                                      </p:tavLst>
                                    </p:anim>
                                    <p:anim calcmode="lin" valueType="num">
                                      <p:cBhvr>
                                        <p:cTn id="21" dur="500" fill="hold"/>
                                        <p:tgtEl>
                                          <p:spTgt spid="5123">
                                            <p:txEl>
                                              <p:pRg st="1" end="1"/>
                                            </p:txEl>
                                          </p:spTgt>
                                        </p:tgtEl>
                                        <p:attrNameLst>
                                          <p:attrName>ppt_x</p:attrName>
                                        </p:attrNameLst>
                                      </p:cBhvr>
                                      <p:tavLst>
                                        <p:tav tm="0">
                                          <p:val>
                                            <p:fltVal val="0.5"/>
                                          </p:val>
                                        </p:tav>
                                        <p:tav tm="100000">
                                          <p:val>
                                            <p:strVal val="#ppt_x"/>
                                          </p:val>
                                        </p:tav>
                                      </p:tavLst>
                                    </p:anim>
                                    <p:anim calcmode="lin" valueType="num">
                                      <p:cBhvr>
                                        <p:cTn id="22" dur="500" fill="hold"/>
                                        <p:tgtEl>
                                          <p:spTgt spid="5123">
                                            <p:txEl>
                                              <p:pRg st="1" end="1"/>
                                            </p:txEl>
                                          </p:spTgt>
                                        </p:tgtEl>
                                        <p:attrNameLst>
                                          <p:attrName>ppt_y</p:attrName>
                                        </p:attrNameLst>
                                      </p:cBhvr>
                                      <p:tavLst>
                                        <p:tav tm="0">
                                          <p:val>
                                            <p:fltVal val="0.5"/>
                                          </p:val>
                                        </p:tav>
                                        <p:tav tm="100000">
                                          <p:val>
                                            <p:strVal val="#ppt_y"/>
                                          </p:val>
                                        </p:tav>
                                      </p:tavLst>
                                    </p:anim>
                                  </p:childTnLst>
                                </p:cTn>
                              </p:par>
                              <p:par>
                                <p:cTn id="23" presetID="23" presetClass="entr" presetSubtype="528" fill="hold" grpId="0" nodeType="withEffect">
                                  <p:stCondLst>
                                    <p:cond delay="0"/>
                                  </p:stCondLst>
                                  <p:childTnLst>
                                    <p:set>
                                      <p:cBhvr>
                                        <p:cTn id="24" dur="1" fill="hold">
                                          <p:stCondLst>
                                            <p:cond delay="0"/>
                                          </p:stCondLst>
                                        </p:cTn>
                                        <p:tgtEl>
                                          <p:spTgt spid="5123">
                                            <p:txEl>
                                              <p:pRg st="2" end="2"/>
                                            </p:txEl>
                                          </p:spTgt>
                                        </p:tgtEl>
                                        <p:attrNameLst>
                                          <p:attrName>style.visibility</p:attrName>
                                        </p:attrNameLst>
                                      </p:cBhvr>
                                      <p:to>
                                        <p:strVal val="visible"/>
                                      </p:to>
                                    </p:set>
                                    <p:anim calcmode="lin" valueType="num">
                                      <p:cBhvr>
                                        <p:cTn id="25" dur="500" fill="hold"/>
                                        <p:tgtEl>
                                          <p:spTgt spid="512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5123">
                                            <p:txEl>
                                              <p:pRg st="2" end="2"/>
                                            </p:txEl>
                                          </p:spTgt>
                                        </p:tgtEl>
                                        <p:attrNameLst>
                                          <p:attrName>ppt_h</p:attrName>
                                        </p:attrNameLst>
                                      </p:cBhvr>
                                      <p:tavLst>
                                        <p:tav tm="0">
                                          <p:val>
                                            <p:fltVal val="0"/>
                                          </p:val>
                                        </p:tav>
                                        <p:tav tm="100000">
                                          <p:val>
                                            <p:strVal val="#ppt_h"/>
                                          </p:val>
                                        </p:tav>
                                      </p:tavLst>
                                    </p:anim>
                                    <p:anim calcmode="lin" valueType="num">
                                      <p:cBhvr>
                                        <p:cTn id="27" dur="500" fill="hold"/>
                                        <p:tgtEl>
                                          <p:spTgt spid="5123">
                                            <p:txEl>
                                              <p:pRg st="2" end="2"/>
                                            </p:txEl>
                                          </p:spTgt>
                                        </p:tgtEl>
                                        <p:attrNameLst>
                                          <p:attrName>ppt_x</p:attrName>
                                        </p:attrNameLst>
                                      </p:cBhvr>
                                      <p:tavLst>
                                        <p:tav tm="0">
                                          <p:val>
                                            <p:fltVal val="0.5"/>
                                          </p:val>
                                        </p:tav>
                                        <p:tav tm="100000">
                                          <p:val>
                                            <p:strVal val="#ppt_x"/>
                                          </p:val>
                                        </p:tav>
                                      </p:tavLst>
                                    </p:anim>
                                    <p:anim calcmode="lin" valueType="num">
                                      <p:cBhvr>
                                        <p:cTn id="28" dur="500" fill="hold"/>
                                        <p:tgtEl>
                                          <p:spTgt spid="5123">
                                            <p:txEl>
                                              <p:pRg st="2" end="2"/>
                                            </p:txEl>
                                          </p:spTgt>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0"/>
                                  </p:stCondLst>
                                  <p:childTnLst>
                                    <p:set>
                                      <p:cBhvr>
                                        <p:cTn id="30" dur="1" fill="hold">
                                          <p:stCondLst>
                                            <p:cond delay="0"/>
                                          </p:stCondLst>
                                        </p:cTn>
                                        <p:tgtEl>
                                          <p:spTgt spid="5123">
                                            <p:txEl>
                                              <p:pRg st="3" end="3"/>
                                            </p:txEl>
                                          </p:spTgt>
                                        </p:tgtEl>
                                        <p:attrNameLst>
                                          <p:attrName>style.visibility</p:attrName>
                                        </p:attrNameLst>
                                      </p:cBhvr>
                                      <p:to>
                                        <p:strVal val="visible"/>
                                      </p:to>
                                    </p:set>
                                    <p:anim calcmode="lin" valueType="num">
                                      <p:cBhvr>
                                        <p:cTn id="31" dur="500" fill="hold"/>
                                        <p:tgtEl>
                                          <p:spTgt spid="512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5123">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5123">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5123">
                                            <p:txEl>
                                              <p:pRg st="3" end="3"/>
                                            </p:txEl>
                                          </p:spTgt>
                                        </p:tgtEl>
                                        <p:attrNameLst>
                                          <p:attrName>ppt_y</p:attrName>
                                        </p:attrNameLst>
                                      </p:cBhvr>
                                      <p:tavLst>
                                        <p:tav tm="0">
                                          <p:val>
                                            <p:fltVal val="0.5"/>
                                          </p:val>
                                        </p:tav>
                                        <p:tav tm="100000">
                                          <p:val>
                                            <p:strVal val="#ppt_y"/>
                                          </p:val>
                                        </p:tav>
                                      </p:tavLst>
                                    </p:anim>
                                  </p:childTnLst>
                                </p:cTn>
                              </p:par>
                              <p:par>
                                <p:cTn id="35" presetID="23" presetClass="entr" presetSubtype="528" fill="hold" grpId="0" nodeType="withEffect">
                                  <p:stCondLst>
                                    <p:cond delay="0"/>
                                  </p:stCondLst>
                                  <p:childTnLst>
                                    <p:set>
                                      <p:cBhvr>
                                        <p:cTn id="36" dur="1" fill="hold">
                                          <p:stCondLst>
                                            <p:cond delay="0"/>
                                          </p:stCondLst>
                                        </p:cTn>
                                        <p:tgtEl>
                                          <p:spTgt spid="5123">
                                            <p:txEl>
                                              <p:pRg st="4" end="4"/>
                                            </p:txEl>
                                          </p:spTgt>
                                        </p:tgtEl>
                                        <p:attrNameLst>
                                          <p:attrName>style.visibility</p:attrName>
                                        </p:attrNameLst>
                                      </p:cBhvr>
                                      <p:to>
                                        <p:strVal val="visible"/>
                                      </p:to>
                                    </p:set>
                                    <p:anim calcmode="lin" valueType="num">
                                      <p:cBhvr>
                                        <p:cTn id="37" dur="500" fill="hold"/>
                                        <p:tgtEl>
                                          <p:spTgt spid="512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5123">
                                            <p:txEl>
                                              <p:pRg st="4" end="4"/>
                                            </p:txEl>
                                          </p:spTgt>
                                        </p:tgtEl>
                                        <p:attrNameLst>
                                          <p:attrName>ppt_h</p:attrName>
                                        </p:attrNameLst>
                                      </p:cBhvr>
                                      <p:tavLst>
                                        <p:tav tm="0">
                                          <p:val>
                                            <p:fltVal val="0"/>
                                          </p:val>
                                        </p:tav>
                                        <p:tav tm="100000">
                                          <p:val>
                                            <p:strVal val="#ppt_h"/>
                                          </p:val>
                                        </p:tav>
                                      </p:tavLst>
                                    </p:anim>
                                    <p:anim calcmode="lin" valueType="num">
                                      <p:cBhvr>
                                        <p:cTn id="39" dur="500" fill="hold"/>
                                        <p:tgtEl>
                                          <p:spTgt spid="5123">
                                            <p:txEl>
                                              <p:pRg st="4" end="4"/>
                                            </p:txEl>
                                          </p:spTgt>
                                        </p:tgtEl>
                                        <p:attrNameLst>
                                          <p:attrName>ppt_x</p:attrName>
                                        </p:attrNameLst>
                                      </p:cBhvr>
                                      <p:tavLst>
                                        <p:tav tm="0">
                                          <p:val>
                                            <p:fltVal val="0.5"/>
                                          </p:val>
                                        </p:tav>
                                        <p:tav tm="100000">
                                          <p:val>
                                            <p:strVal val="#ppt_x"/>
                                          </p:val>
                                        </p:tav>
                                      </p:tavLst>
                                    </p:anim>
                                    <p:anim calcmode="lin" valueType="num">
                                      <p:cBhvr>
                                        <p:cTn id="40" dur="500" fill="hold"/>
                                        <p:tgtEl>
                                          <p:spTgt spid="5123">
                                            <p:txEl>
                                              <p:pRg st="4" end="4"/>
                                            </p:txEl>
                                          </p:spTgt>
                                        </p:tgtEl>
                                        <p:attrNameLst>
                                          <p:attrName>ppt_y</p:attrName>
                                        </p:attrNameLst>
                                      </p:cBhvr>
                                      <p:tavLst>
                                        <p:tav tm="0">
                                          <p:val>
                                            <p:fltVal val="0.5"/>
                                          </p:val>
                                        </p:tav>
                                        <p:tav tm="100000">
                                          <p:val>
                                            <p:strVal val="#ppt_y"/>
                                          </p:val>
                                        </p:tav>
                                      </p:tavLst>
                                    </p:anim>
                                  </p:childTnLst>
                                </p:cTn>
                              </p:par>
                              <p:par>
                                <p:cTn id="41" presetID="23" presetClass="entr" presetSubtype="528" fill="hold" grpId="0" nodeType="withEffect">
                                  <p:stCondLst>
                                    <p:cond delay="0"/>
                                  </p:stCondLst>
                                  <p:childTnLst>
                                    <p:set>
                                      <p:cBhvr>
                                        <p:cTn id="42" dur="1" fill="hold">
                                          <p:stCondLst>
                                            <p:cond delay="0"/>
                                          </p:stCondLst>
                                        </p:cTn>
                                        <p:tgtEl>
                                          <p:spTgt spid="5123">
                                            <p:txEl>
                                              <p:pRg st="5" end="5"/>
                                            </p:txEl>
                                          </p:spTgt>
                                        </p:tgtEl>
                                        <p:attrNameLst>
                                          <p:attrName>style.visibility</p:attrName>
                                        </p:attrNameLst>
                                      </p:cBhvr>
                                      <p:to>
                                        <p:strVal val="visible"/>
                                      </p:to>
                                    </p:set>
                                    <p:anim calcmode="lin" valueType="num">
                                      <p:cBhvr>
                                        <p:cTn id="43" dur="500" fill="hold"/>
                                        <p:tgtEl>
                                          <p:spTgt spid="5123">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5123">
                                            <p:txEl>
                                              <p:pRg st="5" end="5"/>
                                            </p:txEl>
                                          </p:spTgt>
                                        </p:tgtEl>
                                        <p:attrNameLst>
                                          <p:attrName>ppt_h</p:attrName>
                                        </p:attrNameLst>
                                      </p:cBhvr>
                                      <p:tavLst>
                                        <p:tav tm="0">
                                          <p:val>
                                            <p:fltVal val="0"/>
                                          </p:val>
                                        </p:tav>
                                        <p:tav tm="100000">
                                          <p:val>
                                            <p:strVal val="#ppt_h"/>
                                          </p:val>
                                        </p:tav>
                                      </p:tavLst>
                                    </p:anim>
                                    <p:anim calcmode="lin" valueType="num">
                                      <p:cBhvr>
                                        <p:cTn id="45" dur="500" fill="hold"/>
                                        <p:tgtEl>
                                          <p:spTgt spid="5123">
                                            <p:txEl>
                                              <p:pRg st="5" end="5"/>
                                            </p:txEl>
                                          </p:spTgt>
                                        </p:tgtEl>
                                        <p:attrNameLst>
                                          <p:attrName>ppt_x</p:attrName>
                                        </p:attrNameLst>
                                      </p:cBhvr>
                                      <p:tavLst>
                                        <p:tav tm="0">
                                          <p:val>
                                            <p:fltVal val="0.5"/>
                                          </p:val>
                                        </p:tav>
                                        <p:tav tm="100000">
                                          <p:val>
                                            <p:strVal val="#ppt_x"/>
                                          </p:val>
                                        </p:tav>
                                      </p:tavLst>
                                    </p:anim>
                                    <p:anim calcmode="lin" valueType="num">
                                      <p:cBhvr>
                                        <p:cTn id="46" dur="500" fill="hold"/>
                                        <p:tgtEl>
                                          <p:spTgt spid="5123">
                                            <p:txEl>
                                              <p:pRg st="5" end="5"/>
                                            </p:txEl>
                                          </p:spTgt>
                                        </p:tgtEl>
                                        <p:attrNameLst>
                                          <p:attrName>ppt_y</p:attrName>
                                        </p:attrNameLst>
                                      </p:cBhvr>
                                      <p:tavLst>
                                        <p:tav tm="0">
                                          <p:val>
                                            <p:fltVal val="0.5"/>
                                          </p:val>
                                        </p:tav>
                                        <p:tav tm="100000">
                                          <p:val>
                                            <p:strVal val="#ppt_y"/>
                                          </p:val>
                                        </p:tav>
                                      </p:tavLst>
                                    </p:anim>
                                  </p:childTnLst>
                                </p:cTn>
                              </p:par>
                              <p:par>
                                <p:cTn id="47" presetID="23" presetClass="entr" presetSubtype="528" fill="hold" grpId="0" nodeType="withEffect">
                                  <p:stCondLst>
                                    <p:cond delay="0"/>
                                  </p:stCondLst>
                                  <p:childTnLst>
                                    <p:set>
                                      <p:cBhvr>
                                        <p:cTn id="48" dur="1" fill="hold">
                                          <p:stCondLst>
                                            <p:cond delay="0"/>
                                          </p:stCondLst>
                                        </p:cTn>
                                        <p:tgtEl>
                                          <p:spTgt spid="5123">
                                            <p:txEl>
                                              <p:pRg st="6" end="6"/>
                                            </p:txEl>
                                          </p:spTgt>
                                        </p:tgtEl>
                                        <p:attrNameLst>
                                          <p:attrName>style.visibility</p:attrName>
                                        </p:attrNameLst>
                                      </p:cBhvr>
                                      <p:to>
                                        <p:strVal val="visible"/>
                                      </p:to>
                                    </p:set>
                                    <p:anim calcmode="lin" valueType="num">
                                      <p:cBhvr>
                                        <p:cTn id="49" dur="500" fill="hold"/>
                                        <p:tgtEl>
                                          <p:spTgt spid="512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123">
                                            <p:txEl>
                                              <p:pRg st="6" end="6"/>
                                            </p:txEl>
                                          </p:spTgt>
                                        </p:tgtEl>
                                        <p:attrNameLst>
                                          <p:attrName>ppt_h</p:attrName>
                                        </p:attrNameLst>
                                      </p:cBhvr>
                                      <p:tavLst>
                                        <p:tav tm="0">
                                          <p:val>
                                            <p:fltVal val="0"/>
                                          </p:val>
                                        </p:tav>
                                        <p:tav tm="100000">
                                          <p:val>
                                            <p:strVal val="#ppt_h"/>
                                          </p:val>
                                        </p:tav>
                                      </p:tavLst>
                                    </p:anim>
                                    <p:anim calcmode="lin" valueType="num">
                                      <p:cBhvr>
                                        <p:cTn id="51" dur="500" fill="hold"/>
                                        <p:tgtEl>
                                          <p:spTgt spid="5123">
                                            <p:txEl>
                                              <p:pRg st="6" end="6"/>
                                            </p:txEl>
                                          </p:spTgt>
                                        </p:tgtEl>
                                        <p:attrNameLst>
                                          <p:attrName>ppt_x</p:attrName>
                                        </p:attrNameLst>
                                      </p:cBhvr>
                                      <p:tavLst>
                                        <p:tav tm="0">
                                          <p:val>
                                            <p:fltVal val="0.5"/>
                                          </p:val>
                                        </p:tav>
                                        <p:tav tm="100000">
                                          <p:val>
                                            <p:strVal val="#ppt_x"/>
                                          </p:val>
                                        </p:tav>
                                      </p:tavLst>
                                    </p:anim>
                                    <p:anim calcmode="lin" valueType="num">
                                      <p:cBhvr>
                                        <p:cTn id="52" dur="500" fill="hold"/>
                                        <p:tgtEl>
                                          <p:spTgt spid="5123">
                                            <p:txEl>
                                              <p:pRg st="6" end="6"/>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0"/>
            <a:ext cx="7772400" cy="1143000"/>
          </a:xfrm>
        </p:spPr>
        <p:txBody>
          <a:bodyPr/>
          <a:lstStyle/>
          <a:p>
            <a:pPr eaLnBrk="1" hangingPunct="1">
              <a:defRPr/>
            </a:pPr>
            <a:r>
              <a:rPr lang="en-GB" altLang="en-US" sz="3200" b="1" smtClean="0">
                <a:effectLst>
                  <a:outerShdw blurRad="38100" dist="38100" dir="2700000" algn="tl">
                    <a:srgbClr val="FFFFFF"/>
                  </a:outerShdw>
                </a:effectLst>
                <a:latin typeface="Tahoma" pitchFamily="34" charset="0"/>
              </a:rPr>
              <a:t>Advantages and Disadvantages to interviewing</a:t>
            </a:r>
          </a:p>
        </p:txBody>
      </p:sp>
      <p:graphicFrame>
        <p:nvGraphicFramePr>
          <p:cNvPr id="6181" name="Group 37"/>
          <p:cNvGraphicFramePr>
            <a:graphicFrameLocks noGrp="1"/>
          </p:cNvGraphicFramePr>
          <p:nvPr/>
        </p:nvGraphicFramePr>
        <p:xfrm>
          <a:off x="304800" y="1212850"/>
          <a:ext cx="8610600" cy="5518150"/>
        </p:xfrm>
        <a:graphic>
          <a:graphicData uri="http://schemas.openxmlformats.org/drawingml/2006/table">
            <a:tbl>
              <a:tblPr/>
              <a:tblGrid>
                <a:gridCol w="3733800">
                  <a:extLst>
                    <a:ext uri="{9D8B030D-6E8A-4147-A177-3AD203B41FA5}">
                      <a16:colId xmlns="" xmlns:a16="http://schemas.microsoft.com/office/drawing/2014/main" val="20000"/>
                    </a:ext>
                  </a:extLst>
                </a:gridCol>
                <a:gridCol w="4876800">
                  <a:extLst>
                    <a:ext uri="{9D8B030D-6E8A-4147-A177-3AD203B41FA5}">
                      <a16:colId xmlns="" xmlns:a16="http://schemas.microsoft.com/office/drawing/2014/main" val="20001"/>
                    </a:ext>
                  </a:extLst>
                </a:gridCol>
              </a:tblGrid>
              <a:tr h="625547">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dirty="0" smtClean="0">
                          <a:ln>
                            <a:noFill/>
                          </a:ln>
                          <a:solidFill>
                            <a:schemeClr val="tx1"/>
                          </a:solidFill>
                          <a:effectLst/>
                          <a:latin typeface="Tahoma" pitchFamily="34" charset="0"/>
                        </a:rPr>
                        <a:t>         </a:t>
                      </a:r>
                      <a:r>
                        <a:rPr kumimoji="0" lang="en-GB" altLang="en-US" sz="2400" b="1" i="0" u="sng" strike="noStrike" cap="none" normalizeH="0" baseline="0" dirty="0" smtClean="0">
                          <a:ln>
                            <a:noFill/>
                          </a:ln>
                          <a:solidFill>
                            <a:schemeClr val="tx1"/>
                          </a:solidFill>
                          <a:effectLst/>
                          <a:latin typeface="Tahoma" pitchFamily="34" charset="0"/>
                        </a:rPr>
                        <a:t>Advantages</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tx1"/>
                          </a:solidFill>
                          <a:effectLst/>
                          <a:latin typeface="Tahoma" pitchFamily="34" charset="0"/>
                        </a:rPr>
                        <a:t>       </a:t>
                      </a:r>
                      <a:r>
                        <a:rPr kumimoji="0" lang="en-GB" altLang="en-US" sz="2400" b="1" i="0" u="sng" strike="noStrike" cap="none" normalizeH="0" baseline="0" smtClean="0">
                          <a:ln>
                            <a:noFill/>
                          </a:ln>
                          <a:solidFill>
                            <a:schemeClr val="tx1"/>
                          </a:solidFill>
                          <a:effectLst/>
                          <a:latin typeface="Tahoma" pitchFamily="34" charset="0"/>
                        </a:rPr>
                        <a:t>Disadvantages</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89260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2500" b="0" i="0" u="none" strike="noStrike" cap="none" normalizeH="0" baseline="0" smtClean="0">
                          <a:ln>
                            <a:noFill/>
                          </a:ln>
                          <a:solidFill>
                            <a:schemeClr val="tx1"/>
                          </a:solidFill>
                          <a:effectLst/>
                          <a:latin typeface="Tahoma" pitchFamily="34" charset="0"/>
                        </a:rPr>
                        <a:t>Interviewer can directly compare candidates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2500" b="0" i="0" u="none" strike="noStrike" cap="none" normalizeH="0" baseline="0" smtClean="0">
                          <a:ln>
                            <a:noFill/>
                          </a:ln>
                          <a:solidFill>
                            <a:schemeClr val="tx1"/>
                          </a:solidFill>
                          <a:effectLst/>
                          <a:latin typeface="Tahoma" pitchFamily="34" charset="0"/>
                        </a:rPr>
                        <a:t>They can see how candidates act under pressure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2500" b="0" i="0" u="none" strike="noStrike" cap="none" normalizeH="0" baseline="0" smtClean="0">
                          <a:ln>
                            <a:noFill/>
                          </a:ln>
                          <a:solidFill>
                            <a:schemeClr val="tx1"/>
                          </a:solidFill>
                          <a:effectLst/>
                          <a:latin typeface="Tahoma" pitchFamily="34" charset="0"/>
                        </a:rPr>
                        <a:t>The company can asses the interviewee’s body language and general appearance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500" b="0" i="0" u="none" strike="noStrike" cap="none" normalizeH="0" baseline="0" smtClean="0">
                        <a:ln>
                          <a:noFill/>
                        </a:ln>
                        <a:solidFill>
                          <a:schemeClr val="tx1"/>
                        </a:solidFill>
                        <a:effectLst/>
                        <a:latin typeface="Tahoma" pitchFamily="34"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2500" b="0" i="0" u="none" strike="noStrike" cap="none" normalizeH="0" baseline="0" dirty="0" smtClean="0">
                          <a:ln>
                            <a:noFill/>
                          </a:ln>
                          <a:solidFill>
                            <a:schemeClr val="tx1"/>
                          </a:solidFill>
                          <a:effectLst/>
                          <a:latin typeface="Tahoma" pitchFamily="34" charset="0"/>
                        </a:rPr>
                        <a:t>Candidates may be nervous so may not act confidently or natural</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2500" b="0" i="0" u="none" strike="noStrike" cap="none" normalizeH="0" baseline="0" dirty="0" smtClean="0">
                          <a:ln>
                            <a:noFill/>
                          </a:ln>
                          <a:solidFill>
                            <a:schemeClr val="tx1"/>
                          </a:solidFill>
                          <a:effectLst/>
                          <a:latin typeface="Tahoma" pitchFamily="34" charset="0"/>
                        </a:rPr>
                        <a:t>Because of this the interviewer may not see the best in the </a:t>
                      </a:r>
                      <a:r>
                        <a:rPr kumimoji="0" lang="en-GB" altLang="en-US" sz="2500" b="0" i="0" u="none" strike="noStrike" cap="none" normalizeH="0" baseline="0" dirty="0" smtClean="0">
                          <a:ln>
                            <a:noFill/>
                          </a:ln>
                          <a:solidFill>
                            <a:schemeClr val="tx1"/>
                          </a:solidFill>
                          <a:effectLst/>
                          <a:latin typeface="Tahoma" pitchFamily="34" charset="0"/>
                        </a:rPr>
                        <a:t>candidate</a:t>
                      </a:r>
                      <a:endParaRPr kumimoji="0" lang="en-GB" altLang="en-US" sz="25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2500" b="0" i="0" u="none" strike="noStrike" cap="none" normalizeH="0" baseline="0" dirty="0" smtClean="0">
                          <a:ln>
                            <a:noFill/>
                          </a:ln>
                          <a:solidFill>
                            <a:schemeClr val="tx1"/>
                          </a:solidFill>
                          <a:effectLst/>
                          <a:latin typeface="Tahoma" pitchFamily="34" charset="0"/>
                        </a:rPr>
                        <a:t>Personal prejudices can influence the interviewers’ choice of </a:t>
                      </a:r>
                      <a:r>
                        <a:rPr kumimoji="0" lang="en-GB" altLang="en-US" sz="2500" b="0" i="0" u="none" strike="noStrike" cap="none" normalizeH="0" baseline="0" dirty="0" smtClean="0">
                          <a:ln>
                            <a:noFill/>
                          </a:ln>
                          <a:solidFill>
                            <a:schemeClr val="tx1"/>
                          </a:solidFill>
                          <a:effectLst/>
                          <a:latin typeface="Tahoma" pitchFamily="34" charset="0"/>
                        </a:rPr>
                        <a:t>candidate, i.e. discrimination</a:t>
                      </a:r>
                      <a:endParaRPr kumimoji="0" lang="en-GB" altLang="en-US" sz="2500" b="0" i="0" u="none" strike="noStrike" cap="none" normalizeH="0" baseline="0" dirty="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GB" altLang="en-US" sz="2500" b="0" i="0" u="none" strike="noStrike" cap="none" normalizeH="0" baseline="0" dirty="0" smtClean="0">
                          <a:ln>
                            <a:noFill/>
                          </a:ln>
                          <a:solidFill>
                            <a:schemeClr val="tx1"/>
                          </a:solidFill>
                          <a:effectLst/>
                          <a:latin typeface="Tahoma" pitchFamily="34" charset="0"/>
                        </a:rPr>
                        <a:t>Just because someone performs well in the interview it doesn’t mean they’d be good at the job</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5020577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81000"/>
            <a:ext cx="7772400" cy="1143000"/>
          </a:xfrm>
        </p:spPr>
        <p:txBody>
          <a:bodyPr/>
          <a:lstStyle/>
          <a:p>
            <a:pPr eaLnBrk="1" hangingPunct="1">
              <a:defRPr/>
            </a:pPr>
            <a:r>
              <a:rPr lang="en-GB" altLang="en-US" b="1" smtClean="0">
                <a:effectLst>
                  <a:outerShdw blurRad="38100" dist="38100" dir="2700000" algn="tl">
                    <a:srgbClr val="FFFFFF"/>
                  </a:outerShdw>
                </a:effectLst>
                <a:latin typeface="Tahoma" pitchFamily="34" charset="0"/>
              </a:rPr>
              <a:t>Body Language	</a:t>
            </a:r>
          </a:p>
        </p:txBody>
      </p:sp>
      <p:sp>
        <p:nvSpPr>
          <p:cNvPr id="9219" name="Rectangle 3"/>
          <p:cNvSpPr>
            <a:spLocks noChangeArrowheads="1"/>
          </p:cNvSpPr>
          <p:nvPr/>
        </p:nvSpPr>
        <p:spPr bwMode="auto">
          <a:xfrm>
            <a:off x="685800" y="4648200"/>
            <a:ext cx="77724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GB" altLang="en-US" sz="2800">
                <a:cs typeface="Arial" panose="020B0604020202020204" pitchFamily="34" charset="0"/>
              </a:rPr>
              <a:t>Your body can betray what your feelings are at an interview. Different candidates will give different impressions to the interview panel by the way they behave in an interview</a:t>
            </a:r>
          </a:p>
        </p:txBody>
      </p:sp>
      <p:sp>
        <p:nvSpPr>
          <p:cNvPr id="9220" name="Text Box 4"/>
          <p:cNvSpPr txBox="1">
            <a:spLocks noChangeArrowheads="1"/>
          </p:cNvSpPr>
          <p:nvPr/>
        </p:nvSpPr>
        <p:spPr bwMode="auto">
          <a:xfrm>
            <a:off x="381000" y="1905000"/>
            <a:ext cx="8382000"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GB" altLang="en-US" sz="2800"/>
              <a:t>The way someone presents themselves, especially in an interview can say a lot about them –</a:t>
            </a:r>
          </a:p>
          <a:p>
            <a:pPr eaLnBrk="1" hangingPunct="1">
              <a:spcBef>
                <a:spcPct val="50000"/>
              </a:spcBef>
            </a:pPr>
            <a:r>
              <a:rPr lang="en-GB" altLang="en-US" sz="2800"/>
              <a:t>	</a:t>
            </a:r>
          </a:p>
          <a:p>
            <a:pPr eaLnBrk="1" hangingPunct="1">
              <a:spcBef>
                <a:spcPct val="50000"/>
              </a:spcBef>
            </a:pPr>
            <a:r>
              <a:rPr lang="en-GB" altLang="en-US" sz="2800"/>
              <a:t>	“ACTIONS SPEAK LOUDER THAN WORDS!”</a:t>
            </a:r>
          </a:p>
        </p:txBody>
      </p:sp>
      <p:pic>
        <p:nvPicPr>
          <p:cNvPr id="6149" name="Picture 6" descr="\\NMS-SR-001\RMPackages\Applications\MS Publisher 2000 SP1\v1.2.0.0\PFiles\MSOffice\Clipart\homeanim\AG00308_.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04800" y="0"/>
            <a:ext cx="15430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7" descr="\\NMS-SR-001\RMPackages\Applications\MS Publisher 2000 SP1\v1.2.0.0\PFiles\MSOffice\Clipart\homeanim\AG00311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0"/>
            <a:ext cx="149383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15787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36" fill="hold" grpId="0" nodeType="clickEffect">
                                  <p:stCondLst>
                                    <p:cond delay="0"/>
                                  </p:stCondLst>
                                  <p:childTnLst>
                                    <p:set>
                                      <p:cBhvr>
                                        <p:cTn id="12" dur="1" fill="hold">
                                          <p:stCondLst>
                                            <p:cond delay="0"/>
                                          </p:stCondLst>
                                        </p:cTn>
                                        <p:tgtEl>
                                          <p:spTgt spid="9220"/>
                                        </p:tgtEl>
                                        <p:attrNameLst>
                                          <p:attrName>style.visibility</p:attrName>
                                        </p:attrNameLst>
                                      </p:cBhvr>
                                      <p:to>
                                        <p:strVal val="visible"/>
                                      </p:to>
                                    </p:set>
                                    <p:anim calcmode="lin" valueType="num">
                                      <p:cBhvr>
                                        <p:cTn id="13" dur="500" fill="hold"/>
                                        <p:tgtEl>
                                          <p:spTgt spid="9220"/>
                                        </p:tgtEl>
                                        <p:attrNameLst>
                                          <p:attrName>ppt_w</p:attrName>
                                        </p:attrNameLst>
                                      </p:cBhvr>
                                      <p:tavLst>
                                        <p:tav tm="0">
                                          <p:val>
                                            <p:strVal val="(6*min(max(#ppt_w*#ppt_h,.3),1)-7.4)/-.7*#ppt_w"/>
                                          </p:val>
                                        </p:tav>
                                        <p:tav tm="100000">
                                          <p:val>
                                            <p:strVal val="#ppt_w"/>
                                          </p:val>
                                        </p:tav>
                                      </p:tavLst>
                                    </p:anim>
                                    <p:anim calcmode="lin" valueType="num">
                                      <p:cBhvr>
                                        <p:cTn id="14" dur="500" fill="hold"/>
                                        <p:tgtEl>
                                          <p:spTgt spid="9220"/>
                                        </p:tgtEl>
                                        <p:attrNameLst>
                                          <p:attrName>ppt_h</p:attrName>
                                        </p:attrNameLst>
                                      </p:cBhvr>
                                      <p:tavLst>
                                        <p:tav tm="0">
                                          <p:val>
                                            <p:strVal val="(6*min(max(#ppt_w*#ppt_h,.3),1)-7.4)/-.7*#ppt_h"/>
                                          </p:val>
                                        </p:tav>
                                        <p:tav tm="100000">
                                          <p:val>
                                            <p:strVal val="#ppt_h"/>
                                          </p:val>
                                        </p:tav>
                                      </p:tavLst>
                                    </p:anim>
                                    <p:anim calcmode="lin" valueType="num">
                                      <p:cBhvr>
                                        <p:cTn id="15" dur="500" fill="hold"/>
                                        <p:tgtEl>
                                          <p:spTgt spid="9220"/>
                                        </p:tgtEl>
                                        <p:attrNameLst>
                                          <p:attrName>ppt_x</p:attrName>
                                        </p:attrNameLst>
                                      </p:cBhvr>
                                      <p:tavLst>
                                        <p:tav tm="0">
                                          <p:val>
                                            <p:fltVal val="0.5"/>
                                          </p:val>
                                        </p:tav>
                                        <p:tav tm="100000">
                                          <p:val>
                                            <p:strVal val="#ppt_x"/>
                                          </p:val>
                                        </p:tav>
                                      </p:tavLst>
                                    </p:anim>
                                    <p:anim calcmode="lin" valueType="num">
                                      <p:cBhvr>
                                        <p:cTn id="16" dur="500" fill="hold"/>
                                        <p:tgtEl>
                                          <p:spTgt spid="9220"/>
                                        </p:tgtEl>
                                        <p:attrNameLst>
                                          <p:attrName>ppt_y</p:attrName>
                                        </p:attrNameLst>
                                      </p:cBhvr>
                                      <p:tavLst>
                                        <p:tav tm="0">
                                          <p:val>
                                            <p:strVal val="1+(6*min(max(#ppt_w*#ppt_h,.3),1)-7.4)/-.7*#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9219"/>
                                        </p:tgtEl>
                                        <p:attrNameLst>
                                          <p:attrName>style.visibility</p:attrName>
                                        </p:attrNameLst>
                                      </p:cBhvr>
                                      <p:to>
                                        <p:strVal val="visible"/>
                                      </p:to>
                                    </p:set>
                                    <p:anim calcmode="lin" valueType="num">
                                      <p:cBhvr>
                                        <p:cTn id="21" dur="500" fill="hold"/>
                                        <p:tgtEl>
                                          <p:spTgt spid="9219"/>
                                        </p:tgtEl>
                                        <p:attrNameLst>
                                          <p:attrName>ppt_w</p:attrName>
                                        </p:attrNameLst>
                                      </p:cBhvr>
                                      <p:tavLst>
                                        <p:tav tm="0">
                                          <p:val>
                                            <p:fltVal val="0"/>
                                          </p:val>
                                        </p:tav>
                                        <p:tav tm="100000">
                                          <p:val>
                                            <p:strVal val="#ppt_w"/>
                                          </p:val>
                                        </p:tav>
                                      </p:tavLst>
                                    </p:anim>
                                    <p:anim calcmode="lin" valueType="num">
                                      <p:cBhvr>
                                        <p:cTn id="22" dur="500" fill="hold"/>
                                        <p:tgtEl>
                                          <p:spTgt spid="92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autoUpdateAnimBg="0"/>
      <p:bldP spid="922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4" name="Group 6"/>
          <p:cNvGrpSpPr>
            <a:grpSpLocks/>
          </p:cNvGrpSpPr>
          <p:nvPr/>
        </p:nvGrpSpPr>
        <p:grpSpPr bwMode="auto">
          <a:xfrm>
            <a:off x="0" y="0"/>
            <a:ext cx="9144000" cy="2514600"/>
            <a:chOff x="0" y="0"/>
            <a:chExt cx="5760" cy="1438"/>
          </a:xfrm>
        </p:grpSpPr>
        <p:sp>
          <p:nvSpPr>
            <p:cNvPr id="7177" name="Rectangle 5"/>
            <p:cNvSpPr>
              <a:spLocks noChangeArrowheads="1"/>
            </p:cNvSpPr>
            <p:nvPr/>
          </p:nvSpPr>
          <p:spPr bwMode="auto">
            <a:xfrm>
              <a:off x="0" y="0"/>
              <a:ext cx="5760" cy="1438"/>
            </a:xfrm>
            <a:prstGeom prst="rect">
              <a:avLst/>
            </a:prstGeom>
            <a:solidFill>
              <a:srgbClr val="66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nvGrpSpPr>
            <p:cNvPr id="7178" name="Group 4"/>
            <p:cNvGrpSpPr>
              <a:grpSpLocks/>
            </p:cNvGrpSpPr>
            <p:nvPr/>
          </p:nvGrpSpPr>
          <p:grpSpPr bwMode="auto">
            <a:xfrm>
              <a:off x="0" y="0"/>
              <a:ext cx="5760" cy="1438"/>
              <a:chOff x="0" y="0"/>
              <a:chExt cx="5760" cy="1438"/>
            </a:xfrm>
          </p:grpSpPr>
          <p:sp>
            <p:nvSpPr>
              <p:cNvPr id="2" name="Rectangle 3"/>
              <p:cNvSpPr>
                <a:spLocks noChangeArrowheads="1"/>
              </p:cNvSpPr>
              <p:nvPr/>
            </p:nvSpPr>
            <p:spPr bwMode="auto">
              <a:xfrm>
                <a:off x="0" y="0"/>
                <a:ext cx="5760" cy="1438"/>
              </a:xfrm>
              <a:prstGeom prst="rect">
                <a:avLst/>
              </a:prstGeom>
              <a:solidFill>
                <a:srgbClr val="66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7180" name="Rectangle 2"/>
              <p:cNvSpPr>
                <a:spLocks noChangeArrowheads="1"/>
              </p:cNvSpPr>
              <p:nvPr/>
            </p:nvSpPr>
            <p:spPr bwMode="auto">
              <a:xfrm>
                <a:off x="0" y="0"/>
                <a:ext cx="5760" cy="1438"/>
              </a:xfrm>
              <a:prstGeom prst="rect">
                <a:avLst/>
              </a:prstGeom>
              <a:solidFill>
                <a:srgbClr val="66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GB" altLang="en-US" sz="2800" b="1">
                    <a:solidFill>
                      <a:schemeClr val="bg1"/>
                    </a:solidFill>
                    <a:latin typeface="Arial" panose="020B0604020202020204" pitchFamily="34" charset="0"/>
                    <a:cs typeface="Arial" panose="020B0604020202020204" pitchFamily="34" charset="0"/>
                  </a:rPr>
                  <a:t>1</a:t>
                </a:r>
                <a:r>
                  <a:rPr lang="en-GB" altLang="en-US" sz="2800">
                    <a:solidFill>
                      <a:schemeClr val="bg1"/>
                    </a:solidFill>
                    <a:latin typeface="Arial" panose="020B0604020202020204" pitchFamily="34" charset="0"/>
                    <a:cs typeface="Arial" panose="020B0604020202020204" pitchFamily="34" charset="0"/>
                  </a:rPr>
                  <a:t>) A person who sits with their arms and legs crossed and their head down. No eye contact with the interview panel</a:t>
                </a:r>
              </a:p>
              <a:p>
                <a:r>
                  <a:rPr lang="en-GB" altLang="en-US" sz="2800" b="1">
                    <a:solidFill>
                      <a:schemeClr val="bg1"/>
                    </a:solidFill>
                    <a:latin typeface="Arial" panose="020B0604020202020204" pitchFamily="34" charset="0"/>
                    <a:cs typeface="Arial" panose="020B0604020202020204" pitchFamily="34" charset="0"/>
                  </a:rPr>
                  <a:t>Message to interview panel:</a:t>
                </a:r>
                <a:r>
                  <a:rPr lang="en-GB" altLang="en-US" sz="2800">
                    <a:solidFill>
                      <a:schemeClr val="bg1"/>
                    </a:solidFill>
                    <a:latin typeface="Arial" panose="020B0604020202020204" pitchFamily="34" charset="0"/>
                    <a:cs typeface="Arial" panose="020B0604020202020204" pitchFamily="34" charset="0"/>
                  </a:rPr>
                  <a:t> "I'm scared and nervous"</a:t>
                </a:r>
              </a:p>
              <a:p>
                <a:endParaRPr lang="en-GB" altLang="en-US" sz="2800">
                  <a:solidFill>
                    <a:schemeClr val="bg1"/>
                  </a:solidFill>
                  <a:latin typeface="Arial" panose="020B0604020202020204" pitchFamily="34" charset="0"/>
                </a:endParaRPr>
              </a:p>
            </p:txBody>
          </p:sp>
        </p:grpSp>
      </p:grpSp>
      <p:pic>
        <p:nvPicPr>
          <p:cNvPr id="7179" name="Picture 11" descr="http://www.sharpman.com/grooming/092001/nervou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9713" y="3962400"/>
            <a:ext cx="2554287"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icture 13" descr="http://www.synergizedsolutions.com/simpsons/pictures/bart/bartlisa_scare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02150"/>
            <a:ext cx="2971800" cy="235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5" descr="http://images.google.co.uk/images/stock_frame_logo.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5213" y="3154363"/>
            <a:ext cx="1177925"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5" name="Picture 17" descr="http://images.google.co.uk/images?q=tbn:-BuJx0feJaIJ:http://freespace.virgin.net/jim.tsuk/images/interview.gif">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71800" y="2773363"/>
            <a:ext cx="3352800" cy="291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21" descr="http://images.google.co.uk/images/frame_remove.gif">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37900" y="2871788"/>
            <a:ext cx="1365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22" descr="http://images.google.co.uk/images/frame_back.gif">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137900" y="2994025"/>
            <a:ext cx="1365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17910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nodeType="clickEffect">
                                  <p:stCondLst>
                                    <p:cond delay="0"/>
                                  </p:stCondLst>
                                  <p:childTnLst>
                                    <p:set>
                                      <p:cBhvr>
                                        <p:cTn id="6" dur="1" fill="hold">
                                          <p:stCondLst>
                                            <p:cond delay="0"/>
                                          </p:stCondLst>
                                        </p:cTn>
                                        <p:tgtEl>
                                          <p:spTgt spid="7185"/>
                                        </p:tgtEl>
                                        <p:attrNameLst>
                                          <p:attrName>style.visibility</p:attrName>
                                        </p:attrNameLst>
                                      </p:cBhvr>
                                      <p:to>
                                        <p:strVal val="visible"/>
                                      </p:to>
                                    </p:set>
                                    <p:animEffect transition="in" filter="checkerboard(down)">
                                      <p:cBhvr>
                                        <p:cTn id="7" dur="500"/>
                                        <p:tgtEl>
                                          <p:spTgt spid="71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nodeType="clickEffect">
                                  <p:stCondLst>
                                    <p:cond delay="0"/>
                                  </p:stCondLst>
                                  <p:childTnLst>
                                    <p:set>
                                      <p:cBhvr>
                                        <p:cTn id="11" dur="1" fill="hold">
                                          <p:stCondLst>
                                            <p:cond delay="0"/>
                                          </p:stCondLst>
                                        </p:cTn>
                                        <p:tgtEl>
                                          <p:spTgt spid="7181"/>
                                        </p:tgtEl>
                                        <p:attrNameLst>
                                          <p:attrName>style.visibility</p:attrName>
                                        </p:attrNameLst>
                                      </p:cBhvr>
                                      <p:to>
                                        <p:strVal val="visible"/>
                                      </p:to>
                                    </p:set>
                                    <p:animEffect transition="in" filter="checkerboard(down)">
                                      <p:cBhvr>
                                        <p:cTn id="12" dur="500"/>
                                        <p:tgtEl>
                                          <p:spTgt spid="71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7179"/>
                                        </p:tgtEl>
                                        <p:attrNameLst>
                                          <p:attrName>style.visibility</p:attrName>
                                        </p:attrNameLst>
                                      </p:cBhvr>
                                      <p:to>
                                        <p:strVal val="visible"/>
                                      </p:to>
                                    </p:set>
                                    <p:animEffect transition="in" filter="checkerboard(across)">
                                      <p:cBhvr>
                                        <p:cTn id="17" dur="500"/>
                                        <p:tgtEl>
                                          <p:spTgt spid="717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7174"/>
                                        </p:tgtEl>
                                        <p:attrNameLst>
                                          <p:attrName>style.visibility</p:attrName>
                                        </p:attrNameLst>
                                      </p:cBhvr>
                                      <p:to>
                                        <p:strVal val="visible"/>
                                      </p:to>
                                    </p:set>
                                    <p:anim calcmode="lin" valueType="num">
                                      <p:cBhvr additive="base">
                                        <p:cTn id="22" dur="500" fill="hold"/>
                                        <p:tgtEl>
                                          <p:spTgt spid="7174"/>
                                        </p:tgtEl>
                                        <p:attrNameLst>
                                          <p:attrName>ppt_x</p:attrName>
                                        </p:attrNameLst>
                                      </p:cBhvr>
                                      <p:tavLst>
                                        <p:tav tm="0">
                                          <p:val>
                                            <p:strVal val="#ppt_x"/>
                                          </p:val>
                                        </p:tav>
                                        <p:tav tm="100000">
                                          <p:val>
                                            <p:strVal val="#ppt_x"/>
                                          </p:val>
                                        </p:tav>
                                      </p:tavLst>
                                    </p:anim>
                                    <p:anim calcmode="lin" valueType="num">
                                      <p:cBhvr additive="base">
                                        <p:cTn id="23" dur="500" fill="hold"/>
                                        <p:tgtEl>
                                          <p:spTgt spid="71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8" name="Group 6"/>
          <p:cNvGrpSpPr>
            <a:grpSpLocks/>
          </p:cNvGrpSpPr>
          <p:nvPr/>
        </p:nvGrpSpPr>
        <p:grpSpPr bwMode="auto">
          <a:xfrm>
            <a:off x="0" y="0"/>
            <a:ext cx="9144000" cy="2209800"/>
            <a:chOff x="0" y="0"/>
            <a:chExt cx="5760" cy="978"/>
          </a:xfrm>
        </p:grpSpPr>
        <p:sp>
          <p:nvSpPr>
            <p:cNvPr id="8197" name="Rectangle 5"/>
            <p:cNvSpPr>
              <a:spLocks noChangeArrowheads="1"/>
            </p:cNvSpPr>
            <p:nvPr/>
          </p:nvSpPr>
          <p:spPr bwMode="auto">
            <a:xfrm>
              <a:off x="0" y="0"/>
              <a:ext cx="5760" cy="978"/>
            </a:xfrm>
            <a:prstGeom prst="rect">
              <a:avLst/>
            </a:prstGeom>
            <a:solidFill>
              <a:srgbClr val="66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nvGrpSpPr>
            <p:cNvPr id="2" name="Group 4"/>
            <p:cNvGrpSpPr>
              <a:grpSpLocks/>
            </p:cNvGrpSpPr>
            <p:nvPr/>
          </p:nvGrpSpPr>
          <p:grpSpPr bwMode="auto">
            <a:xfrm>
              <a:off x="0" y="0"/>
              <a:ext cx="5760" cy="978"/>
              <a:chOff x="0" y="0"/>
              <a:chExt cx="5760" cy="978"/>
            </a:xfrm>
          </p:grpSpPr>
          <p:sp>
            <p:nvSpPr>
              <p:cNvPr id="3" name="Rectangle 3"/>
              <p:cNvSpPr>
                <a:spLocks noChangeArrowheads="1"/>
              </p:cNvSpPr>
              <p:nvPr/>
            </p:nvSpPr>
            <p:spPr bwMode="auto">
              <a:xfrm>
                <a:off x="0" y="0"/>
                <a:ext cx="5760" cy="978"/>
              </a:xfrm>
              <a:prstGeom prst="rect">
                <a:avLst/>
              </a:prstGeom>
              <a:solidFill>
                <a:srgbClr val="66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8200" name="Rectangle 2"/>
              <p:cNvSpPr>
                <a:spLocks noChangeArrowheads="1"/>
              </p:cNvSpPr>
              <p:nvPr/>
            </p:nvSpPr>
            <p:spPr bwMode="auto">
              <a:xfrm>
                <a:off x="0" y="0"/>
                <a:ext cx="5760" cy="978"/>
              </a:xfrm>
              <a:prstGeom prst="rect">
                <a:avLst/>
              </a:prstGeom>
              <a:solidFill>
                <a:srgbClr val="66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GB" altLang="en-US" sz="2800">
                    <a:solidFill>
                      <a:schemeClr val="bg1"/>
                    </a:solidFill>
                    <a:latin typeface="Arial" panose="020B0604020202020204" pitchFamily="34" charset="0"/>
                    <a:cs typeface="Arial" panose="020B0604020202020204" pitchFamily="34" charset="0"/>
                  </a:rPr>
                  <a:t>A person who slouches in their seat, with their legs outstretched, their hands in their pockets, looking out of window.</a:t>
                </a:r>
              </a:p>
              <a:p>
                <a:r>
                  <a:rPr lang="en-GB" altLang="en-US" sz="2800" b="1">
                    <a:solidFill>
                      <a:schemeClr val="bg1"/>
                    </a:solidFill>
                    <a:latin typeface="Arial" panose="020B0604020202020204" pitchFamily="34" charset="0"/>
                    <a:cs typeface="Arial" panose="020B0604020202020204" pitchFamily="34" charset="0"/>
                  </a:rPr>
                  <a:t>Message to interview panel:</a:t>
                </a:r>
                <a:r>
                  <a:rPr lang="en-GB" altLang="en-US" sz="2800">
                    <a:solidFill>
                      <a:schemeClr val="bg1"/>
                    </a:solidFill>
                    <a:latin typeface="Arial" panose="020B0604020202020204" pitchFamily="34" charset="0"/>
                    <a:cs typeface="Arial" panose="020B0604020202020204" pitchFamily="34" charset="0"/>
                  </a:rPr>
                  <a:t> "I'm not interested and bored"</a:t>
                </a:r>
              </a:p>
              <a:p>
                <a:endParaRPr lang="en-GB" altLang="en-US" sz="2800">
                  <a:solidFill>
                    <a:schemeClr val="bg1"/>
                  </a:solidFill>
                  <a:latin typeface="Times New Roman" panose="02020603050405020304" pitchFamily="18" charset="0"/>
                </a:endParaRPr>
              </a:p>
            </p:txBody>
          </p:sp>
        </p:grpSp>
      </p:grpSp>
      <p:pic>
        <p:nvPicPr>
          <p:cNvPr id="8199" name="Picture 7" descr="\\NMS-SR-001\RMPackages\Applications\MS Publisher 2000 SP1\v1.2.0.0\PFiles\MSOffice\Clipart\standard\stddir3\PE01670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2819400"/>
            <a:ext cx="4133850" cy="346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9" descr="\\nms-sr-001\cash$\My Settings\Application Data\Microsoft\Media Catalog\Downloaded Clips\cl23\j0089068.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6225" y="3124200"/>
            <a:ext cx="290195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52124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8201"/>
                                        </p:tgtEl>
                                        <p:attrNameLst>
                                          <p:attrName>style.visibility</p:attrName>
                                        </p:attrNameLst>
                                      </p:cBhvr>
                                      <p:to>
                                        <p:strVal val="visible"/>
                                      </p:to>
                                    </p:set>
                                    <p:animEffect transition="in" filter="checkerboard(across)">
                                      <p:cBhvr>
                                        <p:cTn id="7" dur="500"/>
                                        <p:tgtEl>
                                          <p:spTgt spid="82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nodeType="clickEffect">
                                  <p:stCondLst>
                                    <p:cond delay="0"/>
                                  </p:stCondLst>
                                  <p:childTnLst>
                                    <p:set>
                                      <p:cBhvr>
                                        <p:cTn id="11" dur="1" fill="hold">
                                          <p:stCondLst>
                                            <p:cond delay="0"/>
                                          </p:stCondLst>
                                        </p:cTn>
                                        <p:tgtEl>
                                          <p:spTgt spid="8199"/>
                                        </p:tgtEl>
                                        <p:attrNameLst>
                                          <p:attrName>style.visibility</p:attrName>
                                        </p:attrNameLst>
                                      </p:cBhvr>
                                      <p:to>
                                        <p:strVal val="visible"/>
                                      </p:to>
                                    </p:set>
                                    <p:animEffect transition="in" filter="checkerboard(down)">
                                      <p:cBhvr>
                                        <p:cTn id="12" dur="500"/>
                                        <p:tgtEl>
                                          <p:spTgt spid="81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8198"/>
                                        </p:tgtEl>
                                        <p:attrNameLst>
                                          <p:attrName>style.visibility</p:attrName>
                                        </p:attrNameLst>
                                      </p:cBhvr>
                                      <p:to>
                                        <p:strVal val="visible"/>
                                      </p:to>
                                    </p:set>
                                    <p:animEffect transition="in" filter="wipe(down)">
                                      <p:cBhvr>
                                        <p:cTn id="17" dur="500"/>
                                        <p:tgtEl>
                                          <p:spTgt spid="8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5404"/>
          </a:xfrm>
        </p:spPr>
        <p:txBody>
          <a:bodyPr>
            <a:normAutofit fontScale="90000"/>
          </a:bodyPr>
          <a:lstStyle/>
          <a:p>
            <a:endParaRPr lang="en-GB" dirty="0"/>
          </a:p>
        </p:txBody>
      </p:sp>
      <p:sp>
        <p:nvSpPr>
          <p:cNvPr id="3" name="Content Placeholder 2"/>
          <p:cNvSpPr>
            <a:spLocks noGrp="1"/>
          </p:cNvSpPr>
          <p:nvPr>
            <p:ph idx="1"/>
          </p:nvPr>
        </p:nvSpPr>
        <p:spPr>
          <a:xfrm>
            <a:off x="457200" y="357166"/>
            <a:ext cx="8229600" cy="5000660"/>
          </a:xfrm>
        </p:spPr>
        <p:txBody>
          <a:bodyPr>
            <a:normAutofit fontScale="92500"/>
          </a:bodyPr>
          <a:lstStyle/>
          <a:p>
            <a:pPr>
              <a:buNone/>
            </a:pPr>
            <a:r>
              <a:rPr lang="en-GB" b="1" u="sng" dirty="0" smtClean="0">
                <a:latin typeface="Comic Sans MS" pitchFamily="66" charset="0"/>
              </a:rPr>
              <a:t>Starter: </a:t>
            </a:r>
          </a:p>
          <a:p>
            <a:pPr>
              <a:buNone/>
            </a:pPr>
            <a:endParaRPr lang="en-GB" b="1" dirty="0" smtClean="0">
              <a:latin typeface="Comic Sans MS" pitchFamily="66" charset="0"/>
            </a:endParaRPr>
          </a:p>
          <a:p>
            <a:pPr>
              <a:buNone/>
            </a:pPr>
            <a:r>
              <a:rPr lang="en-GB" b="1" dirty="0" smtClean="0">
                <a:latin typeface="Comic Sans MS" pitchFamily="66" charset="0"/>
              </a:rPr>
              <a:t>As a class, consider why a business might choose to recruit staff?</a:t>
            </a:r>
          </a:p>
          <a:p>
            <a:pPr>
              <a:buNone/>
            </a:pPr>
            <a:endParaRPr lang="en-GB" b="1" dirty="0">
              <a:latin typeface="Comic Sans MS" pitchFamily="66" charset="0"/>
            </a:endParaRPr>
          </a:p>
          <a:p>
            <a:pPr>
              <a:buNone/>
            </a:pPr>
            <a:r>
              <a:rPr lang="en-GB" b="1" dirty="0" smtClean="0">
                <a:latin typeface="Comic Sans MS" pitchFamily="66" charset="0"/>
              </a:rPr>
              <a:t>To help you, think why and when an ASDA supermarket might need more staff.</a:t>
            </a:r>
          </a:p>
          <a:p>
            <a:pPr>
              <a:buNone/>
            </a:pPr>
            <a:endParaRPr lang="en-GB" b="1" dirty="0" smtClean="0">
              <a:latin typeface="Comic Sans MS" pitchFamily="66" charset="0"/>
            </a:endParaRPr>
          </a:p>
          <a:p>
            <a:pPr>
              <a:buNone/>
            </a:pPr>
            <a:r>
              <a:rPr lang="en-GB" b="1" dirty="0">
                <a:latin typeface="Comic Sans MS" pitchFamily="66" charset="0"/>
              </a:rPr>
              <a:t> </a:t>
            </a:r>
          </a:p>
        </p:txBody>
      </p:sp>
      <p:pic>
        <p:nvPicPr>
          <p:cNvPr id="1028" name="Picture 4" descr="http://t3.gstatic.com/images?q=tbn:gAB_jsJ6_ALA9M:http://quchi.files.wordpress.com/2009/08/asda-350.jpg">
            <a:hlinkClick r:id="rId2"/>
          </p:cNvPr>
          <p:cNvPicPr>
            <a:picLocks noChangeAspect="1" noChangeArrowheads="1"/>
          </p:cNvPicPr>
          <p:nvPr/>
        </p:nvPicPr>
        <p:blipFill>
          <a:blip r:embed="rId3" cstate="print"/>
          <a:srcRect/>
          <a:stretch>
            <a:fillRect/>
          </a:stretch>
        </p:blipFill>
        <p:spPr bwMode="auto">
          <a:xfrm>
            <a:off x="5929322" y="4500570"/>
            <a:ext cx="2591701" cy="185738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6" name="Group 6"/>
          <p:cNvGrpSpPr>
            <a:grpSpLocks/>
          </p:cNvGrpSpPr>
          <p:nvPr/>
        </p:nvGrpSpPr>
        <p:grpSpPr bwMode="auto">
          <a:xfrm>
            <a:off x="0" y="0"/>
            <a:ext cx="9144000" cy="1905000"/>
            <a:chOff x="0" y="0"/>
            <a:chExt cx="5760" cy="978"/>
          </a:xfrm>
        </p:grpSpPr>
        <p:sp>
          <p:nvSpPr>
            <p:cNvPr id="9220" name="Rectangle 5"/>
            <p:cNvSpPr>
              <a:spLocks noChangeArrowheads="1"/>
            </p:cNvSpPr>
            <p:nvPr/>
          </p:nvSpPr>
          <p:spPr bwMode="auto">
            <a:xfrm>
              <a:off x="0" y="0"/>
              <a:ext cx="5760" cy="978"/>
            </a:xfrm>
            <a:prstGeom prst="rect">
              <a:avLst/>
            </a:prstGeom>
            <a:solidFill>
              <a:srgbClr val="66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nvGrpSpPr>
            <p:cNvPr id="9221" name="Group 4"/>
            <p:cNvGrpSpPr>
              <a:grpSpLocks/>
            </p:cNvGrpSpPr>
            <p:nvPr/>
          </p:nvGrpSpPr>
          <p:grpSpPr bwMode="auto">
            <a:xfrm>
              <a:off x="0" y="0"/>
              <a:ext cx="5760" cy="978"/>
              <a:chOff x="0" y="0"/>
              <a:chExt cx="5760" cy="978"/>
            </a:xfrm>
          </p:grpSpPr>
          <p:sp>
            <p:nvSpPr>
              <p:cNvPr id="9222" name="Rectangle 3"/>
              <p:cNvSpPr>
                <a:spLocks noChangeArrowheads="1"/>
              </p:cNvSpPr>
              <p:nvPr/>
            </p:nvSpPr>
            <p:spPr bwMode="auto">
              <a:xfrm>
                <a:off x="0" y="0"/>
                <a:ext cx="5760" cy="978"/>
              </a:xfrm>
              <a:prstGeom prst="rect">
                <a:avLst/>
              </a:prstGeom>
              <a:solidFill>
                <a:srgbClr val="66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9223" name="Rectangle 2"/>
              <p:cNvSpPr>
                <a:spLocks noChangeArrowheads="1"/>
              </p:cNvSpPr>
              <p:nvPr/>
            </p:nvSpPr>
            <p:spPr bwMode="auto">
              <a:xfrm>
                <a:off x="0" y="0"/>
                <a:ext cx="5760" cy="978"/>
              </a:xfrm>
              <a:prstGeom prst="rect">
                <a:avLst/>
              </a:prstGeom>
              <a:solidFill>
                <a:srgbClr val="66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GB" altLang="en-US" sz="2800">
                    <a:solidFill>
                      <a:schemeClr val="bg1"/>
                    </a:solidFill>
                    <a:latin typeface="Arial" panose="020B0604020202020204" pitchFamily="34" charset="0"/>
                    <a:cs typeface="Arial" panose="020B0604020202020204" pitchFamily="34" charset="0"/>
                  </a:rPr>
                  <a:t>Sitting straight up in seat, arms resting in lap, looking straight at interviewer (eye contact) and smiling.</a:t>
                </a:r>
              </a:p>
              <a:p>
                <a:pPr eaLnBrk="1" hangingPunct="1"/>
                <a:endParaRPr lang="en-GB" altLang="en-US" sz="2800">
                  <a:solidFill>
                    <a:schemeClr val="bg1"/>
                  </a:solidFill>
                  <a:latin typeface="Arial" panose="020B0604020202020204" pitchFamily="34" charset="0"/>
                  <a:cs typeface="Arial" panose="020B0604020202020204" pitchFamily="34" charset="0"/>
                </a:endParaRPr>
              </a:p>
              <a:p>
                <a:r>
                  <a:rPr lang="en-GB" altLang="en-US" sz="2800" b="1">
                    <a:solidFill>
                      <a:schemeClr val="bg1"/>
                    </a:solidFill>
                    <a:latin typeface="Arial" panose="020B0604020202020204" pitchFamily="34" charset="0"/>
                    <a:cs typeface="Arial" panose="020B0604020202020204" pitchFamily="34" charset="0"/>
                  </a:rPr>
                  <a:t>Message to interview panel:</a:t>
                </a:r>
                <a:r>
                  <a:rPr lang="en-GB" altLang="en-US" sz="2800">
                    <a:solidFill>
                      <a:schemeClr val="bg1"/>
                    </a:solidFill>
                    <a:latin typeface="Arial" panose="020B0604020202020204" pitchFamily="34" charset="0"/>
                    <a:cs typeface="Arial" panose="020B0604020202020204" pitchFamily="34" charset="0"/>
                  </a:rPr>
                  <a:t> " I'm interested and alert"</a:t>
                </a:r>
              </a:p>
              <a:p>
                <a:endParaRPr lang="en-GB" altLang="en-US" sz="2800">
                  <a:solidFill>
                    <a:schemeClr val="bg1"/>
                  </a:solidFill>
                  <a:latin typeface="Times New Roman" panose="02020603050405020304" pitchFamily="18" charset="0"/>
                </a:endParaRPr>
              </a:p>
            </p:txBody>
          </p:sp>
        </p:grpSp>
      </p:grpSp>
      <p:pic>
        <p:nvPicPr>
          <p:cNvPr id="10247" name="Picture 7" descr="\\NMS-SR-001\RMPackages\Applications\MS Publisher 2000 SP1\v1.2.0.0\PFiles\MSOffice\Clipart\corpbas\j00790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2251075"/>
            <a:ext cx="4953000" cy="389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37516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nodeType="clickEffect">
                                  <p:stCondLst>
                                    <p:cond delay="0"/>
                                  </p:stCondLst>
                                  <p:childTnLst>
                                    <p:set>
                                      <p:cBhvr>
                                        <p:cTn id="6" dur="1" fill="hold">
                                          <p:stCondLst>
                                            <p:cond delay="0"/>
                                          </p:stCondLst>
                                        </p:cTn>
                                        <p:tgtEl>
                                          <p:spTgt spid="10247"/>
                                        </p:tgtEl>
                                        <p:attrNameLst>
                                          <p:attrName>style.visibility</p:attrName>
                                        </p:attrNameLst>
                                      </p:cBhvr>
                                      <p:to>
                                        <p:strVal val="visible"/>
                                      </p:to>
                                    </p:set>
                                    <p:animEffect transition="in" filter="checkerboard(down)">
                                      <p:cBhvr>
                                        <p:cTn id="7" dur="500"/>
                                        <p:tgtEl>
                                          <p:spTgt spid="102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0246"/>
                                        </p:tgtEl>
                                        <p:attrNameLst>
                                          <p:attrName>style.visibility</p:attrName>
                                        </p:attrNameLst>
                                      </p:cBhvr>
                                      <p:to>
                                        <p:strVal val="visible"/>
                                      </p:to>
                                    </p:set>
                                    <p:animEffect transition="in" filter="wipe(down)">
                                      <p:cBhvr>
                                        <p:cTn id="12" dur="500"/>
                                        <p:tgtEl>
                                          <p:spTgt spid="10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1" name="Picture 7" descr="\\nms-sr-001\cash$\My Settings\Application Data\Microsoft\Media Catalog\Downloaded Clips\cl62\j0245199.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362200"/>
            <a:ext cx="3435350" cy="417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270" name="Group 6"/>
          <p:cNvGrpSpPr>
            <a:grpSpLocks/>
          </p:cNvGrpSpPr>
          <p:nvPr/>
        </p:nvGrpSpPr>
        <p:grpSpPr bwMode="auto">
          <a:xfrm>
            <a:off x="0" y="0"/>
            <a:ext cx="9144000" cy="1981200"/>
            <a:chOff x="0" y="0"/>
            <a:chExt cx="5760" cy="978"/>
          </a:xfrm>
        </p:grpSpPr>
        <p:sp>
          <p:nvSpPr>
            <p:cNvPr id="10244" name="Rectangle 5"/>
            <p:cNvSpPr>
              <a:spLocks noChangeArrowheads="1"/>
            </p:cNvSpPr>
            <p:nvPr/>
          </p:nvSpPr>
          <p:spPr bwMode="auto">
            <a:xfrm>
              <a:off x="0" y="0"/>
              <a:ext cx="5760" cy="978"/>
            </a:xfrm>
            <a:prstGeom prst="rect">
              <a:avLst/>
            </a:prstGeom>
            <a:solidFill>
              <a:srgbClr val="66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grpSp>
          <p:nvGrpSpPr>
            <p:cNvPr id="10245" name="Group 4"/>
            <p:cNvGrpSpPr>
              <a:grpSpLocks/>
            </p:cNvGrpSpPr>
            <p:nvPr/>
          </p:nvGrpSpPr>
          <p:grpSpPr bwMode="auto">
            <a:xfrm>
              <a:off x="0" y="0"/>
              <a:ext cx="5760" cy="978"/>
              <a:chOff x="0" y="0"/>
              <a:chExt cx="5760" cy="978"/>
            </a:xfrm>
          </p:grpSpPr>
          <p:sp>
            <p:nvSpPr>
              <p:cNvPr id="10246" name="Rectangle 3"/>
              <p:cNvSpPr>
                <a:spLocks noChangeArrowheads="1"/>
              </p:cNvSpPr>
              <p:nvPr/>
            </p:nvSpPr>
            <p:spPr bwMode="auto">
              <a:xfrm>
                <a:off x="0" y="0"/>
                <a:ext cx="5760" cy="978"/>
              </a:xfrm>
              <a:prstGeom prst="rect">
                <a:avLst/>
              </a:prstGeom>
              <a:solidFill>
                <a:srgbClr val="66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10247" name="Rectangle 2"/>
              <p:cNvSpPr>
                <a:spLocks noChangeArrowheads="1"/>
              </p:cNvSpPr>
              <p:nvPr/>
            </p:nvSpPr>
            <p:spPr bwMode="auto">
              <a:xfrm>
                <a:off x="0" y="0"/>
                <a:ext cx="5760" cy="978"/>
              </a:xfrm>
              <a:prstGeom prst="rect">
                <a:avLst/>
              </a:prstGeom>
              <a:solidFill>
                <a:srgbClr val="66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GB" altLang="en-US" sz="2800" b="1">
                    <a:solidFill>
                      <a:schemeClr val="bg1"/>
                    </a:solidFill>
                    <a:latin typeface="Arial" panose="020B0604020202020204" pitchFamily="34" charset="0"/>
                    <a:cs typeface="Arial" panose="020B0604020202020204" pitchFamily="34" charset="0"/>
                  </a:rPr>
                  <a:t>Leaning forward and stabbing a finger at the interviewer. Angry expression on face.</a:t>
                </a:r>
              </a:p>
              <a:p>
                <a:pPr eaLnBrk="1" hangingPunct="1"/>
                <a:endParaRPr lang="en-GB" altLang="en-US" sz="2800" b="1">
                  <a:solidFill>
                    <a:schemeClr val="bg1"/>
                  </a:solidFill>
                  <a:latin typeface="Arial" panose="020B0604020202020204" pitchFamily="34" charset="0"/>
                  <a:cs typeface="Arial" panose="020B0604020202020204" pitchFamily="34" charset="0"/>
                </a:endParaRPr>
              </a:p>
              <a:p>
                <a:r>
                  <a:rPr lang="en-GB" altLang="en-US" sz="2800" b="1">
                    <a:solidFill>
                      <a:schemeClr val="bg1"/>
                    </a:solidFill>
                    <a:latin typeface="Arial" panose="020B0604020202020204" pitchFamily="34" charset="0"/>
                    <a:cs typeface="Arial" panose="020B0604020202020204" pitchFamily="34" charset="0"/>
                  </a:rPr>
                  <a:t>Message to interview panel: "I'm aggressive"</a:t>
                </a:r>
              </a:p>
              <a:p>
                <a:endParaRPr lang="en-GB" altLang="en-US" sz="2800" b="1">
                  <a:solidFill>
                    <a:schemeClr val="bg1"/>
                  </a:solidFill>
                  <a:latin typeface="Times New Roman" panose="02020603050405020304" pitchFamily="18" charset="0"/>
                </a:endParaRPr>
              </a:p>
            </p:txBody>
          </p:sp>
        </p:grpSp>
      </p:grpSp>
    </p:spTree>
    <p:extLst>
      <p:ext uri="{BB962C8B-B14F-4D97-AF65-F5344CB8AC3E}">
        <p14:creationId xmlns:p14="http://schemas.microsoft.com/office/powerpoint/2010/main" val="38980409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1271"/>
                                        </p:tgtEl>
                                        <p:attrNameLst>
                                          <p:attrName>style.visibility</p:attrName>
                                        </p:attrNameLst>
                                      </p:cBhvr>
                                      <p:to>
                                        <p:strVal val="visible"/>
                                      </p:to>
                                    </p:set>
                                    <p:animEffect transition="in" filter="checkerboard(across)">
                                      <p:cBhvr>
                                        <p:cTn id="7" dur="500"/>
                                        <p:tgtEl>
                                          <p:spTgt spid="112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1270"/>
                                        </p:tgtEl>
                                        <p:attrNameLst>
                                          <p:attrName>style.visibility</p:attrName>
                                        </p:attrNameLst>
                                      </p:cBhvr>
                                      <p:to>
                                        <p:strVal val="visible"/>
                                      </p:to>
                                    </p:set>
                                    <p:animEffect transition="in" filter="wipe(down)">
                                      <p:cBhvr>
                                        <p:cTn id="12" dur="500"/>
                                        <p:tgtEl>
                                          <p:spTgt spid="11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Text Box 7"/>
          <p:cNvSpPr txBox="1">
            <a:spLocks noChangeArrowheads="1"/>
          </p:cNvSpPr>
          <p:nvPr/>
        </p:nvSpPr>
        <p:spPr bwMode="auto">
          <a:xfrm>
            <a:off x="685800" y="1905000"/>
            <a:ext cx="8001000" cy="277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3200" b="1" u="sng">
                <a:effectLst>
                  <a:outerShdw blurRad="38100" dist="38100" dir="2700000" algn="tl">
                    <a:srgbClr val="FFFFFF"/>
                  </a:outerShdw>
                </a:effectLst>
              </a:rPr>
              <a:t>Sample Question;</a:t>
            </a:r>
          </a:p>
          <a:p>
            <a:pPr>
              <a:spcBef>
                <a:spcPct val="50000"/>
              </a:spcBef>
              <a:defRPr/>
            </a:pPr>
            <a:r>
              <a:rPr lang="en-GB" altLang="en-US" sz="3200">
                <a:effectLst>
                  <a:outerShdw blurRad="38100" dist="38100" dir="2700000" algn="tl">
                    <a:srgbClr val="FFFFFF"/>
                  </a:outerShdw>
                </a:effectLst>
              </a:rPr>
              <a:t>What are the advantages and disadvantages of using the interview as a method of selecting a new member of</a:t>
            </a:r>
            <a:r>
              <a:rPr lang="en-GB" altLang="en-US" sz="3200"/>
              <a:t> </a:t>
            </a:r>
            <a:r>
              <a:rPr lang="en-GB" altLang="en-US" sz="3200">
                <a:effectLst>
                  <a:outerShdw blurRad="38100" dist="38100" dir="2700000" algn="tl">
                    <a:srgbClr val="FFFFFF"/>
                  </a:outerShdw>
                </a:effectLst>
              </a:rPr>
              <a:t>staff?</a:t>
            </a:r>
          </a:p>
        </p:txBody>
      </p:sp>
      <p:pic>
        <p:nvPicPr>
          <p:cNvPr id="11267" name="Picture 8" descr="\\NMS-SR-001\RMPackages\Applications\MS Publisher 2000 SP1\v1.2.0.0\PFiles\MSOffice\Clipart\standard\stddir1\BD04975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228600"/>
            <a:ext cx="18923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 Box 9"/>
          <p:cNvSpPr txBox="1">
            <a:spLocks noChangeArrowheads="1"/>
          </p:cNvSpPr>
          <p:nvPr/>
        </p:nvSpPr>
        <p:spPr bwMode="auto">
          <a:xfrm>
            <a:off x="457200" y="3297238"/>
            <a:ext cx="868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endParaRPr lang="en-US" altLang="en-US">
              <a:latin typeface="Times New Roman" panose="02020603050405020304" pitchFamily="18" charset="0"/>
            </a:endParaRPr>
          </a:p>
        </p:txBody>
      </p:sp>
      <p:pic>
        <p:nvPicPr>
          <p:cNvPr id="11269" name="Picture 10" descr="\\NMS-SR-001\RMPackages\Applications\MS Publisher 2000 SP1\v1.2.0.0\PFiles\MSOffice\Clipart\standard\stddir1\BD07204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4638675"/>
            <a:ext cx="3048000"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11" descr="C:\Program Files\Common Files\Microsoft Shared\Clipart\cagcat50\BD00028_.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04800"/>
            <a:ext cx="1600200"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12" descr="\\nms-sr-001\cash$\My Settings\Application Data\Microsoft\Media Catalog\Downloaded Clips\cl3e\j0157019.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24600" y="4114800"/>
            <a:ext cx="25781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5518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ctrTitle"/>
          </p:nvPr>
        </p:nvSpPr>
        <p:spPr>
          <a:xfrm>
            <a:off x="533400" y="2895600"/>
            <a:ext cx="7772400" cy="1470025"/>
          </a:xfrm>
        </p:spPr>
        <p:txBody>
          <a:bodyPr>
            <a:normAutofit fontScale="90000"/>
          </a:bodyPr>
          <a:lstStyle/>
          <a:p>
            <a:pPr eaLnBrk="1" hangingPunct="1"/>
            <a:r>
              <a:rPr lang="en-US" altLang="en-US" sz="4000" b="1" smtClean="0">
                <a:latin typeface="Castellar" panose="020A0402060406010301" pitchFamily="18" charset="0"/>
              </a:rPr>
              <a:t>Once you have completed your answer, compare the following 2 answers and assess which one is better and </a:t>
            </a:r>
            <a:r>
              <a:rPr lang="en-US" altLang="en-US" sz="4000" b="1" u="sng" smtClean="0">
                <a:latin typeface="Castellar" panose="020A0402060406010301" pitchFamily="18" charset="0"/>
              </a:rPr>
              <a:t>WHY?</a:t>
            </a:r>
          </a:p>
        </p:txBody>
      </p:sp>
    </p:spTree>
    <p:extLst>
      <p:ext uri="{BB962C8B-B14F-4D97-AF65-F5344CB8AC3E}">
        <p14:creationId xmlns:p14="http://schemas.microsoft.com/office/powerpoint/2010/main" val="8713061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1676400"/>
            <a:ext cx="8915400"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GB" altLang="en-US" sz="2800">
                <a:solidFill>
                  <a:srgbClr val="000000"/>
                </a:solidFill>
                <a:cs typeface="Arial" panose="020B0604020202020204" pitchFamily="34" charset="0"/>
              </a:rPr>
              <a:t>Interviews are scary because they ask you lots of questions. You have to get dressed up for them and you can get very nervous. When you're in the room you have to concentrate and answer the questions the best you can. You must be polite. Each person will take it in turns to be interviewed and at the end you find out who has got the job. You might have to take a test too.</a:t>
            </a:r>
            <a:br>
              <a:rPr lang="en-GB" altLang="en-US" sz="2800">
                <a:solidFill>
                  <a:srgbClr val="000000"/>
                </a:solidFill>
                <a:cs typeface="Arial" panose="020B0604020202020204" pitchFamily="34" charset="0"/>
              </a:rPr>
            </a:br>
            <a:endParaRPr lang="en-GB" altLang="en-US" sz="2800">
              <a:solidFill>
                <a:srgbClr val="000000"/>
              </a:solidFill>
              <a:cs typeface="Arial" panose="020B0604020202020204" pitchFamily="34" charset="0"/>
            </a:endParaRPr>
          </a:p>
        </p:txBody>
      </p:sp>
      <p:sp>
        <p:nvSpPr>
          <p:cNvPr id="13315" name="Text Box 3"/>
          <p:cNvSpPr txBox="1">
            <a:spLocks noChangeArrowheads="1"/>
          </p:cNvSpPr>
          <p:nvPr/>
        </p:nvSpPr>
        <p:spPr bwMode="auto">
          <a:xfrm>
            <a:off x="838200" y="457200"/>
            <a:ext cx="7391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3200" b="1">
                <a:effectLst>
                  <a:outerShdw blurRad="38100" dist="38100" dir="2700000" algn="tl">
                    <a:srgbClr val="FFFFFF"/>
                  </a:outerShdw>
                </a:effectLst>
              </a:rPr>
              <a:t>			</a:t>
            </a:r>
            <a:r>
              <a:rPr lang="en-GB" altLang="en-US" sz="3200" b="1" u="sng">
                <a:effectLst>
                  <a:outerShdw blurRad="38100" dist="38100" dir="2700000" algn="tl">
                    <a:srgbClr val="FFFFFF"/>
                  </a:outerShdw>
                </a:effectLst>
              </a:rPr>
              <a:t>Answer 1 </a:t>
            </a:r>
          </a:p>
        </p:txBody>
      </p:sp>
    </p:spTree>
    <p:extLst>
      <p:ext uri="{BB962C8B-B14F-4D97-AF65-F5344CB8AC3E}">
        <p14:creationId xmlns:p14="http://schemas.microsoft.com/office/powerpoint/2010/main" val="32320403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1066800"/>
            <a:ext cx="9144000" cy="579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GB" altLang="en-US" sz="2600">
                <a:solidFill>
                  <a:srgbClr val="000000"/>
                </a:solidFill>
                <a:cs typeface="Arial" panose="020B0604020202020204" pitchFamily="34" charset="0"/>
              </a:rPr>
              <a:t>The bad thing about interviews is that people get very nervous and that means that the interviewer might not be seeing what they are really like. People sometimes prepare themselves for an interview so again you are not seeing what they're really like. I think it would be better to get them to work for you on a trial basis so you can get to know them and you can see what they can do. Also the people being interviewed might be feeling ill on the day. On the plus side an interview does let you compare people directly because you see them in the same conditions and can ask the same questions. You also see how they act when they are under pressure</a:t>
            </a:r>
            <a:r>
              <a:rPr lang="en-GB" altLang="en-US" sz="2600">
                <a:solidFill>
                  <a:srgbClr val="000000"/>
                </a:solidFill>
                <a:latin typeface="Arial" panose="020B0604020202020204" pitchFamily="34" charset="0"/>
                <a:cs typeface="Arial" panose="020B0604020202020204" pitchFamily="34" charset="0"/>
              </a:rPr>
              <a:t>.</a:t>
            </a:r>
            <a:br>
              <a:rPr lang="en-GB" altLang="en-US" sz="2600">
                <a:solidFill>
                  <a:srgbClr val="000000"/>
                </a:solidFill>
                <a:latin typeface="Arial" panose="020B0604020202020204" pitchFamily="34" charset="0"/>
                <a:cs typeface="Arial" panose="020B0604020202020204" pitchFamily="34" charset="0"/>
              </a:rPr>
            </a:br>
            <a:endParaRPr lang="en-GB" altLang="en-US" sz="2600">
              <a:solidFill>
                <a:srgbClr val="000000"/>
              </a:solidFill>
              <a:latin typeface="Arial" panose="020B0604020202020204" pitchFamily="34" charset="0"/>
              <a:cs typeface="Arial" panose="020B0604020202020204" pitchFamily="34" charset="0"/>
            </a:endParaRPr>
          </a:p>
          <a:p>
            <a:pPr eaLnBrk="1" hangingPunct="1">
              <a:spcBef>
                <a:spcPct val="50000"/>
              </a:spcBef>
            </a:pPr>
            <a:endParaRPr lang="en-GB" altLang="en-US">
              <a:latin typeface="Times New Roman" panose="02020603050405020304" pitchFamily="18" charset="0"/>
            </a:endParaRPr>
          </a:p>
        </p:txBody>
      </p:sp>
      <p:sp>
        <p:nvSpPr>
          <p:cNvPr id="14339" name="Text Box 3"/>
          <p:cNvSpPr txBox="1">
            <a:spLocks noChangeArrowheads="1"/>
          </p:cNvSpPr>
          <p:nvPr/>
        </p:nvSpPr>
        <p:spPr bwMode="auto">
          <a:xfrm>
            <a:off x="533400" y="381000"/>
            <a:ext cx="7620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3200" b="1">
                <a:effectLst>
                  <a:outerShdw blurRad="38100" dist="38100" dir="2700000" algn="tl">
                    <a:srgbClr val="FFFFFF"/>
                  </a:outerShdw>
                </a:effectLst>
              </a:rPr>
              <a:t>			</a:t>
            </a:r>
            <a:r>
              <a:rPr lang="en-GB" altLang="en-US" sz="3200" b="1" u="sng">
                <a:effectLst>
                  <a:outerShdw blurRad="38100" dist="38100" dir="2700000" algn="tl">
                    <a:srgbClr val="FFFFFF"/>
                  </a:outerShdw>
                </a:effectLst>
              </a:rPr>
              <a:t>Answer 2 </a:t>
            </a:r>
          </a:p>
        </p:txBody>
      </p:sp>
    </p:spTree>
    <p:extLst>
      <p:ext uri="{BB962C8B-B14F-4D97-AF65-F5344CB8AC3E}">
        <p14:creationId xmlns:p14="http://schemas.microsoft.com/office/powerpoint/2010/main" val="4248421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228600"/>
            <a:ext cx="8229600" cy="1371600"/>
          </a:xfrm>
        </p:spPr>
        <p:txBody>
          <a:bodyPr>
            <a:normAutofit fontScale="90000"/>
          </a:bodyPr>
          <a:lstStyle/>
          <a:p>
            <a:pPr eaLnBrk="1" hangingPunct="1">
              <a:defRPr/>
            </a:pPr>
            <a:r>
              <a:rPr lang="en-GB" altLang="en-US" b="1" smtClean="0">
                <a:solidFill>
                  <a:srgbClr val="003399"/>
                </a:solidFill>
                <a:effectLst>
                  <a:outerShdw blurRad="38100" dist="38100" dir="2700000" algn="tl">
                    <a:srgbClr val="000000"/>
                  </a:outerShdw>
                </a:effectLst>
                <a:latin typeface="Tahoma" pitchFamily="34" charset="0"/>
              </a:rPr>
              <a:t>Interview techniques and tips</a:t>
            </a:r>
          </a:p>
        </p:txBody>
      </p:sp>
      <p:sp>
        <p:nvSpPr>
          <p:cNvPr id="18435" name="Rectangle 3"/>
          <p:cNvSpPr>
            <a:spLocks noGrp="1" noChangeArrowheads="1"/>
          </p:cNvSpPr>
          <p:nvPr>
            <p:ph type="body" idx="1"/>
          </p:nvPr>
        </p:nvSpPr>
        <p:spPr>
          <a:xfrm>
            <a:off x="685800" y="2057400"/>
            <a:ext cx="7772400" cy="4800600"/>
          </a:xfrm>
        </p:spPr>
        <p:txBody>
          <a:bodyPr/>
          <a:lstStyle/>
          <a:p>
            <a:pPr lvl="1" eaLnBrk="1" hangingPunct="1">
              <a:buFont typeface="Wingdings" panose="05000000000000000000" pitchFamily="2" charset="2"/>
              <a:buChar char="ü"/>
            </a:pPr>
            <a:r>
              <a:rPr lang="en-GB" altLang="en-US" smtClean="0">
                <a:solidFill>
                  <a:srgbClr val="003399"/>
                </a:solidFill>
                <a:latin typeface="Tahoma" panose="020B0604030504040204" pitchFamily="34" charset="0"/>
              </a:rPr>
              <a:t>Dress smartly and appropriately</a:t>
            </a:r>
          </a:p>
          <a:p>
            <a:pPr lvl="1" eaLnBrk="1" hangingPunct="1">
              <a:buFont typeface="Wingdings" panose="05000000000000000000" pitchFamily="2" charset="2"/>
              <a:buChar char="ü"/>
            </a:pPr>
            <a:r>
              <a:rPr lang="en-GB" altLang="en-US" smtClean="0">
                <a:solidFill>
                  <a:srgbClr val="003399"/>
                </a:solidFill>
                <a:latin typeface="Tahoma" panose="020B0604030504040204" pitchFamily="34" charset="0"/>
              </a:rPr>
              <a:t>Arrive at least 15 minutes early </a:t>
            </a:r>
          </a:p>
          <a:p>
            <a:pPr lvl="1" eaLnBrk="1" hangingPunct="1">
              <a:buFont typeface="Wingdings" panose="05000000000000000000" pitchFamily="2" charset="2"/>
              <a:buChar char="ü"/>
            </a:pPr>
            <a:r>
              <a:rPr lang="en-GB" altLang="en-US" smtClean="0">
                <a:solidFill>
                  <a:srgbClr val="003399"/>
                </a:solidFill>
                <a:latin typeface="Tahoma" panose="020B0604030504040204" pitchFamily="34" charset="0"/>
              </a:rPr>
              <a:t>Try to prepare some answers before hand</a:t>
            </a:r>
          </a:p>
          <a:p>
            <a:pPr lvl="1" eaLnBrk="1" hangingPunct="1">
              <a:buFont typeface="Wingdings" panose="05000000000000000000" pitchFamily="2" charset="2"/>
              <a:buChar char="ü"/>
            </a:pPr>
            <a:r>
              <a:rPr lang="en-GB" altLang="en-US" smtClean="0">
                <a:solidFill>
                  <a:srgbClr val="003399"/>
                </a:solidFill>
                <a:latin typeface="Tahoma" panose="020B0604030504040204" pitchFamily="34" charset="0"/>
              </a:rPr>
              <a:t>Be polite and courteous</a:t>
            </a:r>
          </a:p>
          <a:p>
            <a:pPr lvl="1" eaLnBrk="1" hangingPunct="1">
              <a:buFont typeface="Wingdings" panose="05000000000000000000" pitchFamily="2" charset="2"/>
              <a:buChar char="ü"/>
            </a:pPr>
            <a:r>
              <a:rPr lang="en-GB" altLang="en-US" smtClean="0">
                <a:solidFill>
                  <a:srgbClr val="003399"/>
                </a:solidFill>
                <a:latin typeface="Tahoma" panose="020B0604030504040204" pitchFamily="34" charset="0"/>
              </a:rPr>
              <a:t>Maintain eye contact</a:t>
            </a:r>
          </a:p>
          <a:p>
            <a:pPr lvl="1" eaLnBrk="1" hangingPunct="1">
              <a:buFont typeface="Wingdings" panose="05000000000000000000" pitchFamily="2" charset="2"/>
              <a:buChar char="ü"/>
            </a:pPr>
            <a:r>
              <a:rPr lang="en-GB" altLang="en-US" smtClean="0">
                <a:solidFill>
                  <a:srgbClr val="003399"/>
                </a:solidFill>
                <a:latin typeface="Tahoma" panose="020B0604030504040204" pitchFamily="34" charset="0"/>
              </a:rPr>
              <a:t>Always seem keen and enthusiastic</a:t>
            </a:r>
          </a:p>
          <a:p>
            <a:pPr lvl="1" eaLnBrk="1" hangingPunct="1">
              <a:buFont typeface="Wingdings" panose="05000000000000000000" pitchFamily="2" charset="2"/>
              <a:buChar char="ü"/>
            </a:pPr>
            <a:r>
              <a:rPr lang="en-GB" altLang="en-US" smtClean="0">
                <a:solidFill>
                  <a:srgbClr val="003399"/>
                </a:solidFill>
                <a:latin typeface="Tahoma" panose="020B0604030504040204" pitchFamily="34" charset="0"/>
              </a:rPr>
              <a:t>Research the company</a:t>
            </a:r>
          </a:p>
          <a:p>
            <a:pPr lvl="1" eaLnBrk="1" hangingPunct="1">
              <a:buFont typeface="Wingdings" panose="05000000000000000000" pitchFamily="2" charset="2"/>
              <a:buChar char="ü"/>
            </a:pPr>
            <a:r>
              <a:rPr lang="en-GB" altLang="en-US" smtClean="0">
                <a:solidFill>
                  <a:srgbClr val="003399"/>
                </a:solidFill>
                <a:latin typeface="Tahoma" panose="020B0604030504040204" pitchFamily="34" charset="0"/>
              </a:rPr>
              <a:t>Try to take with you, your CV or portfolio and references </a:t>
            </a:r>
          </a:p>
        </p:txBody>
      </p:sp>
    </p:spTree>
    <p:extLst>
      <p:ext uri="{BB962C8B-B14F-4D97-AF65-F5344CB8AC3E}">
        <p14:creationId xmlns:p14="http://schemas.microsoft.com/office/powerpoint/2010/main" val="6926111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dissolve">
                                      <p:cBhvr>
                                        <p:cTn id="7" dur="5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barn(outVertical)">
                                      <p:cBhvr>
                                        <p:cTn id="12" dur="500"/>
                                        <p:tgtEl>
                                          <p:spTgt spid="18435">
                                            <p:txEl>
                                              <p:pRg st="0" end="0"/>
                                            </p:txEl>
                                          </p:spTgt>
                                        </p:tgtEl>
                                      </p:cBhvr>
                                    </p:animEffect>
                                  </p:childTnLst>
                                </p:cTn>
                              </p:par>
                              <p:par>
                                <p:cTn id="13" presetID="16" presetClass="entr" presetSubtype="37" fill="hold" grpId="0" nodeType="withEffect">
                                  <p:stCondLst>
                                    <p:cond delay="0"/>
                                  </p:stCondLst>
                                  <p:childTnLst>
                                    <p:set>
                                      <p:cBhvr>
                                        <p:cTn id="14" dur="1" fill="hold">
                                          <p:stCondLst>
                                            <p:cond delay="0"/>
                                          </p:stCondLst>
                                        </p:cTn>
                                        <p:tgtEl>
                                          <p:spTgt spid="18435">
                                            <p:txEl>
                                              <p:pRg st="1" end="1"/>
                                            </p:txEl>
                                          </p:spTgt>
                                        </p:tgtEl>
                                        <p:attrNameLst>
                                          <p:attrName>style.visibility</p:attrName>
                                        </p:attrNameLst>
                                      </p:cBhvr>
                                      <p:to>
                                        <p:strVal val="visible"/>
                                      </p:to>
                                    </p:set>
                                    <p:animEffect transition="in" filter="barn(outVertical)">
                                      <p:cBhvr>
                                        <p:cTn id="15" dur="500"/>
                                        <p:tgtEl>
                                          <p:spTgt spid="18435">
                                            <p:txEl>
                                              <p:pRg st="1" end="1"/>
                                            </p:txEl>
                                          </p:spTgt>
                                        </p:tgtEl>
                                      </p:cBhvr>
                                    </p:animEffect>
                                  </p:childTnLst>
                                </p:cTn>
                              </p:par>
                              <p:par>
                                <p:cTn id="16" presetID="16" presetClass="entr" presetSubtype="37" fill="hold" grpId="0" nodeType="withEffect">
                                  <p:stCondLst>
                                    <p:cond delay="0"/>
                                  </p:stCondLst>
                                  <p:childTnLst>
                                    <p:set>
                                      <p:cBhvr>
                                        <p:cTn id="17" dur="1" fill="hold">
                                          <p:stCondLst>
                                            <p:cond delay="0"/>
                                          </p:stCondLst>
                                        </p:cTn>
                                        <p:tgtEl>
                                          <p:spTgt spid="18435">
                                            <p:txEl>
                                              <p:pRg st="2" end="2"/>
                                            </p:txEl>
                                          </p:spTgt>
                                        </p:tgtEl>
                                        <p:attrNameLst>
                                          <p:attrName>style.visibility</p:attrName>
                                        </p:attrNameLst>
                                      </p:cBhvr>
                                      <p:to>
                                        <p:strVal val="visible"/>
                                      </p:to>
                                    </p:set>
                                    <p:animEffect transition="in" filter="barn(outVertical)">
                                      <p:cBhvr>
                                        <p:cTn id="18" dur="500"/>
                                        <p:tgtEl>
                                          <p:spTgt spid="18435">
                                            <p:txEl>
                                              <p:pRg st="2" end="2"/>
                                            </p:txEl>
                                          </p:spTgt>
                                        </p:tgtEl>
                                      </p:cBhvr>
                                    </p:animEffect>
                                  </p:childTnLst>
                                </p:cTn>
                              </p:par>
                              <p:par>
                                <p:cTn id="19" presetID="16" presetClass="entr" presetSubtype="37" fill="hold" grpId="0" nodeType="with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Effect transition="in" filter="barn(outVertical)">
                                      <p:cBhvr>
                                        <p:cTn id="21" dur="500"/>
                                        <p:tgtEl>
                                          <p:spTgt spid="18435">
                                            <p:txEl>
                                              <p:pRg st="3" end="3"/>
                                            </p:txEl>
                                          </p:spTgt>
                                        </p:tgtEl>
                                      </p:cBhvr>
                                    </p:animEffect>
                                  </p:childTnLst>
                                </p:cTn>
                              </p:par>
                              <p:par>
                                <p:cTn id="22" presetID="16" presetClass="entr" presetSubtype="37" fill="hold" grpId="0" nodeType="withEffect">
                                  <p:stCondLst>
                                    <p:cond delay="0"/>
                                  </p:stCondLst>
                                  <p:childTnLst>
                                    <p:set>
                                      <p:cBhvr>
                                        <p:cTn id="23" dur="1" fill="hold">
                                          <p:stCondLst>
                                            <p:cond delay="0"/>
                                          </p:stCondLst>
                                        </p:cTn>
                                        <p:tgtEl>
                                          <p:spTgt spid="18435">
                                            <p:txEl>
                                              <p:pRg st="4" end="4"/>
                                            </p:txEl>
                                          </p:spTgt>
                                        </p:tgtEl>
                                        <p:attrNameLst>
                                          <p:attrName>style.visibility</p:attrName>
                                        </p:attrNameLst>
                                      </p:cBhvr>
                                      <p:to>
                                        <p:strVal val="visible"/>
                                      </p:to>
                                    </p:set>
                                    <p:animEffect transition="in" filter="barn(outVertical)">
                                      <p:cBhvr>
                                        <p:cTn id="24" dur="500"/>
                                        <p:tgtEl>
                                          <p:spTgt spid="18435">
                                            <p:txEl>
                                              <p:pRg st="4" end="4"/>
                                            </p:txEl>
                                          </p:spTgt>
                                        </p:tgtEl>
                                      </p:cBhvr>
                                    </p:animEffect>
                                  </p:childTnLst>
                                </p:cTn>
                              </p:par>
                              <p:par>
                                <p:cTn id="25" presetID="16" presetClass="entr" presetSubtype="37" fill="hold" grpId="0" nodeType="with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animEffect transition="in" filter="barn(outVertical)">
                                      <p:cBhvr>
                                        <p:cTn id="27" dur="500"/>
                                        <p:tgtEl>
                                          <p:spTgt spid="18435">
                                            <p:txEl>
                                              <p:pRg st="5" end="5"/>
                                            </p:txEl>
                                          </p:spTgt>
                                        </p:tgtEl>
                                      </p:cBhvr>
                                    </p:animEffect>
                                  </p:childTnLst>
                                </p:cTn>
                              </p:par>
                              <p:par>
                                <p:cTn id="28" presetID="16" presetClass="entr" presetSubtype="37" fill="hold" grpId="0" nodeType="withEffect">
                                  <p:stCondLst>
                                    <p:cond delay="0"/>
                                  </p:stCondLst>
                                  <p:childTnLst>
                                    <p:set>
                                      <p:cBhvr>
                                        <p:cTn id="29" dur="1" fill="hold">
                                          <p:stCondLst>
                                            <p:cond delay="0"/>
                                          </p:stCondLst>
                                        </p:cTn>
                                        <p:tgtEl>
                                          <p:spTgt spid="18435">
                                            <p:txEl>
                                              <p:pRg st="6" end="6"/>
                                            </p:txEl>
                                          </p:spTgt>
                                        </p:tgtEl>
                                        <p:attrNameLst>
                                          <p:attrName>style.visibility</p:attrName>
                                        </p:attrNameLst>
                                      </p:cBhvr>
                                      <p:to>
                                        <p:strVal val="visible"/>
                                      </p:to>
                                    </p:set>
                                    <p:animEffect transition="in" filter="barn(outVertical)">
                                      <p:cBhvr>
                                        <p:cTn id="30" dur="500"/>
                                        <p:tgtEl>
                                          <p:spTgt spid="18435">
                                            <p:txEl>
                                              <p:pRg st="6" end="6"/>
                                            </p:txEl>
                                          </p:spTgt>
                                        </p:tgtEl>
                                      </p:cBhvr>
                                    </p:animEffect>
                                  </p:childTnLst>
                                </p:cTn>
                              </p:par>
                              <p:par>
                                <p:cTn id="31" presetID="16" presetClass="entr" presetSubtype="37" fill="hold" grpId="0" nodeType="withEffect">
                                  <p:stCondLst>
                                    <p:cond delay="0"/>
                                  </p:stCondLst>
                                  <p:childTnLst>
                                    <p:set>
                                      <p:cBhvr>
                                        <p:cTn id="32" dur="1" fill="hold">
                                          <p:stCondLst>
                                            <p:cond delay="0"/>
                                          </p:stCondLst>
                                        </p:cTn>
                                        <p:tgtEl>
                                          <p:spTgt spid="18435">
                                            <p:txEl>
                                              <p:pRg st="7" end="7"/>
                                            </p:txEl>
                                          </p:spTgt>
                                        </p:tgtEl>
                                        <p:attrNameLst>
                                          <p:attrName>style.visibility</p:attrName>
                                        </p:attrNameLst>
                                      </p:cBhvr>
                                      <p:to>
                                        <p:strVal val="visible"/>
                                      </p:to>
                                    </p:set>
                                    <p:animEffect transition="in" filter="barn(outVertical)">
                                      <p:cBhvr>
                                        <p:cTn id="33" dur="500"/>
                                        <p:tgtEl>
                                          <p:spTgt spid="184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609600" y="304800"/>
            <a:ext cx="7924800" cy="350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3200" b="1">
                <a:solidFill>
                  <a:schemeClr val="bg1"/>
                </a:solidFill>
                <a:effectLst>
                  <a:outerShdw blurRad="38100" dist="38100" dir="2700000" algn="tl">
                    <a:srgbClr val="000000"/>
                  </a:outerShdw>
                </a:effectLst>
              </a:rPr>
              <a:t>Don’t forget about  how important 1</a:t>
            </a:r>
            <a:r>
              <a:rPr lang="en-GB" altLang="en-US" sz="3200" b="1" baseline="30000">
                <a:solidFill>
                  <a:schemeClr val="bg1"/>
                </a:solidFill>
                <a:effectLst>
                  <a:outerShdw blurRad="38100" dist="38100" dir="2700000" algn="tl">
                    <a:srgbClr val="000000"/>
                  </a:outerShdw>
                </a:effectLst>
              </a:rPr>
              <a:t>st</a:t>
            </a:r>
            <a:r>
              <a:rPr lang="en-GB" altLang="en-US" sz="3200" b="1">
                <a:solidFill>
                  <a:schemeClr val="bg1"/>
                </a:solidFill>
                <a:effectLst>
                  <a:outerShdw blurRad="38100" dist="38100" dir="2700000" algn="tl">
                    <a:srgbClr val="000000"/>
                  </a:outerShdw>
                </a:effectLst>
              </a:rPr>
              <a:t> impressions are – someone can assess whether they like you within 15 seconds of meeting you! ……. So make sure you give the right impression as you may only get one chance!</a:t>
            </a:r>
          </a:p>
        </p:txBody>
      </p:sp>
      <p:pic>
        <p:nvPicPr>
          <p:cNvPr id="16387" name="Picture 4" descr="stock_frame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3438" y="3154363"/>
            <a:ext cx="1177925"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6" descr="first%2520impression%2520lady">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413" y="3810000"/>
            <a:ext cx="231775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10" descr="frame_remove">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914063" y="2871788"/>
            <a:ext cx="1365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11" descr="frame_back">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914063" y="2994025"/>
            <a:ext cx="1365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3" name="Picture 17" descr="slob"/>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53200" y="3806825"/>
            <a:ext cx="2286000" cy="305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4" name="Text Box 18"/>
          <p:cNvSpPr txBox="1">
            <a:spLocks noChangeArrowheads="1"/>
          </p:cNvSpPr>
          <p:nvPr/>
        </p:nvSpPr>
        <p:spPr bwMode="auto">
          <a:xfrm>
            <a:off x="3352800" y="4724400"/>
            <a:ext cx="2286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4800" b="1">
                <a:solidFill>
                  <a:schemeClr val="bg1"/>
                </a:solidFill>
                <a:effectLst>
                  <a:outerShdw blurRad="38100" dist="38100" dir="2700000" algn="tl">
                    <a:srgbClr val="000000"/>
                  </a:outerShdw>
                </a:effectLst>
              </a:rPr>
              <a:t>   </a:t>
            </a:r>
            <a:r>
              <a:rPr lang="en-GB" altLang="en-US" sz="5400" b="1" u="sng">
                <a:solidFill>
                  <a:schemeClr val="bg1"/>
                </a:solidFill>
                <a:effectLst>
                  <a:outerShdw blurRad="38100" dist="38100" dir="2700000" algn="tl">
                    <a:srgbClr val="000000"/>
                  </a:outerShdw>
                </a:effectLst>
              </a:rPr>
              <a:t>OR</a:t>
            </a:r>
          </a:p>
        </p:txBody>
      </p:sp>
    </p:spTree>
    <p:extLst>
      <p:ext uri="{BB962C8B-B14F-4D97-AF65-F5344CB8AC3E}">
        <p14:creationId xmlns:p14="http://schemas.microsoft.com/office/powerpoint/2010/main" val="10902441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randombar(horizontal)">
                                      <p:cBhvr>
                                        <p:cTn id="7" dur="5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nodeType="clickEffect">
                                  <p:stCondLst>
                                    <p:cond delay="0"/>
                                  </p:stCondLst>
                                  <p:childTnLst>
                                    <p:set>
                                      <p:cBhvr>
                                        <p:cTn id="11" dur="1" fill="hold">
                                          <p:stCondLst>
                                            <p:cond delay="0"/>
                                          </p:stCondLst>
                                        </p:cTn>
                                        <p:tgtEl>
                                          <p:spTgt spid="19462"/>
                                        </p:tgtEl>
                                        <p:attrNameLst>
                                          <p:attrName>style.visibility</p:attrName>
                                        </p:attrNameLst>
                                      </p:cBhvr>
                                      <p:to>
                                        <p:strVal val="visible"/>
                                      </p:to>
                                    </p:set>
                                    <p:animEffect transition="in" filter="barn(outVertical)">
                                      <p:cBhvr>
                                        <p:cTn id="12" dur="500"/>
                                        <p:tgtEl>
                                          <p:spTgt spid="1946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19473"/>
                                        </p:tgtEl>
                                        <p:attrNameLst>
                                          <p:attrName>style.visibility</p:attrName>
                                        </p:attrNameLst>
                                      </p:cBhvr>
                                      <p:to>
                                        <p:strVal val="visible"/>
                                      </p:to>
                                    </p:set>
                                    <p:animEffect transition="in" filter="barn(inVertical)">
                                      <p:cBhvr>
                                        <p:cTn id="17" dur="500"/>
                                        <p:tgtEl>
                                          <p:spTgt spid="194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62000" y="1066800"/>
            <a:ext cx="7772400" cy="1143000"/>
          </a:xfrm>
        </p:spPr>
        <p:txBody>
          <a:bodyPr/>
          <a:lstStyle/>
          <a:p>
            <a:pPr eaLnBrk="1" hangingPunct="1">
              <a:defRPr/>
            </a:pPr>
            <a:r>
              <a:rPr lang="en-GB" altLang="en-US" sz="6000" b="1" i="1" u="sng" smtClean="0">
                <a:solidFill>
                  <a:schemeClr val="bg1"/>
                </a:solidFill>
                <a:effectLst>
                  <a:outerShdw blurRad="38100" dist="38100" dir="2700000" algn="tl">
                    <a:srgbClr val="000000"/>
                  </a:outerShdw>
                </a:effectLst>
                <a:latin typeface="Tahoma" pitchFamily="34" charset="0"/>
              </a:rPr>
              <a:t>Activity!!</a:t>
            </a:r>
          </a:p>
        </p:txBody>
      </p:sp>
      <p:sp>
        <p:nvSpPr>
          <p:cNvPr id="17411" name="Text Box 4"/>
          <p:cNvSpPr txBox="1">
            <a:spLocks noChangeArrowheads="1"/>
          </p:cNvSpPr>
          <p:nvPr/>
        </p:nvSpPr>
        <p:spPr bwMode="auto">
          <a:xfrm>
            <a:off x="685800" y="2743200"/>
            <a:ext cx="80010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spcBef>
                <a:spcPct val="50000"/>
              </a:spcBef>
            </a:pPr>
            <a:r>
              <a:rPr lang="en-GB" altLang="en-US" sz="3000">
                <a:solidFill>
                  <a:schemeClr val="bg1"/>
                </a:solidFill>
              </a:rPr>
              <a:t>In pairs, arrange yourselves so that one is the interviewer and the other is the interviewee. Prepare a role play which involves someone applying for a position and someone else is interviewing. You can use your own question’s and choose how to present your characters. Be prepared to present back to the class in 15 minutes.</a:t>
            </a:r>
          </a:p>
        </p:txBody>
      </p:sp>
    </p:spTree>
    <p:extLst>
      <p:ext uri="{BB962C8B-B14F-4D97-AF65-F5344CB8AC3E}">
        <p14:creationId xmlns:p14="http://schemas.microsoft.com/office/powerpoint/2010/main" val="5102362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476250"/>
            <a:ext cx="7772400" cy="1470025"/>
          </a:xfrm>
        </p:spPr>
        <p:txBody>
          <a:bodyPr/>
          <a:lstStyle/>
          <a:p>
            <a:pPr eaLnBrk="1" hangingPunct="1"/>
            <a:r>
              <a:rPr lang="en-GB" altLang="en-US" smtClean="0"/>
              <a:t>TRAINING </a:t>
            </a:r>
            <a:br>
              <a:rPr lang="en-GB" altLang="en-US" smtClean="0"/>
            </a:br>
            <a:r>
              <a:rPr lang="en-GB" altLang="en-US" smtClean="0"/>
              <a:t>IN BUSINESS</a:t>
            </a:r>
          </a:p>
        </p:txBody>
      </p:sp>
      <p:sp>
        <p:nvSpPr>
          <p:cNvPr id="2051" name="Rectangle 3"/>
          <p:cNvSpPr>
            <a:spLocks noGrp="1" noChangeArrowheads="1"/>
          </p:cNvSpPr>
          <p:nvPr>
            <p:ph type="subTitle" idx="1"/>
          </p:nvPr>
        </p:nvSpPr>
        <p:spPr/>
        <p:txBody>
          <a:bodyPr/>
          <a:lstStyle/>
          <a:p>
            <a:pPr eaLnBrk="1" hangingPunct="1"/>
            <a:r>
              <a:rPr lang="en-GB" altLang="en-US" smtClean="0"/>
              <a:t>Improving the performance of employees</a:t>
            </a:r>
          </a:p>
        </p:txBody>
      </p:sp>
      <p:pic>
        <p:nvPicPr>
          <p:cNvPr id="2052" name="Picture 5" descr="j030125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3663" y="908050"/>
            <a:ext cx="1830387" cy="156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7784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itchFamily="66" charset="0"/>
              </a:rPr>
              <a:t>The first stage.......</a:t>
            </a:r>
            <a:endParaRPr lang="en-GB" dirty="0">
              <a:latin typeface="Comic Sans MS" pitchFamily="66" charset="0"/>
            </a:endParaRPr>
          </a:p>
        </p:txBody>
      </p:sp>
      <p:sp>
        <p:nvSpPr>
          <p:cNvPr id="3" name="Content Placeholder 2"/>
          <p:cNvSpPr>
            <a:spLocks noGrp="1"/>
          </p:cNvSpPr>
          <p:nvPr>
            <p:ph idx="1"/>
          </p:nvPr>
        </p:nvSpPr>
        <p:spPr>
          <a:xfrm>
            <a:off x="457200" y="1285860"/>
            <a:ext cx="8229600" cy="4840303"/>
          </a:xfrm>
        </p:spPr>
        <p:txBody>
          <a:bodyPr/>
          <a:lstStyle/>
          <a:p>
            <a:pPr>
              <a:buNone/>
            </a:pPr>
            <a:r>
              <a:rPr lang="en-GB" dirty="0" smtClean="0">
                <a:latin typeface="Comic Sans MS" pitchFamily="66" charset="0"/>
              </a:rPr>
              <a:t>Creating a </a:t>
            </a:r>
            <a:r>
              <a:rPr lang="en-GB" b="1" dirty="0" smtClean="0">
                <a:latin typeface="Comic Sans MS" pitchFamily="66" charset="0"/>
              </a:rPr>
              <a:t>job description</a:t>
            </a:r>
            <a:r>
              <a:rPr lang="en-GB" dirty="0" smtClean="0">
                <a:latin typeface="Comic Sans MS" pitchFamily="66" charset="0"/>
              </a:rPr>
              <a:t> and </a:t>
            </a:r>
            <a:r>
              <a:rPr lang="en-GB" b="1" dirty="0" smtClean="0">
                <a:latin typeface="Comic Sans MS" pitchFamily="66" charset="0"/>
              </a:rPr>
              <a:t>personal specification</a:t>
            </a:r>
            <a:r>
              <a:rPr lang="en-GB" dirty="0" smtClean="0">
                <a:latin typeface="Comic Sans MS" pitchFamily="66" charset="0"/>
              </a:rPr>
              <a:t>.</a:t>
            </a:r>
          </a:p>
          <a:p>
            <a:pPr>
              <a:buNone/>
            </a:pPr>
            <a:endParaRPr lang="en-GB" dirty="0">
              <a:latin typeface="Comic Sans MS" pitchFamily="66" charset="0"/>
            </a:endParaRPr>
          </a:p>
          <a:p>
            <a:pPr>
              <a:buNone/>
            </a:pPr>
            <a:r>
              <a:rPr lang="en-GB" dirty="0" smtClean="0">
                <a:latin typeface="Comic Sans MS" pitchFamily="66" charset="0"/>
              </a:rPr>
              <a:t>Look at the examples in front of you.</a:t>
            </a:r>
          </a:p>
          <a:p>
            <a:pPr>
              <a:buNone/>
            </a:pPr>
            <a:endParaRPr lang="en-GB" dirty="0">
              <a:latin typeface="Comic Sans MS" pitchFamily="66" charset="0"/>
            </a:endParaRPr>
          </a:p>
          <a:p>
            <a:pPr>
              <a:buNone/>
            </a:pPr>
            <a:r>
              <a:rPr lang="en-GB" dirty="0" smtClean="0">
                <a:latin typeface="Comic Sans MS" pitchFamily="66" charset="0"/>
              </a:rPr>
              <a:t>Can you tell the difference between a job description and a person specification?</a:t>
            </a:r>
          </a:p>
        </p:txBody>
      </p:sp>
      <p:pic>
        <p:nvPicPr>
          <p:cNvPr id="15362" name="Picture 2" descr="Reading Teacher"/>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484611" y="2132856"/>
            <a:ext cx="1503709" cy="1962545"/>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endParaRPr lang="en-US" altLang="en-US" smtClean="0"/>
          </a:p>
        </p:txBody>
      </p:sp>
      <p:sp>
        <p:nvSpPr>
          <p:cNvPr id="3075" name="Rectangle 3"/>
          <p:cNvSpPr>
            <a:spLocks noGrp="1" noChangeArrowheads="1"/>
          </p:cNvSpPr>
          <p:nvPr>
            <p:ph type="body" idx="1"/>
          </p:nvPr>
        </p:nvSpPr>
        <p:spPr/>
        <p:txBody>
          <a:bodyPr/>
          <a:lstStyle/>
          <a:p>
            <a:pPr eaLnBrk="1" hangingPunct="1"/>
            <a:r>
              <a:rPr lang="en-GB" altLang="en-US" sz="2800" smtClean="0"/>
              <a:t>Training may be ON THE JOB </a:t>
            </a:r>
          </a:p>
          <a:p>
            <a:pPr eaLnBrk="1" hangingPunct="1"/>
            <a:r>
              <a:rPr lang="en-GB" altLang="en-US" sz="2800" smtClean="0"/>
              <a:t>This means learning new skills while doing a job – working alongside experienced staff</a:t>
            </a:r>
          </a:p>
          <a:p>
            <a:pPr eaLnBrk="1" hangingPunct="1"/>
            <a:endParaRPr lang="en-GB" altLang="en-US" sz="2800" smtClean="0"/>
          </a:p>
          <a:p>
            <a:pPr eaLnBrk="1" hangingPunct="1"/>
            <a:r>
              <a:rPr lang="en-GB" altLang="en-US" sz="2800" smtClean="0"/>
              <a:t>Training can also be OFF THE JOB</a:t>
            </a:r>
          </a:p>
          <a:p>
            <a:pPr eaLnBrk="1" hangingPunct="1"/>
            <a:endParaRPr lang="en-GB" altLang="en-US" sz="2800" smtClean="0"/>
          </a:p>
          <a:p>
            <a:pPr eaLnBrk="1" hangingPunct="1"/>
            <a:r>
              <a:rPr lang="en-GB" altLang="en-US" sz="2800" smtClean="0"/>
              <a:t>This means training away from the normal workplace. This could be with a training company or at a college</a:t>
            </a:r>
          </a:p>
        </p:txBody>
      </p:sp>
    </p:spTree>
    <p:extLst>
      <p:ext uri="{BB962C8B-B14F-4D97-AF65-F5344CB8AC3E}">
        <p14:creationId xmlns:p14="http://schemas.microsoft.com/office/powerpoint/2010/main" val="22196594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en-US" altLang="en-US" smtClean="0"/>
          </a:p>
        </p:txBody>
      </p:sp>
      <p:sp>
        <p:nvSpPr>
          <p:cNvPr id="4099" name="Rectangle 3"/>
          <p:cNvSpPr>
            <a:spLocks noGrp="1" noChangeArrowheads="1"/>
          </p:cNvSpPr>
          <p:nvPr>
            <p:ph type="body" idx="1"/>
          </p:nvPr>
        </p:nvSpPr>
        <p:spPr/>
        <p:txBody>
          <a:bodyPr/>
          <a:lstStyle/>
          <a:p>
            <a:pPr eaLnBrk="1" hangingPunct="1"/>
            <a:r>
              <a:rPr lang="en-GB" altLang="en-US" smtClean="0"/>
              <a:t>IN -HOUSE TRAINING is training that is organised by the employer in the normal place of work, perhaps within special training rooms. </a:t>
            </a:r>
          </a:p>
          <a:p>
            <a:pPr eaLnBrk="1" hangingPunct="1"/>
            <a:endParaRPr lang="en-GB" altLang="en-US" smtClean="0"/>
          </a:p>
          <a:p>
            <a:pPr eaLnBrk="1" hangingPunct="1"/>
            <a:r>
              <a:rPr lang="en-GB" altLang="en-US" smtClean="0"/>
              <a:t>In-house training is usually off the job.</a:t>
            </a:r>
          </a:p>
        </p:txBody>
      </p:sp>
    </p:spTree>
    <p:extLst>
      <p:ext uri="{BB962C8B-B14F-4D97-AF65-F5344CB8AC3E}">
        <p14:creationId xmlns:p14="http://schemas.microsoft.com/office/powerpoint/2010/main" val="25271513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altLang="en-US" sz="4000" smtClean="0"/>
              <a:t>What are the benefits of training ?</a:t>
            </a:r>
          </a:p>
        </p:txBody>
      </p:sp>
      <p:sp>
        <p:nvSpPr>
          <p:cNvPr id="5123" name="Rectangle 3"/>
          <p:cNvSpPr>
            <a:spLocks noGrp="1" noChangeArrowheads="1"/>
          </p:cNvSpPr>
          <p:nvPr>
            <p:ph type="body" idx="1"/>
          </p:nvPr>
        </p:nvSpPr>
        <p:spPr/>
        <p:txBody>
          <a:bodyPr/>
          <a:lstStyle/>
          <a:p>
            <a:pPr eaLnBrk="1" hangingPunct="1">
              <a:buFontTx/>
              <a:buNone/>
            </a:pPr>
            <a:r>
              <a:rPr lang="en-GB" altLang="en-US" smtClean="0"/>
              <a:t>BENEFITS FOR THE EMPLOYEE:</a:t>
            </a:r>
          </a:p>
          <a:p>
            <a:pPr eaLnBrk="1" hangingPunct="1"/>
            <a:endParaRPr lang="en-GB" altLang="en-US" smtClean="0"/>
          </a:p>
          <a:p>
            <a:pPr eaLnBrk="1" hangingPunct="1"/>
            <a:r>
              <a:rPr lang="en-GB" altLang="en-US" smtClean="0"/>
              <a:t>Chance to earn more</a:t>
            </a:r>
          </a:p>
          <a:p>
            <a:pPr eaLnBrk="1" hangingPunct="1"/>
            <a:r>
              <a:rPr lang="en-GB" altLang="en-US" smtClean="0"/>
              <a:t>Take your skills to new jobs or new employer</a:t>
            </a:r>
          </a:p>
          <a:p>
            <a:pPr eaLnBrk="1" hangingPunct="1"/>
            <a:r>
              <a:rPr lang="en-GB" altLang="en-US" smtClean="0"/>
              <a:t>More confident at work</a:t>
            </a:r>
          </a:p>
          <a:p>
            <a:pPr eaLnBrk="1" hangingPunct="1"/>
            <a:r>
              <a:rPr lang="en-GB" altLang="en-US" smtClean="0"/>
              <a:t>Perhaps more interesting work</a:t>
            </a:r>
          </a:p>
          <a:p>
            <a:pPr eaLnBrk="1" hangingPunct="1"/>
            <a:endParaRPr lang="en-GB" altLang="en-US" smtClean="0"/>
          </a:p>
        </p:txBody>
      </p:sp>
    </p:spTree>
    <p:extLst>
      <p:ext uri="{BB962C8B-B14F-4D97-AF65-F5344CB8AC3E}">
        <p14:creationId xmlns:p14="http://schemas.microsoft.com/office/powerpoint/2010/main" val="4250074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z="4000" smtClean="0"/>
              <a:t>BENEFITS FOR THE EMPLOYER?</a:t>
            </a:r>
          </a:p>
        </p:txBody>
      </p:sp>
      <p:sp>
        <p:nvSpPr>
          <p:cNvPr id="6147" name="Rectangle 3"/>
          <p:cNvSpPr>
            <a:spLocks noGrp="1" noChangeArrowheads="1"/>
          </p:cNvSpPr>
          <p:nvPr>
            <p:ph type="body" idx="1"/>
          </p:nvPr>
        </p:nvSpPr>
        <p:spPr/>
        <p:txBody>
          <a:bodyPr/>
          <a:lstStyle/>
          <a:p>
            <a:pPr eaLnBrk="1" hangingPunct="1"/>
            <a:r>
              <a:rPr lang="en-GB" altLang="en-US" smtClean="0"/>
              <a:t>Workers can work faster and achieve more</a:t>
            </a:r>
          </a:p>
          <a:p>
            <a:pPr eaLnBrk="1" hangingPunct="1"/>
            <a:r>
              <a:rPr lang="en-GB" altLang="en-US" smtClean="0"/>
              <a:t>This helps reduce costs (in the long run)</a:t>
            </a:r>
          </a:p>
          <a:p>
            <a:pPr eaLnBrk="1" hangingPunct="1"/>
            <a:r>
              <a:rPr lang="en-GB" altLang="en-US" smtClean="0"/>
              <a:t>Employees are more flexible</a:t>
            </a:r>
          </a:p>
          <a:p>
            <a:pPr eaLnBrk="1" hangingPunct="1"/>
            <a:r>
              <a:rPr lang="en-GB" altLang="en-US" smtClean="0"/>
              <a:t>Employees need less supervision </a:t>
            </a:r>
          </a:p>
        </p:txBody>
      </p:sp>
    </p:spTree>
    <p:extLst>
      <p:ext uri="{BB962C8B-B14F-4D97-AF65-F5344CB8AC3E}">
        <p14:creationId xmlns:p14="http://schemas.microsoft.com/office/powerpoint/2010/main" val="31175349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TRAINING CAN BE SEEN AS AN INVESTMENT FOR THE FUTURE</a:t>
            </a:r>
          </a:p>
          <a:p>
            <a:pPr eaLnBrk="1" hangingPunct="1"/>
            <a:endParaRPr lang="en-GB" altLang="en-US" smtClean="0"/>
          </a:p>
          <a:p>
            <a:pPr eaLnBrk="1" hangingPunct="1"/>
            <a:r>
              <a:rPr lang="en-GB" altLang="en-US" smtClean="0"/>
              <a:t>This means that a business that spends money on training today will benefit from it in the future</a:t>
            </a:r>
          </a:p>
        </p:txBody>
      </p:sp>
    </p:spTree>
    <p:extLst>
      <p:ext uri="{BB962C8B-B14F-4D97-AF65-F5344CB8AC3E}">
        <p14:creationId xmlns:p14="http://schemas.microsoft.com/office/powerpoint/2010/main" val="11867423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Some businesses:</a:t>
            </a:r>
          </a:p>
        </p:txBody>
      </p:sp>
      <p:sp>
        <p:nvSpPr>
          <p:cNvPr id="8195" name="Rectangle 3"/>
          <p:cNvSpPr>
            <a:spLocks noGrp="1" noChangeArrowheads="1"/>
          </p:cNvSpPr>
          <p:nvPr>
            <p:ph type="body" idx="1"/>
          </p:nvPr>
        </p:nvSpPr>
        <p:spPr/>
        <p:txBody>
          <a:bodyPr/>
          <a:lstStyle/>
          <a:p>
            <a:pPr eaLnBrk="1" hangingPunct="1"/>
            <a:r>
              <a:rPr lang="en-GB" altLang="en-US" smtClean="0"/>
              <a:t>Fear that trained staff will be “poached” by other firms</a:t>
            </a:r>
          </a:p>
          <a:p>
            <a:pPr eaLnBrk="1" hangingPunct="1"/>
            <a:r>
              <a:rPr lang="en-GB" altLang="en-US" smtClean="0"/>
              <a:t>Avoid training staff because they feel they cannot afford it</a:t>
            </a:r>
          </a:p>
        </p:txBody>
      </p:sp>
    </p:spTree>
    <p:extLst>
      <p:ext uri="{BB962C8B-B14F-4D97-AF65-F5344CB8AC3E}">
        <p14:creationId xmlns:p14="http://schemas.microsoft.com/office/powerpoint/2010/main" val="15789771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STUDENT QUESTIONS</a:t>
            </a:r>
          </a:p>
        </p:txBody>
      </p:sp>
      <p:sp>
        <p:nvSpPr>
          <p:cNvPr id="9219" name="Rectangle 3"/>
          <p:cNvSpPr>
            <a:spLocks noGrp="1" noChangeArrowheads="1"/>
          </p:cNvSpPr>
          <p:nvPr>
            <p:ph type="body" idx="1"/>
          </p:nvPr>
        </p:nvSpPr>
        <p:spPr/>
        <p:txBody>
          <a:bodyPr/>
          <a:lstStyle/>
          <a:p>
            <a:pPr marL="609600" indent="-609600" eaLnBrk="1" hangingPunct="1">
              <a:lnSpc>
                <a:spcPct val="90000"/>
              </a:lnSpc>
              <a:buFontTx/>
              <a:buAutoNum type="arabicPeriod"/>
            </a:pPr>
            <a:r>
              <a:rPr lang="en-GB" altLang="en-US" smtClean="0"/>
              <a:t>Phil works for an electronics company. One day a week he goes to study for a course at his local college. What kind of training would you call this?</a:t>
            </a:r>
          </a:p>
          <a:p>
            <a:pPr marL="609600" indent="-609600" eaLnBrk="1" hangingPunct="1">
              <a:lnSpc>
                <a:spcPct val="90000"/>
              </a:lnSpc>
              <a:buFontTx/>
              <a:buAutoNum type="arabicPeriod"/>
            </a:pPr>
            <a:r>
              <a:rPr lang="en-GB" altLang="en-US" smtClean="0"/>
              <a:t>Susan is training as a mechanic. This week she is working with Jim, an experienced mechanic. They are doing MOTs. What kind of training would you call this?</a:t>
            </a:r>
          </a:p>
        </p:txBody>
      </p:sp>
    </p:spTree>
    <p:extLst>
      <p:ext uri="{BB962C8B-B14F-4D97-AF65-F5344CB8AC3E}">
        <p14:creationId xmlns:p14="http://schemas.microsoft.com/office/powerpoint/2010/main" val="8254949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n-US" altLang="en-US" smtClean="0"/>
          </a:p>
        </p:txBody>
      </p:sp>
      <p:sp>
        <p:nvSpPr>
          <p:cNvPr id="10243" name="Rectangle 3"/>
          <p:cNvSpPr>
            <a:spLocks noGrp="1" noChangeArrowheads="1"/>
          </p:cNvSpPr>
          <p:nvPr>
            <p:ph type="body" idx="1"/>
          </p:nvPr>
        </p:nvSpPr>
        <p:spPr/>
        <p:txBody>
          <a:bodyPr/>
          <a:lstStyle/>
          <a:p>
            <a:pPr eaLnBrk="1" hangingPunct="1">
              <a:buFontTx/>
              <a:buNone/>
            </a:pPr>
            <a:r>
              <a:rPr lang="en-GB" altLang="en-US" smtClean="0"/>
              <a:t>3. Sandeep works for a big software designer. Today he is in the company training room, learning how to write new anti-virus software with a manager from the company. What kind of training would you call this?   </a:t>
            </a:r>
          </a:p>
          <a:p>
            <a:pPr eaLnBrk="1" hangingPunct="1">
              <a:buFontTx/>
              <a:buNone/>
            </a:pPr>
            <a:endParaRPr lang="en-GB" altLang="en-US" smtClean="0"/>
          </a:p>
          <a:p>
            <a:pPr eaLnBrk="1" hangingPunct="1">
              <a:buFontTx/>
              <a:buNone/>
            </a:pPr>
            <a:endParaRPr lang="en-GB" altLang="en-US" smtClean="0"/>
          </a:p>
        </p:txBody>
      </p:sp>
      <p:pic>
        <p:nvPicPr>
          <p:cNvPr id="10244" name="Picture 4" descr="j029298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3375" y="4071938"/>
            <a:ext cx="1843088"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Rectangle 3"/>
          <p:cNvSpPr txBox="1">
            <a:spLocks noChangeArrowheads="1"/>
          </p:cNvSpPr>
          <p:nvPr/>
        </p:nvSpPr>
        <p:spPr bwMode="auto">
          <a:xfrm>
            <a:off x="458788" y="5445125"/>
            <a:ext cx="82296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en-GB" altLang="en-US" sz="3200"/>
              <a:t>4. Is doing GCSEs at school a kind of training? Explain your answer.</a:t>
            </a:r>
          </a:p>
          <a:p>
            <a:pPr eaLnBrk="1" hangingPunct="1">
              <a:spcBef>
                <a:spcPct val="20000"/>
              </a:spcBef>
            </a:pPr>
            <a:endParaRPr lang="en-GB" altLang="en-US" sz="3200"/>
          </a:p>
          <a:p>
            <a:pPr eaLnBrk="1" hangingPunct="1">
              <a:spcBef>
                <a:spcPct val="20000"/>
              </a:spcBef>
            </a:pPr>
            <a:endParaRPr lang="en-GB" altLang="en-US" sz="3200"/>
          </a:p>
          <a:p>
            <a:pPr eaLnBrk="1" hangingPunct="1">
              <a:spcBef>
                <a:spcPct val="20000"/>
              </a:spcBef>
            </a:pPr>
            <a:endParaRPr lang="en-GB" altLang="en-US" sz="3200"/>
          </a:p>
        </p:txBody>
      </p:sp>
    </p:spTree>
    <p:extLst>
      <p:ext uri="{BB962C8B-B14F-4D97-AF65-F5344CB8AC3E}">
        <p14:creationId xmlns:p14="http://schemas.microsoft.com/office/powerpoint/2010/main" val="37834125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altLang="en-US" smtClean="0"/>
          </a:p>
        </p:txBody>
      </p:sp>
      <p:sp>
        <p:nvSpPr>
          <p:cNvPr id="11267" name="Rectangle 3"/>
          <p:cNvSpPr>
            <a:spLocks noGrp="1" noChangeArrowheads="1"/>
          </p:cNvSpPr>
          <p:nvPr>
            <p:ph type="body" idx="1"/>
          </p:nvPr>
        </p:nvSpPr>
        <p:spPr/>
        <p:txBody>
          <a:bodyPr/>
          <a:lstStyle/>
          <a:p>
            <a:pPr marL="609600" indent="-609600" eaLnBrk="1" hangingPunct="1">
              <a:buFontTx/>
              <a:buNone/>
            </a:pPr>
            <a:r>
              <a:rPr lang="en-GB" altLang="en-US" sz="2800" smtClean="0"/>
              <a:t>5. Suggest whether </a:t>
            </a:r>
          </a:p>
          <a:p>
            <a:pPr marL="609600" indent="-609600" eaLnBrk="1" hangingPunct="1">
              <a:buFontTx/>
              <a:buAutoNum type="alphaLcParenR"/>
            </a:pPr>
            <a:r>
              <a:rPr lang="en-GB" altLang="en-US" sz="2800" smtClean="0"/>
              <a:t>on the job b) off the job or c) both </a:t>
            </a:r>
          </a:p>
          <a:p>
            <a:pPr marL="609600" indent="-609600" eaLnBrk="1" hangingPunct="1">
              <a:buFontTx/>
              <a:buNone/>
            </a:pPr>
            <a:r>
              <a:rPr lang="en-GB" altLang="en-US" sz="2800" smtClean="0"/>
              <a:t>      would be the best way of training someone to do the following activities. Explain your answer.</a:t>
            </a:r>
          </a:p>
          <a:p>
            <a:pPr marL="609600" indent="-609600" eaLnBrk="1" hangingPunct="1"/>
            <a:r>
              <a:rPr lang="en-GB" altLang="en-US" sz="2800" smtClean="0"/>
              <a:t>Driving a lorry</a:t>
            </a:r>
          </a:p>
          <a:p>
            <a:pPr marL="609600" indent="-609600" eaLnBrk="1" hangingPunct="1"/>
            <a:r>
              <a:rPr lang="en-GB" altLang="en-US" sz="2800" smtClean="0"/>
              <a:t>Repairing washing machines</a:t>
            </a:r>
          </a:p>
          <a:p>
            <a:pPr marL="609600" indent="-609600" eaLnBrk="1" hangingPunct="1"/>
            <a:r>
              <a:rPr lang="en-GB" altLang="en-US" sz="2800" smtClean="0"/>
              <a:t>Flying a plane</a:t>
            </a:r>
          </a:p>
          <a:p>
            <a:pPr marL="609600" indent="-609600" eaLnBrk="1" hangingPunct="1"/>
            <a:r>
              <a:rPr lang="en-GB" altLang="en-US" sz="2800" smtClean="0"/>
              <a:t>Shearing sheep</a:t>
            </a:r>
          </a:p>
        </p:txBody>
      </p:sp>
    </p:spTree>
    <p:extLst>
      <p:ext uri="{BB962C8B-B14F-4D97-AF65-F5344CB8AC3E}">
        <p14:creationId xmlns:p14="http://schemas.microsoft.com/office/powerpoint/2010/main" val="33077830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en-US" altLang="en-US" smtClean="0"/>
          </a:p>
        </p:txBody>
      </p:sp>
      <p:sp>
        <p:nvSpPr>
          <p:cNvPr id="12291" name="Rectangle 3"/>
          <p:cNvSpPr>
            <a:spLocks noGrp="1" noChangeArrowheads="1"/>
          </p:cNvSpPr>
          <p:nvPr>
            <p:ph type="body" idx="1"/>
          </p:nvPr>
        </p:nvSpPr>
        <p:spPr/>
        <p:txBody>
          <a:bodyPr/>
          <a:lstStyle/>
          <a:p>
            <a:pPr eaLnBrk="1" hangingPunct="1">
              <a:buFontTx/>
              <a:buNone/>
            </a:pPr>
            <a:r>
              <a:rPr lang="en-GB" altLang="en-US" smtClean="0"/>
              <a:t>5. Sid has worked as an assistant at a firm of accountants for 3 years. What would be the advantages of training to be a qualified accountant for him?</a:t>
            </a:r>
          </a:p>
          <a:p>
            <a:pPr eaLnBrk="1" hangingPunct="1">
              <a:buFontTx/>
              <a:buNone/>
            </a:pPr>
            <a:endParaRPr lang="en-GB" altLang="en-US" smtClean="0"/>
          </a:p>
          <a:p>
            <a:pPr eaLnBrk="1" hangingPunct="1">
              <a:buFontTx/>
              <a:buNone/>
            </a:pPr>
            <a:endParaRPr lang="en-GB" altLang="en-US" smtClean="0"/>
          </a:p>
        </p:txBody>
      </p:sp>
    </p:spTree>
    <p:extLst>
      <p:ext uri="{BB962C8B-B14F-4D97-AF65-F5344CB8AC3E}">
        <p14:creationId xmlns:p14="http://schemas.microsoft.com/office/powerpoint/2010/main" val="2722040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Job Description</a:t>
            </a:r>
          </a:p>
        </p:txBody>
      </p:sp>
      <p:sp>
        <p:nvSpPr>
          <p:cNvPr id="6147" name="Rectangle 3"/>
          <p:cNvSpPr>
            <a:spLocks noGrp="1" noChangeArrowheads="1"/>
          </p:cNvSpPr>
          <p:nvPr>
            <p:ph type="body" idx="1"/>
          </p:nvPr>
        </p:nvSpPr>
        <p:spPr/>
        <p:txBody>
          <a:bodyPr/>
          <a:lstStyle/>
          <a:p>
            <a:r>
              <a:rPr lang="en-US"/>
              <a:t>A document explaining what a job involves. Includes:</a:t>
            </a:r>
          </a:p>
          <a:p>
            <a:pPr lvl="1"/>
            <a:r>
              <a:rPr lang="en-US"/>
              <a:t>Title</a:t>
            </a:r>
          </a:p>
          <a:p>
            <a:pPr lvl="1"/>
            <a:r>
              <a:rPr lang="en-US"/>
              <a:t>Place of work</a:t>
            </a:r>
          </a:p>
          <a:p>
            <a:pPr lvl="1"/>
            <a:r>
              <a:rPr lang="en-US"/>
              <a:t>Main duties</a:t>
            </a:r>
          </a:p>
          <a:p>
            <a:pPr lvl="1"/>
            <a:r>
              <a:rPr lang="en-US"/>
              <a:t>Reports to</a:t>
            </a:r>
          </a:p>
          <a:p>
            <a:pPr lvl="1"/>
            <a:r>
              <a:rPr lang="en-US"/>
              <a:t>Responsible for </a:t>
            </a:r>
          </a:p>
        </p:txBody>
      </p:sp>
      <p:pic>
        <p:nvPicPr>
          <p:cNvPr id="6149" name="Picture 5" descr="job description cartoons, job description cartoon, job description picture, job description pictures, job description image, job description images, job description illustration, job description illustrations "/>
          <p:cNvPicPr>
            <a:picLocks noChangeAspect="1" noChangeArrowheads="1"/>
          </p:cNvPicPr>
          <p:nvPr/>
        </p:nvPicPr>
        <p:blipFill>
          <a:blip r:embed="rId2" cstate="print"/>
          <a:srcRect/>
          <a:stretch>
            <a:fillRect/>
          </a:stretch>
        </p:blipFill>
        <p:spPr bwMode="auto">
          <a:xfrm>
            <a:off x="5029200" y="2979738"/>
            <a:ext cx="4114800" cy="3878262"/>
          </a:xfrm>
          <a:prstGeom prst="rect">
            <a:avLst/>
          </a:prstGeom>
          <a:noFill/>
        </p:spPr>
      </p:pic>
    </p:spTree>
    <p:extLst>
      <p:ext uri="{BB962C8B-B14F-4D97-AF65-F5344CB8AC3E}">
        <p14:creationId xmlns:p14="http://schemas.microsoft.com/office/powerpoint/2010/main" val="7876302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  </a:t>
            </a:r>
          </a:p>
        </p:txBody>
      </p:sp>
      <p:sp>
        <p:nvSpPr>
          <p:cNvPr id="13315" name="Rectangle 3"/>
          <p:cNvSpPr>
            <a:spLocks noGrp="1" noChangeArrowheads="1"/>
          </p:cNvSpPr>
          <p:nvPr>
            <p:ph type="body" idx="1"/>
          </p:nvPr>
        </p:nvSpPr>
        <p:spPr>
          <a:xfrm>
            <a:off x="457200" y="714375"/>
            <a:ext cx="8229600" cy="4525963"/>
          </a:xfrm>
        </p:spPr>
        <p:txBody>
          <a:bodyPr/>
          <a:lstStyle/>
          <a:p>
            <a:pPr eaLnBrk="1" hangingPunct="1">
              <a:buFontTx/>
              <a:buNone/>
            </a:pPr>
            <a:r>
              <a:rPr lang="en-GB" altLang="en-US" smtClean="0"/>
              <a:t>6. What is meant by the word “profit”?</a:t>
            </a:r>
          </a:p>
          <a:p>
            <a:pPr eaLnBrk="1" hangingPunct="1">
              <a:buFontTx/>
              <a:buNone/>
            </a:pPr>
            <a:endParaRPr lang="en-GB" altLang="en-US" smtClean="0"/>
          </a:p>
          <a:p>
            <a:pPr eaLnBrk="1" hangingPunct="1">
              <a:buFontTx/>
              <a:buNone/>
            </a:pPr>
            <a:r>
              <a:rPr lang="en-GB" altLang="en-US" smtClean="0"/>
              <a:t>7. Does training lead to more profit for businesses? Or is it something that reduces profit? Explain your answer.</a:t>
            </a:r>
          </a:p>
          <a:p>
            <a:pPr eaLnBrk="1" hangingPunct="1"/>
            <a:endParaRPr lang="en-GB" altLang="en-US" smtClean="0"/>
          </a:p>
        </p:txBody>
      </p:sp>
    </p:spTree>
    <p:extLst>
      <p:ext uri="{BB962C8B-B14F-4D97-AF65-F5344CB8AC3E}">
        <p14:creationId xmlns:p14="http://schemas.microsoft.com/office/powerpoint/2010/main" val="19736057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914400" y="228600"/>
            <a:ext cx="7391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Business Studies  </a:t>
            </a:r>
          </a:p>
          <a:p>
            <a:pPr algn="ctr" eaLnBrk="1" hangingPunct="1">
              <a:spcBef>
                <a:spcPct val="50000"/>
              </a:spcBef>
            </a:pPr>
            <a:r>
              <a:rPr lang="en-US" altLang="en-US" sz="2800" b="1"/>
              <a:t>Financial and non-Financial Rewards </a:t>
            </a:r>
          </a:p>
        </p:txBody>
      </p:sp>
      <p:sp>
        <p:nvSpPr>
          <p:cNvPr id="2051" name="Text Box 3"/>
          <p:cNvSpPr txBox="1">
            <a:spLocks noChangeArrowheads="1"/>
          </p:cNvSpPr>
          <p:nvPr/>
        </p:nvSpPr>
        <p:spPr bwMode="auto">
          <a:xfrm>
            <a:off x="533400" y="4267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endParaRPr lang="en-US" altLang="en-US" sz="2400" b="1"/>
          </a:p>
        </p:txBody>
      </p:sp>
      <p:sp>
        <p:nvSpPr>
          <p:cNvPr id="2052" name="Text Box 10"/>
          <p:cNvSpPr txBox="1">
            <a:spLocks noChangeArrowheads="1"/>
          </p:cNvSpPr>
          <p:nvPr/>
        </p:nvSpPr>
        <p:spPr bwMode="auto">
          <a:xfrm>
            <a:off x="304800" y="1905000"/>
            <a:ext cx="48006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Learning Objectives:</a:t>
            </a:r>
          </a:p>
          <a:p>
            <a:pPr eaLnBrk="1" hangingPunct="1">
              <a:spcBef>
                <a:spcPct val="50000"/>
              </a:spcBef>
            </a:pPr>
            <a:r>
              <a:rPr lang="en-US" altLang="en-US" sz="2400"/>
              <a:t>To understand  the various ways that workers that workers can be financially and non-financially rewarded</a:t>
            </a:r>
          </a:p>
          <a:p>
            <a:pPr eaLnBrk="1" hangingPunct="1">
              <a:spcBef>
                <a:spcPct val="50000"/>
              </a:spcBef>
            </a:pPr>
            <a:r>
              <a:rPr lang="en-US" altLang="en-US" sz="2400"/>
              <a:t>To discuss, compare and evaluate different reward systems in different business contexts </a:t>
            </a:r>
          </a:p>
        </p:txBody>
      </p:sp>
      <p:pic>
        <p:nvPicPr>
          <p:cNvPr id="2053" name="Picture 15" descr="performance related pay cartoons, performance related pay cartoon, performance related pay picture, performance related pay pictures, performance related pay image, performance related pay images, performance related pay illustration, performance related pay illustra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2713" y="1676400"/>
            <a:ext cx="3951287"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62630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533400" y="4267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endParaRPr lang="en-US" altLang="en-US" sz="2400" b="1"/>
          </a:p>
        </p:txBody>
      </p:sp>
      <p:sp>
        <p:nvSpPr>
          <p:cNvPr id="3075" name="Text Box 4"/>
          <p:cNvSpPr txBox="1">
            <a:spLocks noChangeArrowheads="1"/>
          </p:cNvSpPr>
          <p:nvPr/>
        </p:nvSpPr>
        <p:spPr bwMode="auto">
          <a:xfrm>
            <a:off x="762000" y="1524000"/>
            <a:ext cx="792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 </a:t>
            </a:r>
            <a:endParaRPr lang="en-US" altLang="en-US"/>
          </a:p>
        </p:txBody>
      </p:sp>
      <p:sp>
        <p:nvSpPr>
          <p:cNvPr id="3076" name="Text Box 5"/>
          <p:cNvSpPr txBox="1">
            <a:spLocks noChangeArrowheads="1"/>
          </p:cNvSpPr>
          <p:nvPr/>
        </p:nvSpPr>
        <p:spPr bwMode="auto">
          <a:xfrm>
            <a:off x="457200" y="3200400"/>
            <a:ext cx="640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a:p>
            <a:pPr eaLnBrk="1" hangingPunct="1">
              <a:spcBef>
                <a:spcPct val="50000"/>
              </a:spcBef>
            </a:pPr>
            <a:r>
              <a:rPr lang="en-US" altLang="en-US" sz="2000"/>
              <a:t>       </a:t>
            </a:r>
          </a:p>
        </p:txBody>
      </p:sp>
      <p:sp>
        <p:nvSpPr>
          <p:cNvPr id="3077" name="Text Box 6"/>
          <p:cNvSpPr txBox="1">
            <a:spLocks noChangeArrowheads="1"/>
          </p:cNvSpPr>
          <p:nvPr/>
        </p:nvSpPr>
        <p:spPr bwMode="auto">
          <a:xfrm>
            <a:off x="381000" y="5334000"/>
            <a:ext cx="647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3078" name="Text Box 9"/>
          <p:cNvSpPr txBox="1">
            <a:spLocks noChangeArrowheads="1"/>
          </p:cNvSpPr>
          <p:nvPr/>
        </p:nvSpPr>
        <p:spPr bwMode="auto">
          <a:xfrm>
            <a:off x="914400" y="228600"/>
            <a:ext cx="7391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Business Studies  </a:t>
            </a:r>
          </a:p>
          <a:p>
            <a:pPr algn="ctr" eaLnBrk="1" hangingPunct="1">
              <a:spcBef>
                <a:spcPct val="50000"/>
              </a:spcBef>
            </a:pPr>
            <a:r>
              <a:rPr lang="en-US" altLang="en-US" sz="2800" b="1"/>
              <a:t>Financial and non-Financial Rewards </a:t>
            </a:r>
          </a:p>
        </p:txBody>
      </p:sp>
      <p:sp>
        <p:nvSpPr>
          <p:cNvPr id="3079" name="Text Box 10"/>
          <p:cNvSpPr txBox="1">
            <a:spLocks noChangeArrowheads="1"/>
          </p:cNvSpPr>
          <p:nvPr/>
        </p:nvSpPr>
        <p:spPr bwMode="auto">
          <a:xfrm>
            <a:off x="914400" y="2057400"/>
            <a:ext cx="7239000" cy="11969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cs typeface="Arial" panose="020B0604020202020204" pitchFamily="34" charset="0"/>
              </a:rPr>
              <a:t>Make a list of the different ways that people can be financially rewarded (paid) for the work that they do?</a:t>
            </a:r>
            <a:r>
              <a:rPr lang="en-US" altLang="en-US" sz="2000" b="1">
                <a:cs typeface="Arial" panose="020B0604020202020204" pitchFamily="34" charset="0"/>
              </a:rPr>
              <a:t>             </a:t>
            </a:r>
          </a:p>
        </p:txBody>
      </p:sp>
      <p:sp>
        <p:nvSpPr>
          <p:cNvPr id="3080" name="Text Box 11"/>
          <p:cNvSpPr txBox="1">
            <a:spLocks noChangeArrowheads="1"/>
          </p:cNvSpPr>
          <p:nvPr/>
        </p:nvSpPr>
        <p:spPr bwMode="auto">
          <a:xfrm>
            <a:off x="990600" y="3657600"/>
            <a:ext cx="7239000" cy="17446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cs typeface="Arial" panose="020B0604020202020204" pitchFamily="34" charset="0"/>
              </a:rPr>
              <a:t>Is one method of financially rewarding (paying) for the work an employee does better than another?</a:t>
            </a:r>
            <a:endParaRPr lang="en-US" altLang="en-US" sz="2000" b="1">
              <a:cs typeface="Arial" panose="020B0604020202020204" pitchFamily="34" charset="0"/>
            </a:endParaRPr>
          </a:p>
          <a:p>
            <a:pPr eaLnBrk="1" hangingPunct="1">
              <a:spcBef>
                <a:spcPct val="50000"/>
              </a:spcBef>
            </a:pPr>
            <a:r>
              <a:rPr lang="en-US" altLang="en-US" sz="2400" b="1">
                <a:cs typeface="Arial" panose="020B0604020202020204" pitchFamily="34" charset="0"/>
              </a:rPr>
              <a:t>Why?</a:t>
            </a:r>
            <a:r>
              <a:rPr lang="en-US" altLang="en-US" sz="2000" b="1">
                <a:cs typeface="Arial" panose="020B0604020202020204" pitchFamily="34" charset="0"/>
              </a:rPr>
              <a:t>           </a:t>
            </a:r>
          </a:p>
        </p:txBody>
      </p:sp>
    </p:spTree>
    <p:extLst>
      <p:ext uri="{BB962C8B-B14F-4D97-AF65-F5344CB8AC3E}">
        <p14:creationId xmlns:p14="http://schemas.microsoft.com/office/powerpoint/2010/main" val="27902468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533400" y="4267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endParaRPr lang="en-US" altLang="en-US" sz="2400" b="1"/>
          </a:p>
        </p:txBody>
      </p:sp>
      <p:sp>
        <p:nvSpPr>
          <p:cNvPr id="4099" name="Text Box 4"/>
          <p:cNvSpPr txBox="1">
            <a:spLocks noChangeArrowheads="1"/>
          </p:cNvSpPr>
          <p:nvPr/>
        </p:nvSpPr>
        <p:spPr bwMode="auto">
          <a:xfrm>
            <a:off x="762000" y="1524000"/>
            <a:ext cx="792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 </a:t>
            </a:r>
            <a:endParaRPr lang="en-US" altLang="en-US"/>
          </a:p>
        </p:txBody>
      </p:sp>
      <p:sp>
        <p:nvSpPr>
          <p:cNvPr id="4100" name="Text Box 5"/>
          <p:cNvSpPr txBox="1">
            <a:spLocks noChangeArrowheads="1"/>
          </p:cNvSpPr>
          <p:nvPr/>
        </p:nvSpPr>
        <p:spPr bwMode="auto">
          <a:xfrm>
            <a:off x="381000" y="1905000"/>
            <a:ext cx="8077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What are the different ways that workers can be financially rewarded for their work? </a:t>
            </a:r>
          </a:p>
        </p:txBody>
      </p:sp>
      <p:pic>
        <p:nvPicPr>
          <p:cNvPr id="4101" name="Picture 6" descr="MCj0398327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648200"/>
            <a:ext cx="1854200" cy="205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7"/>
          <p:cNvSpPr txBox="1">
            <a:spLocks noChangeArrowheads="1"/>
          </p:cNvSpPr>
          <p:nvPr/>
        </p:nvSpPr>
        <p:spPr bwMode="auto">
          <a:xfrm>
            <a:off x="457200" y="3200400"/>
            <a:ext cx="64008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WAGES</a:t>
            </a:r>
          </a:p>
          <a:p>
            <a:pPr eaLnBrk="1" hangingPunct="1">
              <a:spcBef>
                <a:spcPct val="50000"/>
              </a:spcBef>
            </a:pPr>
            <a:r>
              <a:rPr lang="en-US" altLang="en-US" sz="2000"/>
              <a:t>	Reward for a regular amount of time a worker spends at work – for example weekly wages </a:t>
            </a:r>
          </a:p>
          <a:p>
            <a:pPr eaLnBrk="1" hangingPunct="1">
              <a:spcBef>
                <a:spcPct val="50000"/>
              </a:spcBef>
            </a:pPr>
            <a:r>
              <a:rPr lang="en-US" altLang="en-US" sz="2000"/>
              <a:t>	Wages are not linked to the level of productivity</a:t>
            </a:r>
          </a:p>
        </p:txBody>
      </p:sp>
      <p:sp>
        <p:nvSpPr>
          <p:cNvPr id="4103" name="Text Box 9"/>
          <p:cNvSpPr txBox="1">
            <a:spLocks noChangeArrowheads="1"/>
          </p:cNvSpPr>
          <p:nvPr/>
        </p:nvSpPr>
        <p:spPr bwMode="auto">
          <a:xfrm>
            <a:off x="381000" y="5334000"/>
            <a:ext cx="64770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Wages </a:t>
            </a:r>
            <a:r>
              <a:rPr lang="en-US" altLang="en-US" sz="2000" u="sng"/>
              <a:t>guarantee</a:t>
            </a:r>
            <a:r>
              <a:rPr lang="en-US" altLang="en-US" sz="2000"/>
              <a:t> the income for the worker but do not offer a financial incentive to work harder.</a:t>
            </a:r>
          </a:p>
          <a:p>
            <a:pPr eaLnBrk="1" hangingPunct="1">
              <a:spcBef>
                <a:spcPct val="50000"/>
              </a:spcBef>
            </a:pPr>
            <a:r>
              <a:rPr lang="en-US" altLang="en-US" sz="2000"/>
              <a:t>Extra hours worked can be paid as overtime</a:t>
            </a:r>
          </a:p>
        </p:txBody>
      </p:sp>
      <p:sp>
        <p:nvSpPr>
          <p:cNvPr id="4104" name="Text Box 10"/>
          <p:cNvSpPr txBox="1">
            <a:spLocks noChangeArrowheads="1"/>
          </p:cNvSpPr>
          <p:nvPr/>
        </p:nvSpPr>
        <p:spPr bwMode="auto">
          <a:xfrm>
            <a:off x="914400" y="228600"/>
            <a:ext cx="7391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Business Studies  </a:t>
            </a:r>
          </a:p>
          <a:p>
            <a:pPr algn="ctr" eaLnBrk="1" hangingPunct="1">
              <a:spcBef>
                <a:spcPct val="50000"/>
              </a:spcBef>
            </a:pPr>
            <a:r>
              <a:rPr lang="en-US" altLang="en-US" sz="2800" b="1"/>
              <a:t>Financial and non-Financial Rewards </a:t>
            </a:r>
          </a:p>
        </p:txBody>
      </p:sp>
    </p:spTree>
    <p:extLst>
      <p:ext uri="{BB962C8B-B14F-4D97-AF65-F5344CB8AC3E}">
        <p14:creationId xmlns:p14="http://schemas.microsoft.com/office/powerpoint/2010/main" val="7018319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533400" y="4267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endParaRPr lang="en-US" altLang="en-US" sz="2400" b="1"/>
          </a:p>
        </p:txBody>
      </p:sp>
      <p:sp>
        <p:nvSpPr>
          <p:cNvPr id="5123" name="Text Box 5"/>
          <p:cNvSpPr txBox="1">
            <a:spLocks noChangeArrowheads="1"/>
          </p:cNvSpPr>
          <p:nvPr/>
        </p:nvSpPr>
        <p:spPr bwMode="auto">
          <a:xfrm>
            <a:off x="457200" y="3200400"/>
            <a:ext cx="640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a:p>
            <a:pPr eaLnBrk="1" hangingPunct="1">
              <a:spcBef>
                <a:spcPct val="50000"/>
              </a:spcBef>
            </a:pPr>
            <a:r>
              <a:rPr lang="en-US" altLang="en-US" sz="2000"/>
              <a:t>       </a:t>
            </a:r>
          </a:p>
        </p:txBody>
      </p:sp>
      <p:sp>
        <p:nvSpPr>
          <p:cNvPr id="5124" name="Text Box 6"/>
          <p:cNvSpPr txBox="1">
            <a:spLocks noChangeArrowheads="1"/>
          </p:cNvSpPr>
          <p:nvPr/>
        </p:nvSpPr>
        <p:spPr bwMode="auto">
          <a:xfrm>
            <a:off x="381000" y="5334000"/>
            <a:ext cx="647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pic>
        <p:nvPicPr>
          <p:cNvPr id="5125" name="Picture 8" descr="performance related pay cartoons, performance related pay cartoon, performance related pay picture, performance related pay pictures, performance related pay image, performance related pay images, performance related pay illustration, performance related pay illustrations"/>
          <p:cNvPicPr>
            <a:picLocks noChangeAspect="1" noChangeArrowheads="1"/>
          </p:cNvPicPr>
          <p:nvPr/>
        </p:nvPicPr>
        <p:blipFill>
          <a:blip r:embed="rId2">
            <a:extLst>
              <a:ext uri="{28A0092B-C50C-407E-A947-70E740481C1C}">
                <a14:useLocalDpi xmlns:a14="http://schemas.microsoft.com/office/drawing/2010/main" val="0"/>
              </a:ext>
            </a:extLst>
          </a:blip>
          <a:srcRect t="14285" b="5357"/>
          <a:stretch>
            <a:fillRect/>
          </a:stretch>
        </p:blipFill>
        <p:spPr bwMode="auto">
          <a:xfrm>
            <a:off x="1876425" y="1524000"/>
            <a:ext cx="4652963"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
          <p:cNvSpPr txBox="1">
            <a:spLocks noChangeArrowheads="1"/>
          </p:cNvSpPr>
          <p:nvPr/>
        </p:nvSpPr>
        <p:spPr bwMode="auto">
          <a:xfrm>
            <a:off x="914400" y="228600"/>
            <a:ext cx="7391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Business Studies  </a:t>
            </a:r>
          </a:p>
          <a:p>
            <a:pPr algn="ctr" eaLnBrk="1" hangingPunct="1">
              <a:spcBef>
                <a:spcPct val="50000"/>
              </a:spcBef>
            </a:pPr>
            <a:r>
              <a:rPr lang="en-US" altLang="en-US" sz="2800" b="1"/>
              <a:t>Financial and non-Financial Rewards </a:t>
            </a:r>
          </a:p>
        </p:txBody>
      </p:sp>
    </p:spTree>
    <p:extLst>
      <p:ext uri="{BB962C8B-B14F-4D97-AF65-F5344CB8AC3E}">
        <p14:creationId xmlns:p14="http://schemas.microsoft.com/office/powerpoint/2010/main" val="34029229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533400" y="4267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endParaRPr lang="en-US" altLang="en-US" sz="2400" b="1"/>
          </a:p>
        </p:txBody>
      </p:sp>
      <p:sp>
        <p:nvSpPr>
          <p:cNvPr id="6147" name="Text Box 3"/>
          <p:cNvSpPr txBox="1">
            <a:spLocks noChangeArrowheads="1"/>
          </p:cNvSpPr>
          <p:nvPr/>
        </p:nvSpPr>
        <p:spPr bwMode="auto">
          <a:xfrm>
            <a:off x="762000" y="1524000"/>
            <a:ext cx="792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 </a:t>
            </a:r>
            <a:endParaRPr lang="en-US" altLang="en-US"/>
          </a:p>
        </p:txBody>
      </p:sp>
      <p:sp>
        <p:nvSpPr>
          <p:cNvPr id="6148" name="Text Box 4"/>
          <p:cNvSpPr txBox="1">
            <a:spLocks noChangeArrowheads="1"/>
          </p:cNvSpPr>
          <p:nvPr/>
        </p:nvSpPr>
        <p:spPr bwMode="auto">
          <a:xfrm>
            <a:off x="457200" y="1981200"/>
            <a:ext cx="8077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What are the different ways that workers can be financially rewarded for their work? </a:t>
            </a:r>
          </a:p>
        </p:txBody>
      </p:sp>
      <p:pic>
        <p:nvPicPr>
          <p:cNvPr id="6149" name="Picture 5" descr="MCj0398327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648200"/>
            <a:ext cx="1854200" cy="205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Text Box 6"/>
          <p:cNvSpPr txBox="1">
            <a:spLocks noChangeArrowheads="1"/>
          </p:cNvSpPr>
          <p:nvPr/>
        </p:nvSpPr>
        <p:spPr bwMode="auto">
          <a:xfrm>
            <a:off x="457200" y="3048000"/>
            <a:ext cx="64008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1.	TIME RATES</a:t>
            </a:r>
          </a:p>
          <a:p>
            <a:pPr eaLnBrk="1" hangingPunct="1">
              <a:spcBef>
                <a:spcPct val="50000"/>
              </a:spcBef>
            </a:pPr>
            <a:r>
              <a:rPr lang="en-US" altLang="en-US" sz="2000"/>
              <a:t>      Reward for the amount of time a worker spends at work – eg. an hourly rate </a:t>
            </a:r>
          </a:p>
          <a:p>
            <a:pPr eaLnBrk="1" hangingPunct="1">
              <a:spcBef>
                <a:spcPct val="50000"/>
              </a:spcBef>
            </a:pPr>
            <a:r>
              <a:rPr lang="en-US" altLang="en-US" sz="2000"/>
              <a:t>     Time rates are not linked to the level of productivity. Used where it is difficult to measure the output of a worker</a:t>
            </a:r>
          </a:p>
        </p:txBody>
      </p:sp>
      <p:sp>
        <p:nvSpPr>
          <p:cNvPr id="6151" name="Text Box 7"/>
          <p:cNvSpPr txBox="1">
            <a:spLocks noChangeArrowheads="1"/>
          </p:cNvSpPr>
          <p:nvPr/>
        </p:nvSpPr>
        <p:spPr bwMode="auto">
          <a:xfrm>
            <a:off x="381000" y="5562600"/>
            <a:ext cx="647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Time rates </a:t>
            </a:r>
            <a:r>
              <a:rPr lang="en-US" altLang="en-US" sz="2000" u="sng"/>
              <a:t>guarantee</a:t>
            </a:r>
            <a:r>
              <a:rPr lang="en-US" altLang="en-US" sz="2000"/>
              <a:t> the income for the worker but do not offer a financial incentive to work harder.</a:t>
            </a:r>
          </a:p>
        </p:txBody>
      </p:sp>
      <p:sp>
        <p:nvSpPr>
          <p:cNvPr id="6152" name="Text Box 8"/>
          <p:cNvSpPr txBox="1">
            <a:spLocks noChangeArrowheads="1"/>
          </p:cNvSpPr>
          <p:nvPr/>
        </p:nvSpPr>
        <p:spPr bwMode="auto">
          <a:xfrm>
            <a:off x="914400" y="228600"/>
            <a:ext cx="7391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Business Studies  </a:t>
            </a:r>
          </a:p>
          <a:p>
            <a:pPr algn="ctr" eaLnBrk="1" hangingPunct="1">
              <a:spcBef>
                <a:spcPct val="50000"/>
              </a:spcBef>
            </a:pPr>
            <a:r>
              <a:rPr lang="en-US" altLang="en-US" sz="2800" b="1"/>
              <a:t>Financial and non-Financial Rewards </a:t>
            </a:r>
          </a:p>
        </p:txBody>
      </p:sp>
    </p:spTree>
    <p:extLst>
      <p:ext uri="{BB962C8B-B14F-4D97-AF65-F5344CB8AC3E}">
        <p14:creationId xmlns:p14="http://schemas.microsoft.com/office/powerpoint/2010/main" val="40867306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533400" y="4267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endParaRPr lang="en-US" altLang="en-US" sz="2400" b="1"/>
          </a:p>
        </p:txBody>
      </p:sp>
      <p:sp>
        <p:nvSpPr>
          <p:cNvPr id="7171" name="Text Box 4"/>
          <p:cNvSpPr txBox="1">
            <a:spLocks noChangeArrowheads="1"/>
          </p:cNvSpPr>
          <p:nvPr/>
        </p:nvSpPr>
        <p:spPr bwMode="auto">
          <a:xfrm>
            <a:off x="762000" y="1524000"/>
            <a:ext cx="792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 </a:t>
            </a:r>
            <a:endParaRPr lang="en-US" altLang="en-US"/>
          </a:p>
        </p:txBody>
      </p:sp>
      <p:sp>
        <p:nvSpPr>
          <p:cNvPr id="7172" name="Text Box 5"/>
          <p:cNvSpPr txBox="1">
            <a:spLocks noChangeArrowheads="1"/>
          </p:cNvSpPr>
          <p:nvPr/>
        </p:nvSpPr>
        <p:spPr bwMode="auto">
          <a:xfrm>
            <a:off x="457200" y="1905000"/>
            <a:ext cx="8077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What are the different ways that workers can be financially rewarded for their work? </a:t>
            </a:r>
          </a:p>
        </p:txBody>
      </p:sp>
      <p:pic>
        <p:nvPicPr>
          <p:cNvPr id="7173" name="Picture 6" descr="MCj0398327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648200"/>
            <a:ext cx="1854200" cy="205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Text Box 7"/>
          <p:cNvSpPr txBox="1">
            <a:spLocks noChangeArrowheads="1"/>
          </p:cNvSpPr>
          <p:nvPr/>
        </p:nvSpPr>
        <p:spPr bwMode="auto">
          <a:xfrm>
            <a:off x="457200" y="3200400"/>
            <a:ext cx="640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a:p>
            <a:pPr eaLnBrk="1" hangingPunct="1">
              <a:spcBef>
                <a:spcPct val="50000"/>
              </a:spcBef>
            </a:pPr>
            <a:r>
              <a:rPr lang="en-US" altLang="en-US" sz="2000"/>
              <a:t>       </a:t>
            </a:r>
          </a:p>
        </p:txBody>
      </p:sp>
      <p:sp>
        <p:nvSpPr>
          <p:cNvPr id="7175" name="Text Box 8"/>
          <p:cNvSpPr txBox="1">
            <a:spLocks noChangeArrowheads="1"/>
          </p:cNvSpPr>
          <p:nvPr/>
        </p:nvSpPr>
        <p:spPr bwMode="auto">
          <a:xfrm>
            <a:off x="381000" y="5334000"/>
            <a:ext cx="647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7176" name="Text Box 10"/>
          <p:cNvSpPr txBox="1">
            <a:spLocks noChangeArrowheads="1"/>
          </p:cNvSpPr>
          <p:nvPr/>
        </p:nvSpPr>
        <p:spPr bwMode="auto">
          <a:xfrm>
            <a:off x="457200" y="3276600"/>
            <a:ext cx="62484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2.	PIECE RATES</a:t>
            </a:r>
          </a:p>
          <a:p>
            <a:pPr eaLnBrk="1" hangingPunct="1">
              <a:spcBef>
                <a:spcPct val="50000"/>
              </a:spcBef>
            </a:pPr>
            <a:r>
              <a:rPr lang="en-US" altLang="en-US" sz="2000"/>
              <a:t>     Workers are paid an agreed rate for every item produced (this is payment by results system)</a:t>
            </a:r>
          </a:p>
        </p:txBody>
      </p:sp>
      <p:sp>
        <p:nvSpPr>
          <p:cNvPr id="7177" name="Text Box 11"/>
          <p:cNvSpPr txBox="1">
            <a:spLocks noChangeArrowheads="1"/>
          </p:cNvSpPr>
          <p:nvPr/>
        </p:nvSpPr>
        <p:spPr bwMode="auto">
          <a:xfrm>
            <a:off x="533400" y="4800600"/>
            <a:ext cx="6248400"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Piece rates are linked to productivity and provide a financial incentive to worker harder and produce more.</a:t>
            </a:r>
          </a:p>
          <a:p>
            <a:pPr eaLnBrk="1" hangingPunct="1">
              <a:spcBef>
                <a:spcPct val="50000"/>
              </a:spcBef>
            </a:pPr>
            <a:r>
              <a:rPr lang="en-US" altLang="en-US" sz="2000"/>
              <a:t>Targets are often set for workers to try to achieve. </a:t>
            </a:r>
          </a:p>
        </p:txBody>
      </p:sp>
      <p:sp>
        <p:nvSpPr>
          <p:cNvPr id="7178" name="Text Box 13"/>
          <p:cNvSpPr txBox="1">
            <a:spLocks noChangeArrowheads="1"/>
          </p:cNvSpPr>
          <p:nvPr/>
        </p:nvSpPr>
        <p:spPr bwMode="auto">
          <a:xfrm>
            <a:off x="914400" y="228600"/>
            <a:ext cx="7391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Business Studies  </a:t>
            </a:r>
          </a:p>
          <a:p>
            <a:pPr algn="ctr" eaLnBrk="1" hangingPunct="1">
              <a:spcBef>
                <a:spcPct val="50000"/>
              </a:spcBef>
            </a:pPr>
            <a:r>
              <a:rPr lang="en-US" altLang="en-US" sz="2800" b="1"/>
              <a:t>Financial and non-Financial Rewards </a:t>
            </a:r>
          </a:p>
        </p:txBody>
      </p:sp>
    </p:spTree>
    <p:extLst>
      <p:ext uri="{BB962C8B-B14F-4D97-AF65-F5344CB8AC3E}">
        <p14:creationId xmlns:p14="http://schemas.microsoft.com/office/powerpoint/2010/main" val="68081950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533400" y="4267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endParaRPr lang="en-US" altLang="en-US" sz="2400" b="1"/>
          </a:p>
        </p:txBody>
      </p:sp>
      <p:sp>
        <p:nvSpPr>
          <p:cNvPr id="8195" name="Text Box 3"/>
          <p:cNvSpPr txBox="1">
            <a:spLocks noChangeArrowheads="1"/>
          </p:cNvSpPr>
          <p:nvPr/>
        </p:nvSpPr>
        <p:spPr bwMode="auto">
          <a:xfrm>
            <a:off x="762000" y="1524000"/>
            <a:ext cx="792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 </a:t>
            </a:r>
            <a:endParaRPr lang="en-US" altLang="en-US"/>
          </a:p>
        </p:txBody>
      </p:sp>
      <p:sp>
        <p:nvSpPr>
          <p:cNvPr id="8196" name="Text Box 4"/>
          <p:cNvSpPr txBox="1">
            <a:spLocks noChangeArrowheads="1"/>
          </p:cNvSpPr>
          <p:nvPr/>
        </p:nvSpPr>
        <p:spPr bwMode="auto">
          <a:xfrm>
            <a:off x="457200" y="1905000"/>
            <a:ext cx="8077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What are the different ways that workers can be financially rewarded for their work? </a:t>
            </a:r>
          </a:p>
        </p:txBody>
      </p:sp>
      <p:pic>
        <p:nvPicPr>
          <p:cNvPr id="8197" name="Picture 5" descr="MCj0398327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648200"/>
            <a:ext cx="1854200" cy="205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Text Box 6"/>
          <p:cNvSpPr txBox="1">
            <a:spLocks noChangeArrowheads="1"/>
          </p:cNvSpPr>
          <p:nvPr/>
        </p:nvSpPr>
        <p:spPr bwMode="auto">
          <a:xfrm>
            <a:off x="457200" y="3200400"/>
            <a:ext cx="640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a:p>
            <a:pPr eaLnBrk="1" hangingPunct="1">
              <a:spcBef>
                <a:spcPct val="50000"/>
              </a:spcBef>
            </a:pPr>
            <a:r>
              <a:rPr lang="en-US" altLang="en-US" sz="2000"/>
              <a:t>       </a:t>
            </a:r>
          </a:p>
        </p:txBody>
      </p:sp>
      <p:sp>
        <p:nvSpPr>
          <p:cNvPr id="8199" name="Text Box 7"/>
          <p:cNvSpPr txBox="1">
            <a:spLocks noChangeArrowheads="1"/>
          </p:cNvSpPr>
          <p:nvPr/>
        </p:nvSpPr>
        <p:spPr bwMode="auto">
          <a:xfrm>
            <a:off x="381000" y="5334000"/>
            <a:ext cx="647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8200" name="Text Box 8"/>
          <p:cNvSpPr txBox="1">
            <a:spLocks noChangeArrowheads="1"/>
          </p:cNvSpPr>
          <p:nvPr/>
        </p:nvSpPr>
        <p:spPr bwMode="auto">
          <a:xfrm>
            <a:off x="457200" y="3276600"/>
            <a:ext cx="62484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SALARIES</a:t>
            </a:r>
          </a:p>
          <a:p>
            <a:pPr eaLnBrk="1" hangingPunct="1">
              <a:spcBef>
                <a:spcPct val="50000"/>
              </a:spcBef>
            </a:pPr>
            <a:r>
              <a:rPr lang="en-US" altLang="en-US" sz="2000"/>
              <a:t>     Normally paid monthly, based on an annual amount divided into 12 payments</a:t>
            </a:r>
          </a:p>
        </p:txBody>
      </p:sp>
      <p:sp>
        <p:nvSpPr>
          <p:cNvPr id="8201" name="Text Box 9"/>
          <p:cNvSpPr txBox="1">
            <a:spLocks noChangeArrowheads="1"/>
          </p:cNvSpPr>
          <p:nvPr/>
        </p:nvSpPr>
        <p:spPr bwMode="auto">
          <a:xfrm>
            <a:off x="533400" y="4800600"/>
            <a:ext cx="6248400"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Usually a standard rate and no extra is paid for overtime.</a:t>
            </a:r>
          </a:p>
          <a:p>
            <a:pPr eaLnBrk="1" hangingPunct="1">
              <a:spcBef>
                <a:spcPct val="50000"/>
              </a:spcBef>
            </a:pPr>
            <a:r>
              <a:rPr lang="en-US" altLang="en-US" sz="2000"/>
              <a:t>Can be linked to rewards such as commission, bonus and profit-sharing </a:t>
            </a:r>
          </a:p>
        </p:txBody>
      </p:sp>
      <p:sp>
        <p:nvSpPr>
          <p:cNvPr id="8202" name="Text Box 10"/>
          <p:cNvSpPr txBox="1">
            <a:spLocks noChangeArrowheads="1"/>
          </p:cNvSpPr>
          <p:nvPr/>
        </p:nvSpPr>
        <p:spPr bwMode="auto">
          <a:xfrm>
            <a:off x="914400" y="228600"/>
            <a:ext cx="7391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Business Studies  </a:t>
            </a:r>
          </a:p>
          <a:p>
            <a:pPr algn="ctr" eaLnBrk="1" hangingPunct="1">
              <a:spcBef>
                <a:spcPct val="50000"/>
              </a:spcBef>
            </a:pPr>
            <a:r>
              <a:rPr lang="en-US" altLang="en-US" sz="2800" b="1"/>
              <a:t>Financial and non-Financial Rewards </a:t>
            </a:r>
          </a:p>
        </p:txBody>
      </p:sp>
    </p:spTree>
    <p:extLst>
      <p:ext uri="{BB962C8B-B14F-4D97-AF65-F5344CB8AC3E}">
        <p14:creationId xmlns:p14="http://schemas.microsoft.com/office/powerpoint/2010/main" val="8873376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533400" y="4267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endParaRPr lang="en-US" altLang="en-US" sz="2400" b="1"/>
          </a:p>
        </p:txBody>
      </p:sp>
      <p:sp>
        <p:nvSpPr>
          <p:cNvPr id="9219" name="Text Box 5"/>
          <p:cNvSpPr txBox="1">
            <a:spLocks noChangeArrowheads="1"/>
          </p:cNvSpPr>
          <p:nvPr/>
        </p:nvSpPr>
        <p:spPr bwMode="auto">
          <a:xfrm>
            <a:off x="457200" y="2133600"/>
            <a:ext cx="8077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What are the different ways that workers can be financially rewarded for their work? </a:t>
            </a:r>
          </a:p>
        </p:txBody>
      </p:sp>
      <p:pic>
        <p:nvPicPr>
          <p:cNvPr id="9220" name="Picture 6" descr="MCj0398327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648200"/>
            <a:ext cx="1854200" cy="205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 Box 7"/>
          <p:cNvSpPr txBox="1">
            <a:spLocks noChangeArrowheads="1"/>
          </p:cNvSpPr>
          <p:nvPr/>
        </p:nvSpPr>
        <p:spPr bwMode="auto">
          <a:xfrm>
            <a:off x="457200" y="3200400"/>
            <a:ext cx="640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a:p>
            <a:pPr eaLnBrk="1" hangingPunct="1">
              <a:spcBef>
                <a:spcPct val="50000"/>
              </a:spcBef>
            </a:pPr>
            <a:r>
              <a:rPr lang="en-US" altLang="en-US" sz="2000"/>
              <a:t>       </a:t>
            </a:r>
          </a:p>
        </p:txBody>
      </p:sp>
      <p:sp>
        <p:nvSpPr>
          <p:cNvPr id="9222" name="Text Box 8"/>
          <p:cNvSpPr txBox="1">
            <a:spLocks noChangeArrowheads="1"/>
          </p:cNvSpPr>
          <p:nvPr/>
        </p:nvSpPr>
        <p:spPr bwMode="auto">
          <a:xfrm>
            <a:off x="381000" y="5334000"/>
            <a:ext cx="647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9223" name="Text Box 9"/>
          <p:cNvSpPr txBox="1">
            <a:spLocks noChangeArrowheads="1"/>
          </p:cNvSpPr>
          <p:nvPr/>
        </p:nvSpPr>
        <p:spPr bwMode="auto">
          <a:xfrm>
            <a:off x="457200" y="3276600"/>
            <a:ext cx="62484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COMMISSION</a:t>
            </a:r>
          </a:p>
          <a:p>
            <a:pPr eaLnBrk="1" hangingPunct="1">
              <a:spcBef>
                <a:spcPct val="50000"/>
              </a:spcBef>
            </a:pPr>
            <a:r>
              <a:rPr lang="en-US" altLang="en-US" sz="2000"/>
              <a:t>     Workers are paid a percentage of the value of the goods or service provided</a:t>
            </a:r>
          </a:p>
        </p:txBody>
      </p:sp>
      <p:sp>
        <p:nvSpPr>
          <p:cNvPr id="9224" name="Text Box 10"/>
          <p:cNvSpPr txBox="1">
            <a:spLocks noChangeArrowheads="1"/>
          </p:cNvSpPr>
          <p:nvPr/>
        </p:nvSpPr>
        <p:spPr bwMode="auto">
          <a:xfrm>
            <a:off x="533400" y="4800600"/>
            <a:ext cx="6248400"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Some workers on commission also receive a guaranteed </a:t>
            </a:r>
            <a:r>
              <a:rPr lang="en-US" altLang="en-US" sz="2000" u="sng"/>
              <a:t>base</a:t>
            </a:r>
            <a:r>
              <a:rPr lang="en-US" altLang="en-US" sz="2000"/>
              <a:t> salary. The commission then becomes an incentive earn more money.</a:t>
            </a:r>
          </a:p>
          <a:p>
            <a:pPr eaLnBrk="1" hangingPunct="1">
              <a:spcBef>
                <a:spcPct val="50000"/>
              </a:spcBef>
            </a:pPr>
            <a:r>
              <a:rPr lang="en-US" altLang="en-US" sz="2000"/>
              <a:t>Eg. Real estate salesperson</a:t>
            </a:r>
          </a:p>
        </p:txBody>
      </p:sp>
      <p:sp>
        <p:nvSpPr>
          <p:cNvPr id="9225" name="Text Box 11"/>
          <p:cNvSpPr txBox="1">
            <a:spLocks noChangeArrowheads="1"/>
          </p:cNvSpPr>
          <p:nvPr/>
        </p:nvSpPr>
        <p:spPr bwMode="auto">
          <a:xfrm>
            <a:off x="914400" y="228600"/>
            <a:ext cx="7391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Business Studies  </a:t>
            </a:r>
          </a:p>
          <a:p>
            <a:pPr algn="ctr" eaLnBrk="1" hangingPunct="1">
              <a:spcBef>
                <a:spcPct val="50000"/>
              </a:spcBef>
            </a:pPr>
            <a:r>
              <a:rPr lang="en-US" altLang="en-US" sz="2800" b="1"/>
              <a:t>Financial and non-Financial Rewards </a:t>
            </a:r>
          </a:p>
        </p:txBody>
      </p:sp>
    </p:spTree>
    <p:extLst>
      <p:ext uri="{BB962C8B-B14F-4D97-AF65-F5344CB8AC3E}">
        <p14:creationId xmlns:p14="http://schemas.microsoft.com/office/powerpoint/2010/main" val="18838703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533400" y="4267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endParaRPr lang="en-US" altLang="en-US" sz="2400" b="1"/>
          </a:p>
        </p:txBody>
      </p:sp>
      <p:sp>
        <p:nvSpPr>
          <p:cNvPr id="10243" name="Text Box 4"/>
          <p:cNvSpPr txBox="1">
            <a:spLocks noChangeArrowheads="1"/>
          </p:cNvSpPr>
          <p:nvPr/>
        </p:nvSpPr>
        <p:spPr bwMode="auto">
          <a:xfrm>
            <a:off x="762000" y="1524000"/>
            <a:ext cx="792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 </a:t>
            </a:r>
            <a:endParaRPr lang="en-US" altLang="en-US"/>
          </a:p>
        </p:txBody>
      </p:sp>
      <p:sp>
        <p:nvSpPr>
          <p:cNvPr id="10244" name="Text Box 7"/>
          <p:cNvSpPr txBox="1">
            <a:spLocks noChangeArrowheads="1"/>
          </p:cNvSpPr>
          <p:nvPr/>
        </p:nvSpPr>
        <p:spPr bwMode="auto">
          <a:xfrm>
            <a:off x="457200" y="3200400"/>
            <a:ext cx="640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a:p>
            <a:pPr eaLnBrk="1" hangingPunct="1">
              <a:spcBef>
                <a:spcPct val="50000"/>
              </a:spcBef>
            </a:pPr>
            <a:r>
              <a:rPr lang="en-US" altLang="en-US" sz="2000"/>
              <a:t>       </a:t>
            </a:r>
          </a:p>
        </p:txBody>
      </p:sp>
      <p:sp>
        <p:nvSpPr>
          <p:cNvPr id="10245" name="Text Box 8"/>
          <p:cNvSpPr txBox="1">
            <a:spLocks noChangeArrowheads="1"/>
          </p:cNvSpPr>
          <p:nvPr/>
        </p:nvSpPr>
        <p:spPr bwMode="auto">
          <a:xfrm>
            <a:off x="381000" y="5334000"/>
            <a:ext cx="647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pic>
        <p:nvPicPr>
          <p:cNvPr id="10246" name="Picture 10" descr="performance related pay cartoons, performance related pay cartoon, performance related pay picture, performance related pay pictures, performance related pay image, performance related pay images, performance related pay illustration, performance related pay illustra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524000"/>
            <a:ext cx="6019800"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Text Box 12"/>
          <p:cNvSpPr txBox="1">
            <a:spLocks noChangeArrowheads="1"/>
          </p:cNvSpPr>
          <p:nvPr/>
        </p:nvSpPr>
        <p:spPr bwMode="auto">
          <a:xfrm>
            <a:off x="914400" y="228600"/>
            <a:ext cx="7391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Business Studies  </a:t>
            </a:r>
          </a:p>
          <a:p>
            <a:pPr algn="ctr" eaLnBrk="1" hangingPunct="1">
              <a:spcBef>
                <a:spcPct val="50000"/>
              </a:spcBef>
            </a:pPr>
            <a:r>
              <a:rPr lang="en-US" altLang="en-US" sz="2800" b="1"/>
              <a:t>Financial and non-Financial Rewards </a:t>
            </a:r>
          </a:p>
        </p:txBody>
      </p:sp>
    </p:spTree>
    <p:extLst>
      <p:ext uri="{BB962C8B-B14F-4D97-AF65-F5344CB8AC3E}">
        <p14:creationId xmlns:p14="http://schemas.microsoft.com/office/powerpoint/2010/main" val="1303472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Person Specification</a:t>
            </a:r>
          </a:p>
        </p:txBody>
      </p:sp>
      <p:sp>
        <p:nvSpPr>
          <p:cNvPr id="7171" name="Rectangle 3"/>
          <p:cNvSpPr>
            <a:spLocks noGrp="1" noChangeArrowheads="1"/>
          </p:cNvSpPr>
          <p:nvPr>
            <p:ph type="body" idx="1"/>
          </p:nvPr>
        </p:nvSpPr>
        <p:spPr/>
        <p:txBody>
          <a:bodyPr/>
          <a:lstStyle/>
          <a:p>
            <a:pPr>
              <a:lnSpc>
                <a:spcPct val="90000"/>
              </a:lnSpc>
            </a:pPr>
            <a:r>
              <a:rPr lang="en-US" dirty="0">
                <a:solidFill>
                  <a:srgbClr val="005EA4"/>
                </a:solidFill>
              </a:rPr>
              <a:t>Skills</a:t>
            </a:r>
            <a:r>
              <a:rPr lang="en-US" dirty="0"/>
              <a:t>, </a:t>
            </a:r>
            <a:r>
              <a:rPr lang="en-US" dirty="0">
                <a:solidFill>
                  <a:srgbClr val="7030A0"/>
                </a:solidFill>
              </a:rPr>
              <a:t>Qualifications</a:t>
            </a:r>
            <a:r>
              <a:rPr lang="en-US" dirty="0"/>
              <a:t>, </a:t>
            </a:r>
            <a:r>
              <a:rPr lang="en-US" dirty="0">
                <a:solidFill>
                  <a:srgbClr val="00B050"/>
                </a:solidFill>
              </a:rPr>
              <a:t>Experience</a:t>
            </a:r>
            <a:r>
              <a:rPr lang="en-US" dirty="0"/>
              <a:t> and Personal </a:t>
            </a:r>
            <a:r>
              <a:rPr lang="en-US" dirty="0">
                <a:solidFill>
                  <a:srgbClr val="FF0000"/>
                </a:solidFill>
              </a:rPr>
              <a:t>Qualities</a:t>
            </a:r>
            <a:r>
              <a:rPr lang="en-US" dirty="0"/>
              <a:t> needed for the job</a:t>
            </a:r>
          </a:p>
          <a:p>
            <a:pPr lvl="1">
              <a:lnSpc>
                <a:spcPct val="90000"/>
              </a:lnSpc>
            </a:pPr>
            <a:r>
              <a:rPr lang="en-US" dirty="0"/>
              <a:t>Essential – must have</a:t>
            </a:r>
          </a:p>
          <a:p>
            <a:pPr lvl="1">
              <a:lnSpc>
                <a:spcPct val="90000"/>
              </a:lnSpc>
              <a:spcAft>
                <a:spcPts val="600"/>
              </a:spcAft>
            </a:pPr>
            <a:r>
              <a:rPr lang="en-US" dirty="0"/>
              <a:t>Desirable – nice to have</a:t>
            </a:r>
          </a:p>
          <a:p>
            <a:pPr>
              <a:lnSpc>
                <a:spcPct val="90000"/>
              </a:lnSpc>
              <a:buFontTx/>
              <a:buNone/>
            </a:pPr>
            <a:r>
              <a:rPr lang="en-US" dirty="0">
                <a:solidFill>
                  <a:srgbClr val="005EA4"/>
                </a:solidFill>
              </a:rPr>
              <a:t>Skills</a:t>
            </a:r>
            <a:r>
              <a:rPr lang="en-US" dirty="0"/>
              <a:t> – </a:t>
            </a:r>
            <a:r>
              <a:rPr lang="en-US" i="1" dirty="0"/>
              <a:t>what you can do</a:t>
            </a:r>
          </a:p>
          <a:p>
            <a:pPr>
              <a:lnSpc>
                <a:spcPct val="90000"/>
              </a:lnSpc>
              <a:buFontTx/>
              <a:buNone/>
            </a:pPr>
            <a:r>
              <a:rPr lang="en-US" dirty="0">
                <a:solidFill>
                  <a:srgbClr val="7030A0"/>
                </a:solidFill>
              </a:rPr>
              <a:t>Qualifications</a:t>
            </a:r>
            <a:r>
              <a:rPr lang="en-US" dirty="0"/>
              <a:t> – </a:t>
            </a:r>
            <a:r>
              <a:rPr lang="en-US" i="1" dirty="0"/>
              <a:t>what certificates you have</a:t>
            </a:r>
          </a:p>
          <a:p>
            <a:pPr>
              <a:lnSpc>
                <a:spcPct val="90000"/>
              </a:lnSpc>
              <a:buFontTx/>
              <a:buNone/>
            </a:pPr>
            <a:r>
              <a:rPr lang="en-US" dirty="0">
                <a:solidFill>
                  <a:srgbClr val="00B050"/>
                </a:solidFill>
              </a:rPr>
              <a:t>Experience </a:t>
            </a:r>
            <a:r>
              <a:rPr lang="en-US" dirty="0"/>
              <a:t>– </a:t>
            </a:r>
            <a:r>
              <a:rPr lang="en-US" i="1" dirty="0"/>
              <a:t>what you’ve done before</a:t>
            </a:r>
          </a:p>
          <a:p>
            <a:pPr>
              <a:lnSpc>
                <a:spcPct val="90000"/>
              </a:lnSpc>
              <a:buFontTx/>
              <a:buNone/>
            </a:pPr>
            <a:r>
              <a:rPr lang="en-US" dirty="0">
                <a:solidFill>
                  <a:srgbClr val="FF0000"/>
                </a:solidFill>
              </a:rPr>
              <a:t>Qualities</a:t>
            </a:r>
            <a:r>
              <a:rPr lang="en-US" dirty="0"/>
              <a:t> – </a:t>
            </a:r>
            <a:r>
              <a:rPr lang="en-US" i="1" dirty="0"/>
              <a:t>what you are like</a:t>
            </a:r>
          </a:p>
        </p:txBody>
      </p:sp>
    </p:spTree>
    <p:extLst>
      <p:ext uri="{BB962C8B-B14F-4D97-AF65-F5344CB8AC3E}">
        <p14:creationId xmlns:p14="http://schemas.microsoft.com/office/powerpoint/2010/main" val="3916271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533400" y="4267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endParaRPr lang="en-US" altLang="en-US" sz="2400" b="1"/>
          </a:p>
        </p:txBody>
      </p:sp>
      <p:sp>
        <p:nvSpPr>
          <p:cNvPr id="11267" name="Text Box 3"/>
          <p:cNvSpPr txBox="1">
            <a:spLocks noChangeArrowheads="1"/>
          </p:cNvSpPr>
          <p:nvPr/>
        </p:nvSpPr>
        <p:spPr bwMode="auto">
          <a:xfrm>
            <a:off x="457200" y="2133600"/>
            <a:ext cx="8077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What are the different ways that workers can be financially rewarded for their work? </a:t>
            </a:r>
          </a:p>
        </p:txBody>
      </p:sp>
      <p:pic>
        <p:nvPicPr>
          <p:cNvPr id="11268" name="Picture 4" descr="MCj0398327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648200"/>
            <a:ext cx="1854200" cy="205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5"/>
          <p:cNvSpPr txBox="1">
            <a:spLocks noChangeArrowheads="1"/>
          </p:cNvSpPr>
          <p:nvPr/>
        </p:nvSpPr>
        <p:spPr bwMode="auto">
          <a:xfrm>
            <a:off x="457200" y="3200400"/>
            <a:ext cx="640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a:p>
            <a:pPr eaLnBrk="1" hangingPunct="1">
              <a:spcBef>
                <a:spcPct val="50000"/>
              </a:spcBef>
            </a:pPr>
            <a:r>
              <a:rPr lang="en-US" altLang="en-US" sz="2000"/>
              <a:t>       </a:t>
            </a:r>
          </a:p>
        </p:txBody>
      </p:sp>
      <p:sp>
        <p:nvSpPr>
          <p:cNvPr id="11270" name="Text Box 6"/>
          <p:cNvSpPr txBox="1">
            <a:spLocks noChangeArrowheads="1"/>
          </p:cNvSpPr>
          <p:nvPr/>
        </p:nvSpPr>
        <p:spPr bwMode="auto">
          <a:xfrm>
            <a:off x="381000" y="5334000"/>
            <a:ext cx="647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11271" name="Text Box 7"/>
          <p:cNvSpPr txBox="1">
            <a:spLocks noChangeArrowheads="1"/>
          </p:cNvSpPr>
          <p:nvPr/>
        </p:nvSpPr>
        <p:spPr bwMode="auto">
          <a:xfrm>
            <a:off x="457200" y="3276600"/>
            <a:ext cx="62484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PROFIT-SHARING</a:t>
            </a:r>
          </a:p>
          <a:p>
            <a:pPr eaLnBrk="1" hangingPunct="1">
              <a:spcBef>
                <a:spcPct val="50000"/>
              </a:spcBef>
            </a:pPr>
            <a:r>
              <a:rPr lang="en-US" altLang="en-US" sz="2000"/>
              <a:t>     In addition to a basic salary, workers receive a share of the annual profits of the company</a:t>
            </a:r>
          </a:p>
        </p:txBody>
      </p:sp>
      <p:sp>
        <p:nvSpPr>
          <p:cNvPr id="11272" name="Text Box 8"/>
          <p:cNvSpPr txBox="1">
            <a:spLocks noChangeArrowheads="1"/>
          </p:cNvSpPr>
          <p:nvPr/>
        </p:nvSpPr>
        <p:spPr bwMode="auto">
          <a:xfrm>
            <a:off x="533400" y="4800600"/>
            <a:ext cx="624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11273" name="Text Box 9"/>
          <p:cNvSpPr txBox="1">
            <a:spLocks noChangeArrowheads="1"/>
          </p:cNvSpPr>
          <p:nvPr/>
        </p:nvSpPr>
        <p:spPr bwMode="auto">
          <a:xfrm>
            <a:off x="914400" y="228600"/>
            <a:ext cx="7391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Business Studies  </a:t>
            </a:r>
          </a:p>
          <a:p>
            <a:pPr algn="ctr" eaLnBrk="1" hangingPunct="1">
              <a:spcBef>
                <a:spcPct val="50000"/>
              </a:spcBef>
            </a:pPr>
            <a:r>
              <a:rPr lang="en-US" altLang="en-US" sz="2800" b="1"/>
              <a:t>Financial and non-Financial Rewards </a:t>
            </a:r>
          </a:p>
        </p:txBody>
      </p:sp>
      <p:sp>
        <p:nvSpPr>
          <p:cNvPr id="11274" name="Text Box 10"/>
          <p:cNvSpPr txBox="1">
            <a:spLocks noChangeArrowheads="1"/>
          </p:cNvSpPr>
          <p:nvPr/>
        </p:nvSpPr>
        <p:spPr bwMode="auto">
          <a:xfrm>
            <a:off x="838200" y="4876800"/>
            <a:ext cx="59436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BONUS</a:t>
            </a:r>
          </a:p>
          <a:p>
            <a:pPr eaLnBrk="1" hangingPunct="1">
              <a:spcBef>
                <a:spcPct val="50000"/>
              </a:spcBef>
            </a:pPr>
            <a:r>
              <a:rPr lang="en-US" altLang="en-US" sz="2000"/>
              <a:t>A lump sum paid to workers if they have done a good job</a:t>
            </a:r>
          </a:p>
        </p:txBody>
      </p:sp>
    </p:spTree>
    <p:extLst>
      <p:ext uri="{BB962C8B-B14F-4D97-AF65-F5344CB8AC3E}">
        <p14:creationId xmlns:p14="http://schemas.microsoft.com/office/powerpoint/2010/main" val="12748349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3"/>
          <p:cNvSpPr txBox="1">
            <a:spLocks noChangeArrowheads="1"/>
          </p:cNvSpPr>
          <p:nvPr/>
        </p:nvSpPr>
        <p:spPr bwMode="auto">
          <a:xfrm>
            <a:off x="533400" y="4267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endParaRPr lang="en-US" altLang="en-US" sz="2400" b="1"/>
          </a:p>
        </p:txBody>
      </p:sp>
      <p:sp>
        <p:nvSpPr>
          <p:cNvPr id="12291" name="Text Box 4"/>
          <p:cNvSpPr txBox="1">
            <a:spLocks noChangeArrowheads="1"/>
          </p:cNvSpPr>
          <p:nvPr/>
        </p:nvSpPr>
        <p:spPr bwMode="auto">
          <a:xfrm>
            <a:off x="762000" y="1524000"/>
            <a:ext cx="792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 </a:t>
            </a:r>
            <a:endParaRPr lang="en-US" altLang="en-US"/>
          </a:p>
        </p:txBody>
      </p:sp>
      <p:sp>
        <p:nvSpPr>
          <p:cNvPr id="12292" name="Text Box 5"/>
          <p:cNvSpPr txBox="1">
            <a:spLocks noChangeArrowheads="1"/>
          </p:cNvSpPr>
          <p:nvPr/>
        </p:nvSpPr>
        <p:spPr bwMode="auto">
          <a:xfrm>
            <a:off x="457200" y="3200400"/>
            <a:ext cx="640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a:p>
            <a:pPr eaLnBrk="1" hangingPunct="1">
              <a:spcBef>
                <a:spcPct val="50000"/>
              </a:spcBef>
            </a:pPr>
            <a:r>
              <a:rPr lang="en-US" altLang="en-US" sz="2000"/>
              <a:t>       </a:t>
            </a:r>
          </a:p>
        </p:txBody>
      </p:sp>
      <p:sp>
        <p:nvSpPr>
          <p:cNvPr id="12293" name="Text Box 6"/>
          <p:cNvSpPr txBox="1">
            <a:spLocks noChangeArrowheads="1"/>
          </p:cNvSpPr>
          <p:nvPr/>
        </p:nvSpPr>
        <p:spPr bwMode="auto">
          <a:xfrm>
            <a:off x="381000" y="5334000"/>
            <a:ext cx="647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pic>
        <p:nvPicPr>
          <p:cNvPr id="12294" name="Picture 8" descr="performance related pay cartoons, performance related pay cartoon, performance related pay picture, performance related pay pictures, performance related pay image, performance related pay images, performance related pay illustration, performance related pay illustra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524000"/>
            <a:ext cx="3560763"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Text Box 9"/>
          <p:cNvSpPr txBox="1">
            <a:spLocks noChangeArrowheads="1"/>
          </p:cNvSpPr>
          <p:nvPr/>
        </p:nvSpPr>
        <p:spPr bwMode="auto">
          <a:xfrm>
            <a:off x="914400" y="228600"/>
            <a:ext cx="7391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Business Studies  </a:t>
            </a:r>
          </a:p>
          <a:p>
            <a:pPr algn="ctr" eaLnBrk="1" hangingPunct="1">
              <a:spcBef>
                <a:spcPct val="50000"/>
              </a:spcBef>
            </a:pPr>
            <a:r>
              <a:rPr lang="en-US" altLang="en-US" sz="2800" b="1"/>
              <a:t>Financial and non-Financial Rewards </a:t>
            </a:r>
          </a:p>
        </p:txBody>
      </p:sp>
    </p:spTree>
    <p:extLst>
      <p:ext uri="{BB962C8B-B14F-4D97-AF65-F5344CB8AC3E}">
        <p14:creationId xmlns:p14="http://schemas.microsoft.com/office/powerpoint/2010/main" val="271065043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3"/>
          <p:cNvSpPr txBox="1">
            <a:spLocks noChangeArrowheads="1"/>
          </p:cNvSpPr>
          <p:nvPr/>
        </p:nvSpPr>
        <p:spPr bwMode="auto">
          <a:xfrm>
            <a:off x="533400" y="4267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endParaRPr lang="en-US" altLang="en-US" sz="2400" b="1"/>
          </a:p>
        </p:txBody>
      </p:sp>
      <p:sp>
        <p:nvSpPr>
          <p:cNvPr id="13315" name="Text Box 5"/>
          <p:cNvSpPr txBox="1">
            <a:spLocks noChangeArrowheads="1"/>
          </p:cNvSpPr>
          <p:nvPr/>
        </p:nvSpPr>
        <p:spPr bwMode="auto">
          <a:xfrm>
            <a:off x="457200" y="2133600"/>
            <a:ext cx="8077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What are the different ways that workers can be financially rewarded for their work? </a:t>
            </a:r>
          </a:p>
        </p:txBody>
      </p:sp>
      <p:pic>
        <p:nvPicPr>
          <p:cNvPr id="13316" name="Picture 6" descr="MCj0398327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648200"/>
            <a:ext cx="1854200" cy="205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 Box 7"/>
          <p:cNvSpPr txBox="1">
            <a:spLocks noChangeArrowheads="1"/>
          </p:cNvSpPr>
          <p:nvPr/>
        </p:nvSpPr>
        <p:spPr bwMode="auto">
          <a:xfrm>
            <a:off x="457200" y="3200400"/>
            <a:ext cx="640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a:p>
            <a:pPr eaLnBrk="1" hangingPunct="1">
              <a:spcBef>
                <a:spcPct val="50000"/>
              </a:spcBef>
            </a:pPr>
            <a:r>
              <a:rPr lang="en-US" altLang="en-US" sz="2000"/>
              <a:t>       </a:t>
            </a:r>
          </a:p>
        </p:txBody>
      </p:sp>
      <p:sp>
        <p:nvSpPr>
          <p:cNvPr id="13318" name="Text Box 8"/>
          <p:cNvSpPr txBox="1">
            <a:spLocks noChangeArrowheads="1"/>
          </p:cNvSpPr>
          <p:nvPr/>
        </p:nvSpPr>
        <p:spPr bwMode="auto">
          <a:xfrm>
            <a:off x="381000" y="5334000"/>
            <a:ext cx="647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13319" name="Text Box 9"/>
          <p:cNvSpPr txBox="1">
            <a:spLocks noChangeArrowheads="1"/>
          </p:cNvSpPr>
          <p:nvPr/>
        </p:nvSpPr>
        <p:spPr bwMode="auto">
          <a:xfrm>
            <a:off x="457200" y="3276600"/>
            <a:ext cx="6248400"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FEES</a:t>
            </a:r>
          </a:p>
          <a:p>
            <a:pPr eaLnBrk="1" hangingPunct="1">
              <a:spcBef>
                <a:spcPct val="50000"/>
              </a:spcBef>
            </a:pPr>
            <a:r>
              <a:rPr lang="en-US" altLang="en-US" sz="2000"/>
              <a:t>	Fees are a payment made to person for a specific task – the amount of the fee may depend on the time taken or the level of difficulty</a:t>
            </a:r>
          </a:p>
        </p:txBody>
      </p:sp>
      <p:sp>
        <p:nvSpPr>
          <p:cNvPr id="13320" name="Text Box 10"/>
          <p:cNvSpPr txBox="1">
            <a:spLocks noChangeArrowheads="1"/>
          </p:cNvSpPr>
          <p:nvPr/>
        </p:nvSpPr>
        <p:spPr bwMode="auto">
          <a:xfrm>
            <a:off x="533400" y="4800600"/>
            <a:ext cx="62484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Fees are usually paid to “service” providers.</a:t>
            </a:r>
          </a:p>
          <a:p>
            <a:pPr eaLnBrk="1" hangingPunct="1">
              <a:spcBef>
                <a:spcPct val="50000"/>
              </a:spcBef>
            </a:pPr>
            <a:r>
              <a:rPr lang="en-US" altLang="en-US" sz="2000"/>
              <a:t>   Eg. Solicitors</a:t>
            </a:r>
          </a:p>
        </p:txBody>
      </p:sp>
      <p:sp>
        <p:nvSpPr>
          <p:cNvPr id="13321" name="Text Box 11"/>
          <p:cNvSpPr txBox="1">
            <a:spLocks noChangeArrowheads="1"/>
          </p:cNvSpPr>
          <p:nvPr/>
        </p:nvSpPr>
        <p:spPr bwMode="auto">
          <a:xfrm>
            <a:off x="914400" y="228600"/>
            <a:ext cx="7391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Business Studies  </a:t>
            </a:r>
          </a:p>
          <a:p>
            <a:pPr algn="ctr" eaLnBrk="1" hangingPunct="1">
              <a:spcBef>
                <a:spcPct val="50000"/>
              </a:spcBef>
            </a:pPr>
            <a:r>
              <a:rPr lang="en-US" altLang="en-US" sz="2800" b="1"/>
              <a:t>Financial and non-Financial Rewards </a:t>
            </a:r>
          </a:p>
        </p:txBody>
      </p:sp>
    </p:spTree>
    <p:extLst>
      <p:ext uri="{BB962C8B-B14F-4D97-AF65-F5344CB8AC3E}">
        <p14:creationId xmlns:p14="http://schemas.microsoft.com/office/powerpoint/2010/main" val="215444814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533400" y="4267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endParaRPr lang="en-US" altLang="en-US" sz="2400" b="1"/>
          </a:p>
        </p:txBody>
      </p:sp>
      <p:sp>
        <p:nvSpPr>
          <p:cNvPr id="14339" name="Text Box 5"/>
          <p:cNvSpPr txBox="1">
            <a:spLocks noChangeArrowheads="1"/>
          </p:cNvSpPr>
          <p:nvPr/>
        </p:nvSpPr>
        <p:spPr bwMode="auto">
          <a:xfrm>
            <a:off x="457200" y="2133600"/>
            <a:ext cx="8077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Should one employee be paid more than another if they are doing a similar job? </a:t>
            </a:r>
          </a:p>
        </p:txBody>
      </p:sp>
      <p:pic>
        <p:nvPicPr>
          <p:cNvPr id="14340" name="Picture 6" descr="MCj0398327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648200"/>
            <a:ext cx="1854200" cy="205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 Box 7"/>
          <p:cNvSpPr txBox="1">
            <a:spLocks noChangeArrowheads="1"/>
          </p:cNvSpPr>
          <p:nvPr/>
        </p:nvSpPr>
        <p:spPr bwMode="auto">
          <a:xfrm>
            <a:off x="457200" y="3200400"/>
            <a:ext cx="640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a:p>
            <a:pPr eaLnBrk="1" hangingPunct="1">
              <a:spcBef>
                <a:spcPct val="50000"/>
              </a:spcBef>
            </a:pPr>
            <a:r>
              <a:rPr lang="en-US" altLang="en-US" sz="2000"/>
              <a:t>       </a:t>
            </a:r>
          </a:p>
        </p:txBody>
      </p:sp>
      <p:sp>
        <p:nvSpPr>
          <p:cNvPr id="14342" name="Text Box 8"/>
          <p:cNvSpPr txBox="1">
            <a:spLocks noChangeArrowheads="1"/>
          </p:cNvSpPr>
          <p:nvPr/>
        </p:nvSpPr>
        <p:spPr bwMode="auto">
          <a:xfrm>
            <a:off x="381000" y="5334000"/>
            <a:ext cx="647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14343" name="Text Box 9"/>
          <p:cNvSpPr txBox="1">
            <a:spLocks noChangeArrowheads="1"/>
          </p:cNvSpPr>
          <p:nvPr/>
        </p:nvSpPr>
        <p:spPr bwMode="auto">
          <a:xfrm>
            <a:off x="533400" y="3124200"/>
            <a:ext cx="5715000" cy="268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PERFORMANCE RELATED PAY</a:t>
            </a:r>
          </a:p>
          <a:p>
            <a:pPr eaLnBrk="1" hangingPunct="1">
              <a:spcBef>
                <a:spcPct val="50000"/>
              </a:spcBef>
            </a:pPr>
            <a:r>
              <a:rPr lang="en-US" altLang="en-US" sz="2000"/>
              <a:t>This is an incentive scheme that links the annual salary of an employee to their performance in the job.</a:t>
            </a:r>
          </a:p>
          <a:p>
            <a:pPr eaLnBrk="1" hangingPunct="1">
              <a:spcBef>
                <a:spcPct val="50000"/>
              </a:spcBef>
            </a:pPr>
            <a:endParaRPr lang="en-US" altLang="en-US" sz="2000"/>
          </a:p>
          <a:p>
            <a:pPr eaLnBrk="1" hangingPunct="1">
              <a:spcBef>
                <a:spcPct val="50000"/>
              </a:spcBef>
            </a:pPr>
            <a:r>
              <a:rPr lang="en-US" altLang="en-US" sz="2000"/>
              <a:t>The “best” employees receive the highest financial reward – salary, bonus, profit-share…</a:t>
            </a:r>
          </a:p>
        </p:txBody>
      </p:sp>
      <p:sp>
        <p:nvSpPr>
          <p:cNvPr id="14344" name="Text Box 10"/>
          <p:cNvSpPr txBox="1">
            <a:spLocks noChangeArrowheads="1"/>
          </p:cNvSpPr>
          <p:nvPr/>
        </p:nvSpPr>
        <p:spPr bwMode="auto">
          <a:xfrm>
            <a:off x="457200" y="4876800"/>
            <a:ext cx="6324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2000"/>
          </a:p>
        </p:txBody>
      </p:sp>
      <p:sp>
        <p:nvSpPr>
          <p:cNvPr id="14345" name="Text Box 11"/>
          <p:cNvSpPr txBox="1">
            <a:spLocks noChangeArrowheads="1"/>
          </p:cNvSpPr>
          <p:nvPr/>
        </p:nvSpPr>
        <p:spPr bwMode="auto">
          <a:xfrm>
            <a:off x="914400" y="228600"/>
            <a:ext cx="7391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Business Studies  </a:t>
            </a:r>
          </a:p>
          <a:p>
            <a:pPr algn="ctr" eaLnBrk="1" hangingPunct="1">
              <a:spcBef>
                <a:spcPct val="50000"/>
              </a:spcBef>
            </a:pPr>
            <a:r>
              <a:rPr lang="en-US" altLang="en-US" sz="2800" b="1"/>
              <a:t>Financial and non-Financial Rewards </a:t>
            </a:r>
          </a:p>
        </p:txBody>
      </p:sp>
    </p:spTree>
    <p:extLst>
      <p:ext uri="{BB962C8B-B14F-4D97-AF65-F5344CB8AC3E}">
        <p14:creationId xmlns:p14="http://schemas.microsoft.com/office/powerpoint/2010/main" val="172005670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533400" y="4267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endParaRPr lang="en-US" altLang="en-US" sz="2400" b="1"/>
          </a:p>
        </p:txBody>
      </p:sp>
      <p:sp>
        <p:nvSpPr>
          <p:cNvPr id="15363" name="Text Box 4"/>
          <p:cNvSpPr txBox="1">
            <a:spLocks noChangeArrowheads="1"/>
          </p:cNvSpPr>
          <p:nvPr/>
        </p:nvSpPr>
        <p:spPr bwMode="auto">
          <a:xfrm>
            <a:off x="762000" y="1524000"/>
            <a:ext cx="792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 </a:t>
            </a:r>
            <a:endParaRPr lang="en-US" altLang="en-US"/>
          </a:p>
        </p:txBody>
      </p:sp>
      <p:sp>
        <p:nvSpPr>
          <p:cNvPr id="15364" name="Text Box 5"/>
          <p:cNvSpPr txBox="1">
            <a:spLocks noChangeArrowheads="1"/>
          </p:cNvSpPr>
          <p:nvPr/>
        </p:nvSpPr>
        <p:spPr bwMode="auto">
          <a:xfrm>
            <a:off x="457200" y="1905000"/>
            <a:ext cx="80772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t>PERFORMANCE RELATED PAY: </a:t>
            </a:r>
          </a:p>
          <a:p>
            <a:pPr eaLnBrk="1" hangingPunct="1"/>
            <a:endParaRPr lang="en-US" altLang="en-US" sz="2000" b="1"/>
          </a:p>
          <a:p>
            <a:pPr eaLnBrk="1" hangingPunct="1"/>
            <a:r>
              <a:rPr lang="en-US" altLang="en-US" sz="2000"/>
              <a:t>A method of payment where an individual employee receives an increase in pay based wholly or partly on the regular and systematic assessment of individual performance. The payment of salary increments, bonus and other incentives is determined by a process of systematic performance </a:t>
            </a:r>
            <a:r>
              <a:rPr lang="en-US" altLang="en-US" sz="2000" b="1">
                <a:hlinkClick r:id="rId2"/>
              </a:rPr>
              <a:t>appraisal </a:t>
            </a:r>
            <a:r>
              <a:rPr lang="en-US" altLang="en-US" sz="2000"/>
              <a:t>. The performance measures may concern inputs or outputs but generally focus on the achievement of specific individual objectives. There has been a growth of interest in such schemes.</a:t>
            </a:r>
            <a:r>
              <a:rPr lang="en-US" altLang="en-US"/>
              <a:t>  </a:t>
            </a:r>
            <a:endParaRPr lang="en-US" altLang="en-US" sz="2400"/>
          </a:p>
        </p:txBody>
      </p:sp>
      <p:sp>
        <p:nvSpPr>
          <p:cNvPr id="15365" name="Text Box 7"/>
          <p:cNvSpPr txBox="1">
            <a:spLocks noChangeArrowheads="1"/>
          </p:cNvSpPr>
          <p:nvPr/>
        </p:nvSpPr>
        <p:spPr bwMode="auto">
          <a:xfrm>
            <a:off x="457200" y="3200400"/>
            <a:ext cx="640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a:p>
            <a:pPr eaLnBrk="1" hangingPunct="1">
              <a:spcBef>
                <a:spcPct val="50000"/>
              </a:spcBef>
            </a:pPr>
            <a:r>
              <a:rPr lang="en-US" altLang="en-US" sz="2000"/>
              <a:t>       </a:t>
            </a:r>
          </a:p>
        </p:txBody>
      </p:sp>
      <p:sp>
        <p:nvSpPr>
          <p:cNvPr id="15366" name="Text Box 8"/>
          <p:cNvSpPr txBox="1">
            <a:spLocks noChangeArrowheads="1"/>
          </p:cNvSpPr>
          <p:nvPr/>
        </p:nvSpPr>
        <p:spPr bwMode="auto">
          <a:xfrm>
            <a:off x="533400" y="5486400"/>
            <a:ext cx="8153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a:t>How do you accurately “measure” performance?</a:t>
            </a:r>
          </a:p>
          <a:p>
            <a:pPr eaLnBrk="1" hangingPunct="1"/>
            <a:r>
              <a:rPr lang="en-US" altLang="en-US" sz="2000"/>
              <a:t>What could be some of the problems with this type of financial incentive scheme?</a:t>
            </a:r>
          </a:p>
        </p:txBody>
      </p:sp>
      <p:sp>
        <p:nvSpPr>
          <p:cNvPr id="15367" name="Text Box 9"/>
          <p:cNvSpPr txBox="1">
            <a:spLocks noChangeArrowheads="1"/>
          </p:cNvSpPr>
          <p:nvPr/>
        </p:nvSpPr>
        <p:spPr bwMode="auto">
          <a:xfrm>
            <a:off x="533400" y="3124200"/>
            <a:ext cx="571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15368" name="Text Box 10"/>
          <p:cNvSpPr txBox="1">
            <a:spLocks noChangeArrowheads="1"/>
          </p:cNvSpPr>
          <p:nvPr/>
        </p:nvSpPr>
        <p:spPr bwMode="auto">
          <a:xfrm>
            <a:off x="457200" y="4876800"/>
            <a:ext cx="6324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15369" name="Rectangle 11"/>
          <p:cNvSpPr>
            <a:spLocks noChangeArrowheads="1"/>
          </p:cNvSpPr>
          <p:nvPr/>
        </p:nvSpPr>
        <p:spPr bwMode="auto">
          <a:xfrm>
            <a:off x="282575" y="4767263"/>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2000"/>
          </a:p>
        </p:txBody>
      </p:sp>
      <p:pic>
        <p:nvPicPr>
          <p:cNvPr id="15370" name="Picture 13" descr="MCj040429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685800"/>
            <a:ext cx="1838325"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1" name="Text Box 14"/>
          <p:cNvSpPr txBox="1">
            <a:spLocks noChangeArrowheads="1"/>
          </p:cNvSpPr>
          <p:nvPr/>
        </p:nvSpPr>
        <p:spPr bwMode="auto">
          <a:xfrm>
            <a:off x="914400" y="228600"/>
            <a:ext cx="7391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Business Studies  </a:t>
            </a:r>
          </a:p>
          <a:p>
            <a:pPr algn="ctr" eaLnBrk="1" hangingPunct="1">
              <a:spcBef>
                <a:spcPct val="50000"/>
              </a:spcBef>
            </a:pPr>
            <a:r>
              <a:rPr lang="en-US" altLang="en-US" sz="2800" b="1"/>
              <a:t>Financial and non-Financial Rewards </a:t>
            </a:r>
          </a:p>
        </p:txBody>
      </p:sp>
    </p:spTree>
    <p:extLst>
      <p:ext uri="{BB962C8B-B14F-4D97-AF65-F5344CB8AC3E}">
        <p14:creationId xmlns:p14="http://schemas.microsoft.com/office/powerpoint/2010/main" val="1096806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533400" y="4267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endParaRPr lang="en-US" altLang="en-US" sz="2400" b="1"/>
          </a:p>
        </p:txBody>
      </p:sp>
      <p:sp>
        <p:nvSpPr>
          <p:cNvPr id="16387" name="Text Box 4"/>
          <p:cNvSpPr txBox="1">
            <a:spLocks noChangeArrowheads="1"/>
          </p:cNvSpPr>
          <p:nvPr/>
        </p:nvSpPr>
        <p:spPr bwMode="auto">
          <a:xfrm>
            <a:off x="762000" y="1524000"/>
            <a:ext cx="792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 </a:t>
            </a:r>
            <a:endParaRPr lang="en-US" altLang="en-US"/>
          </a:p>
        </p:txBody>
      </p:sp>
      <p:sp>
        <p:nvSpPr>
          <p:cNvPr id="16388" name="Text Box 5"/>
          <p:cNvSpPr txBox="1">
            <a:spLocks noChangeArrowheads="1"/>
          </p:cNvSpPr>
          <p:nvPr/>
        </p:nvSpPr>
        <p:spPr bwMode="auto">
          <a:xfrm>
            <a:off x="457200" y="3200400"/>
            <a:ext cx="640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a:p>
            <a:pPr eaLnBrk="1" hangingPunct="1">
              <a:spcBef>
                <a:spcPct val="50000"/>
              </a:spcBef>
            </a:pPr>
            <a:r>
              <a:rPr lang="en-US" altLang="en-US" sz="2000"/>
              <a:t>       </a:t>
            </a:r>
          </a:p>
        </p:txBody>
      </p:sp>
      <p:sp>
        <p:nvSpPr>
          <p:cNvPr id="16389" name="Text Box 6"/>
          <p:cNvSpPr txBox="1">
            <a:spLocks noChangeArrowheads="1"/>
          </p:cNvSpPr>
          <p:nvPr/>
        </p:nvSpPr>
        <p:spPr bwMode="auto">
          <a:xfrm>
            <a:off x="381000" y="5334000"/>
            <a:ext cx="647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pic>
        <p:nvPicPr>
          <p:cNvPr id="16390" name="Picture 9" descr="performance related pay cartoons, performance related pay cartoon, performance related pay picture, performance related pay pictures, performance related pay image, performance related pay images, performance related pay illustration, performance related pay illustra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371600"/>
            <a:ext cx="3567113"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Text Box 10"/>
          <p:cNvSpPr txBox="1">
            <a:spLocks noChangeArrowheads="1"/>
          </p:cNvSpPr>
          <p:nvPr/>
        </p:nvSpPr>
        <p:spPr bwMode="auto">
          <a:xfrm>
            <a:off x="914400" y="228600"/>
            <a:ext cx="7391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Business Studies  </a:t>
            </a:r>
          </a:p>
          <a:p>
            <a:pPr algn="ctr" eaLnBrk="1" hangingPunct="1">
              <a:spcBef>
                <a:spcPct val="50000"/>
              </a:spcBef>
            </a:pPr>
            <a:r>
              <a:rPr lang="en-US" altLang="en-US" sz="2800" b="1"/>
              <a:t>Financial and non-Financial Rewards </a:t>
            </a:r>
          </a:p>
        </p:txBody>
      </p:sp>
    </p:spTree>
    <p:extLst>
      <p:ext uri="{BB962C8B-B14F-4D97-AF65-F5344CB8AC3E}">
        <p14:creationId xmlns:p14="http://schemas.microsoft.com/office/powerpoint/2010/main" val="265787192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533400" y="4267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endParaRPr lang="en-US" altLang="en-US" sz="2400" b="1"/>
          </a:p>
        </p:txBody>
      </p:sp>
      <p:sp>
        <p:nvSpPr>
          <p:cNvPr id="17411" name="Text Box 3"/>
          <p:cNvSpPr txBox="1">
            <a:spLocks noChangeArrowheads="1"/>
          </p:cNvSpPr>
          <p:nvPr/>
        </p:nvSpPr>
        <p:spPr bwMode="auto">
          <a:xfrm>
            <a:off x="762000" y="1524000"/>
            <a:ext cx="792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 </a:t>
            </a:r>
            <a:endParaRPr lang="en-US" altLang="en-US"/>
          </a:p>
        </p:txBody>
      </p:sp>
      <p:sp>
        <p:nvSpPr>
          <p:cNvPr id="17412" name="Text Box 4"/>
          <p:cNvSpPr txBox="1">
            <a:spLocks noChangeArrowheads="1"/>
          </p:cNvSpPr>
          <p:nvPr/>
        </p:nvSpPr>
        <p:spPr bwMode="auto">
          <a:xfrm>
            <a:off x="457200" y="2133600"/>
            <a:ext cx="807720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t>PERFORMANCE RELATED PAY: </a:t>
            </a:r>
            <a:r>
              <a:rPr lang="en-US" altLang="en-US" sz="2000"/>
              <a:t>   </a:t>
            </a:r>
          </a:p>
          <a:p>
            <a:pPr eaLnBrk="1" hangingPunct="1"/>
            <a:endParaRPr lang="en-US" altLang="en-US" sz="2000"/>
          </a:p>
          <a:p>
            <a:pPr eaLnBrk="1" hangingPunct="1"/>
            <a:r>
              <a:rPr lang="en-US" altLang="en-US" sz="2000"/>
              <a:t>A number of organizations have experienced difficulties in setting performance criteria, assessing performance objectively and in linking pay to performance, particularly where budget constraints limit the potential size of any reward. Individual performance related pay systems have also been found to undermine </a:t>
            </a:r>
            <a:r>
              <a:rPr lang="en-US" altLang="en-US" sz="2000" b="1"/>
              <a:t>team working </a:t>
            </a:r>
            <a:r>
              <a:rPr lang="en-US" altLang="en-US" sz="2000"/>
              <a:t>. Some organizations have abandoned or modified their PRP systems but others are still moving towards this approach to </a:t>
            </a:r>
            <a:r>
              <a:rPr lang="en-US" altLang="en-US" sz="2000" b="1">
                <a:hlinkClick r:id="rId2"/>
              </a:rPr>
              <a:t>pay </a:t>
            </a:r>
            <a:r>
              <a:rPr lang="en-US" altLang="en-US" sz="2000"/>
              <a:t>.</a:t>
            </a:r>
            <a:r>
              <a:rPr lang="en-US" altLang="en-US"/>
              <a:t>   </a:t>
            </a:r>
            <a:endParaRPr lang="en-US" altLang="en-US" sz="2400"/>
          </a:p>
        </p:txBody>
      </p:sp>
      <p:sp>
        <p:nvSpPr>
          <p:cNvPr id="17413" name="Text Box 5"/>
          <p:cNvSpPr txBox="1">
            <a:spLocks noChangeArrowheads="1"/>
          </p:cNvSpPr>
          <p:nvPr/>
        </p:nvSpPr>
        <p:spPr bwMode="auto">
          <a:xfrm>
            <a:off x="457200" y="3200400"/>
            <a:ext cx="640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a:p>
            <a:pPr eaLnBrk="1" hangingPunct="1">
              <a:spcBef>
                <a:spcPct val="50000"/>
              </a:spcBef>
            </a:pPr>
            <a:r>
              <a:rPr lang="en-US" altLang="en-US" sz="2000"/>
              <a:t>       </a:t>
            </a:r>
          </a:p>
        </p:txBody>
      </p:sp>
      <p:sp>
        <p:nvSpPr>
          <p:cNvPr id="17414" name="Text Box 6"/>
          <p:cNvSpPr txBox="1">
            <a:spLocks noChangeArrowheads="1"/>
          </p:cNvSpPr>
          <p:nvPr/>
        </p:nvSpPr>
        <p:spPr bwMode="auto">
          <a:xfrm>
            <a:off x="381000" y="5334000"/>
            <a:ext cx="647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17415" name="Text Box 7"/>
          <p:cNvSpPr txBox="1">
            <a:spLocks noChangeArrowheads="1"/>
          </p:cNvSpPr>
          <p:nvPr/>
        </p:nvSpPr>
        <p:spPr bwMode="auto">
          <a:xfrm>
            <a:off x="533400" y="3124200"/>
            <a:ext cx="571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17416" name="Text Box 8"/>
          <p:cNvSpPr txBox="1">
            <a:spLocks noChangeArrowheads="1"/>
          </p:cNvSpPr>
          <p:nvPr/>
        </p:nvSpPr>
        <p:spPr bwMode="auto">
          <a:xfrm>
            <a:off x="457200" y="4876800"/>
            <a:ext cx="6324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17417" name="Rectangle 9"/>
          <p:cNvSpPr>
            <a:spLocks noChangeArrowheads="1"/>
          </p:cNvSpPr>
          <p:nvPr/>
        </p:nvSpPr>
        <p:spPr bwMode="auto">
          <a:xfrm>
            <a:off x="282575" y="4767263"/>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2000"/>
          </a:p>
        </p:txBody>
      </p:sp>
      <p:pic>
        <p:nvPicPr>
          <p:cNvPr id="17418" name="Picture 10" descr="MCj040429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5675" y="609600"/>
            <a:ext cx="1838325"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9" name="Text Box 11"/>
          <p:cNvSpPr txBox="1">
            <a:spLocks noChangeArrowheads="1"/>
          </p:cNvSpPr>
          <p:nvPr/>
        </p:nvSpPr>
        <p:spPr bwMode="auto">
          <a:xfrm>
            <a:off x="914400" y="228600"/>
            <a:ext cx="7391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Business Studies  </a:t>
            </a:r>
          </a:p>
          <a:p>
            <a:pPr algn="ctr" eaLnBrk="1" hangingPunct="1">
              <a:spcBef>
                <a:spcPct val="50000"/>
              </a:spcBef>
            </a:pPr>
            <a:r>
              <a:rPr lang="en-US" altLang="en-US" sz="2800" b="1"/>
              <a:t>Financial and non-Financial Rewards </a:t>
            </a:r>
          </a:p>
        </p:txBody>
      </p:sp>
    </p:spTree>
    <p:extLst>
      <p:ext uri="{BB962C8B-B14F-4D97-AF65-F5344CB8AC3E}">
        <p14:creationId xmlns:p14="http://schemas.microsoft.com/office/powerpoint/2010/main" val="353304054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3"/>
          <p:cNvSpPr txBox="1">
            <a:spLocks noChangeArrowheads="1"/>
          </p:cNvSpPr>
          <p:nvPr/>
        </p:nvSpPr>
        <p:spPr bwMode="auto">
          <a:xfrm>
            <a:off x="533400" y="4267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endParaRPr lang="en-US" altLang="en-US" sz="2400" b="1"/>
          </a:p>
        </p:txBody>
      </p:sp>
      <p:sp>
        <p:nvSpPr>
          <p:cNvPr id="18435" name="Text Box 4"/>
          <p:cNvSpPr txBox="1">
            <a:spLocks noChangeArrowheads="1"/>
          </p:cNvSpPr>
          <p:nvPr/>
        </p:nvSpPr>
        <p:spPr bwMode="auto">
          <a:xfrm>
            <a:off x="762000" y="1524000"/>
            <a:ext cx="792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 </a:t>
            </a:r>
            <a:endParaRPr lang="en-US" altLang="en-US"/>
          </a:p>
        </p:txBody>
      </p:sp>
      <p:sp>
        <p:nvSpPr>
          <p:cNvPr id="18436" name="Text Box 5"/>
          <p:cNvSpPr txBox="1">
            <a:spLocks noChangeArrowheads="1"/>
          </p:cNvSpPr>
          <p:nvPr/>
        </p:nvSpPr>
        <p:spPr bwMode="auto">
          <a:xfrm>
            <a:off x="381000" y="2209800"/>
            <a:ext cx="327660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In 2005, the average CEO of a Standard &amp; Poor's 500 company received $13.51 million in total compensation, according to an analysis by The Corporate Library. This represents a 16.14 percent increase in CEO pay over 2004.</a:t>
            </a:r>
          </a:p>
          <a:p>
            <a:pPr eaLnBrk="1" hangingPunct="1"/>
            <a:r>
              <a:rPr lang="en-US" altLang="en-US"/>
              <a:t> </a:t>
            </a:r>
          </a:p>
        </p:txBody>
      </p:sp>
      <p:sp>
        <p:nvSpPr>
          <p:cNvPr id="18437" name="Text Box 8"/>
          <p:cNvSpPr txBox="1">
            <a:spLocks noChangeArrowheads="1"/>
          </p:cNvSpPr>
          <p:nvPr/>
        </p:nvSpPr>
        <p:spPr bwMode="auto">
          <a:xfrm>
            <a:off x="381000" y="5334000"/>
            <a:ext cx="647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pic>
        <p:nvPicPr>
          <p:cNvPr id="18438" name="Picture 10" descr="Long-Term Trends in CEO and Worker P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2057400"/>
            <a:ext cx="4953000" cy="296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Text Box 11"/>
          <p:cNvSpPr txBox="1">
            <a:spLocks noChangeArrowheads="1"/>
          </p:cNvSpPr>
          <p:nvPr/>
        </p:nvSpPr>
        <p:spPr bwMode="auto">
          <a:xfrm>
            <a:off x="228600" y="5181600"/>
            <a:ext cx="86868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A reasonable and fair compensation system for executives and workers is fundamental to the creation of long-term corporate value. However, the past two decades have seen an unprecedented growth in compensation only for top executives and a dramatic increase in the ratio between the compensation of executives and their employees.</a:t>
            </a:r>
          </a:p>
        </p:txBody>
      </p:sp>
      <p:sp>
        <p:nvSpPr>
          <p:cNvPr id="18440" name="Text Box 13"/>
          <p:cNvSpPr txBox="1">
            <a:spLocks noChangeArrowheads="1"/>
          </p:cNvSpPr>
          <p:nvPr/>
        </p:nvSpPr>
        <p:spPr bwMode="auto">
          <a:xfrm>
            <a:off x="914400" y="228600"/>
            <a:ext cx="7391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Business Studies  </a:t>
            </a:r>
          </a:p>
          <a:p>
            <a:pPr algn="ctr" eaLnBrk="1" hangingPunct="1">
              <a:spcBef>
                <a:spcPct val="50000"/>
              </a:spcBef>
            </a:pPr>
            <a:r>
              <a:rPr lang="en-US" altLang="en-US" sz="2800" b="1"/>
              <a:t>Financial and non-Financial Rewards </a:t>
            </a:r>
          </a:p>
        </p:txBody>
      </p:sp>
    </p:spTree>
    <p:extLst>
      <p:ext uri="{BB962C8B-B14F-4D97-AF65-F5344CB8AC3E}">
        <p14:creationId xmlns:p14="http://schemas.microsoft.com/office/powerpoint/2010/main" val="320160645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533400" y="4267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endParaRPr lang="en-US" altLang="en-US" sz="2400" b="1"/>
          </a:p>
        </p:txBody>
      </p:sp>
      <p:sp>
        <p:nvSpPr>
          <p:cNvPr id="19459" name="Text Box 3"/>
          <p:cNvSpPr txBox="1">
            <a:spLocks noChangeArrowheads="1"/>
          </p:cNvSpPr>
          <p:nvPr/>
        </p:nvSpPr>
        <p:spPr bwMode="auto">
          <a:xfrm>
            <a:off x="762000" y="1524000"/>
            <a:ext cx="792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 </a:t>
            </a:r>
            <a:endParaRPr lang="en-US" altLang="en-US"/>
          </a:p>
        </p:txBody>
      </p:sp>
      <p:sp>
        <p:nvSpPr>
          <p:cNvPr id="19460" name="Text Box 5"/>
          <p:cNvSpPr txBox="1">
            <a:spLocks noChangeArrowheads="1"/>
          </p:cNvSpPr>
          <p:nvPr/>
        </p:nvSpPr>
        <p:spPr bwMode="auto">
          <a:xfrm>
            <a:off x="457200" y="3200400"/>
            <a:ext cx="640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a:p>
            <a:pPr eaLnBrk="1" hangingPunct="1">
              <a:spcBef>
                <a:spcPct val="50000"/>
              </a:spcBef>
            </a:pPr>
            <a:r>
              <a:rPr lang="en-US" altLang="en-US" sz="2000"/>
              <a:t>       </a:t>
            </a:r>
          </a:p>
        </p:txBody>
      </p:sp>
      <p:sp>
        <p:nvSpPr>
          <p:cNvPr id="19461" name="Text Box 6"/>
          <p:cNvSpPr txBox="1">
            <a:spLocks noChangeArrowheads="1"/>
          </p:cNvSpPr>
          <p:nvPr/>
        </p:nvSpPr>
        <p:spPr bwMode="auto">
          <a:xfrm>
            <a:off x="381000" y="5334000"/>
            <a:ext cx="647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19462" name="Text Box 7"/>
          <p:cNvSpPr txBox="1">
            <a:spLocks noChangeArrowheads="1"/>
          </p:cNvSpPr>
          <p:nvPr/>
        </p:nvSpPr>
        <p:spPr bwMode="auto">
          <a:xfrm>
            <a:off x="533400" y="3124200"/>
            <a:ext cx="571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19463" name="Text Box 8"/>
          <p:cNvSpPr txBox="1">
            <a:spLocks noChangeArrowheads="1"/>
          </p:cNvSpPr>
          <p:nvPr/>
        </p:nvSpPr>
        <p:spPr bwMode="auto">
          <a:xfrm>
            <a:off x="457200" y="4876800"/>
            <a:ext cx="6324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19464" name="Rectangle 9"/>
          <p:cNvSpPr>
            <a:spLocks noChangeArrowheads="1"/>
          </p:cNvSpPr>
          <p:nvPr/>
        </p:nvSpPr>
        <p:spPr bwMode="auto">
          <a:xfrm>
            <a:off x="282575" y="4767263"/>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2000"/>
          </a:p>
        </p:txBody>
      </p:sp>
      <p:sp>
        <p:nvSpPr>
          <p:cNvPr id="19465" name="Text Box 11"/>
          <p:cNvSpPr txBox="1">
            <a:spLocks noChangeArrowheads="1"/>
          </p:cNvSpPr>
          <p:nvPr/>
        </p:nvSpPr>
        <p:spPr bwMode="auto">
          <a:xfrm>
            <a:off x="914400" y="228600"/>
            <a:ext cx="7391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Business Studies  </a:t>
            </a:r>
          </a:p>
          <a:p>
            <a:pPr algn="ctr" eaLnBrk="1" hangingPunct="1">
              <a:spcBef>
                <a:spcPct val="50000"/>
              </a:spcBef>
            </a:pPr>
            <a:r>
              <a:rPr lang="en-US" altLang="en-US" sz="2800" b="1"/>
              <a:t>Financial and non-Financial Rewards </a:t>
            </a:r>
          </a:p>
        </p:txBody>
      </p:sp>
      <p:pic>
        <p:nvPicPr>
          <p:cNvPr id="19466" name="Picture 13" descr="changeinceopaygrap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76400"/>
            <a:ext cx="7181850" cy="504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7" name="Rectangle 14"/>
          <p:cNvSpPr>
            <a:spLocks noChangeArrowheads="1"/>
          </p:cNvSpPr>
          <p:nvPr/>
        </p:nvSpPr>
        <p:spPr bwMode="auto">
          <a:xfrm>
            <a:off x="990600" y="1295400"/>
            <a:ext cx="6172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hlinkClick r:id="rId3"/>
              </a:rPr>
              <a:t>CEO Pay Up 298%, Average Worker's? 4.3% (1995-2005)</a:t>
            </a:r>
            <a:r>
              <a:rPr lang="en-US" altLang="en-US"/>
              <a:t> </a:t>
            </a:r>
          </a:p>
        </p:txBody>
      </p:sp>
    </p:spTree>
    <p:extLst>
      <p:ext uri="{BB962C8B-B14F-4D97-AF65-F5344CB8AC3E}">
        <p14:creationId xmlns:p14="http://schemas.microsoft.com/office/powerpoint/2010/main" val="181287547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533400" y="4267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endParaRPr lang="en-US" altLang="en-US" sz="2400" b="1"/>
          </a:p>
        </p:txBody>
      </p:sp>
      <p:sp>
        <p:nvSpPr>
          <p:cNvPr id="20483" name="Text Box 3"/>
          <p:cNvSpPr txBox="1">
            <a:spLocks noChangeArrowheads="1"/>
          </p:cNvSpPr>
          <p:nvPr/>
        </p:nvSpPr>
        <p:spPr bwMode="auto">
          <a:xfrm>
            <a:off x="762000" y="1524000"/>
            <a:ext cx="792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 </a:t>
            </a:r>
            <a:endParaRPr lang="en-US" altLang="en-US"/>
          </a:p>
        </p:txBody>
      </p:sp>
      <p:sp>
        <p:nvSpPr>
          <p:cNvPr id="20484" name="Text Box 4"/>
          <p:cNvSpPr txBox="1">
            <a:spLocks noChangeArrowheads="1"/>
          </p:cNvSpPr>
          <p:nvPr/>
        </p:nvSpPr>
        <p:spPr bwMode="auto">
          <a:xfrm>
            <a:off x="457200" y="3200400"/>
            <a:ext cx="640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a:p>
            <a:pPr eaLnBrk="1" hangingPunct="1">
              <a:spcBef>
                <a:spcPct val="50000"/>
              </a:spcBef>
            </a:pPr>
            <a:r>
              <a:rPr lang="en-US" altLang="en-US" sz="2000"/>
              <a:t>       </a:t>
            </a:r>
          </a:p>
        </p:txBody>
      </p:sp>
      <p:sp>
        <p:nvSpPr>
          <p:cNvPr id="20485" name="Text Box 5"/>
          <p:cNvSpPr txBox="1">
            <a:spLocks noChangeArrowheads="1"/>
          </p:cNvSpPr>
          <p:nvPr/>
        </p:nvSpPr>
        <p:spPr bwMode="auto">
          <a:xfrm>
            <a:off x="381000" y="5334000"/>
            <a:ext cx="647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20486" name="Text Box 6"/>
          <p:cNvSpPr txBox="1">
            <a:spLocks noChangeArrowheads="1"/>
          </p:cNvSpPr>
          <p:nvPr/>
        </p:nvSpPr>
        <p:spPr bwMode="auto">
          <a:xfrm>
            <a:off x="533400" y="3124200"/>
            <a:ext cx="571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20487" name="Text Box 7"/>
          <p:cNvSpPr txBox="1">
            <a:spLocks noChangeArrowheads="1"/>
          </p:cNvSpPr>
          <p:nvPr/>
        </p:nvSpPr>
        <p:spPr bwMode="auto">
          <a:xfrm>
            <a:off x="457200" y="4876800"/>
            <a:ext cx="6324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20488" name="Rectangle 8"/>
          <p:cNvSpPr>
            <a:spLocks noChangeArrowheads="1"/>
          </p:cNvSpPr>
          <p:nvPr/>
        </p:nvSpPr>
        <p:spPr bwMode="auto">
          <a:xfrm>
            <a:off x="282575" y="4767263"/>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2000"/>
          </a:p>
        </p:txBody>
      </p:sp>
      <p:sp>
        <p:nvSpPr>
          <p:cNvPr id="20489" name="Text Box 9"/>
          <p:cNvSpPr txBox="1">
            <a:spLocks noChangeArrowheads="1"/>
          </p:cNvSpPr>
          <p:nvPr/>
        </p:nvSpPr>
        <p:spPr bwMode="auto">
          <a:xfrm>
            <a:off x="914400" y="228600"/>
            <a:ext cx="7391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Business Studies  </a:t>
            </a:r>
          </a:p>
          <a:p>
            <a:pPr algn="ctr" eaLnBrk="1" hangingPunct="1">
              <a:spcBef>
                <a:spcPct val="50000"/>
              </a:spcBef>
            </a:pPr>
            <a:r>
              <a:rPr lang="en-US" altLang="en-US" sz="2800" b="1"/>
              <a:t>Financial and non-Financial Rewards </a:t>
            </a:r>
          </a:p>
        </p:txBody>
      </p:sp>
      <p:pic>
        <p:nvPicPr>
          <p:cNvPr id="20490" name="Picture 13" descr="Ratio of CEO to minimum wage, 1965-20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300163"/>
            <a:ext cx="7886700" cy="555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6222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a:t>Match the skills with the jobs</a:t>
            </a:r>
          </a:p>
        </p:txBody>
      </p:sp>
      <p:sp>
        <p:nvSpPr>
          <p:cNvPr id="2054" name="Rectangle 6"/>
          <p:cNvSpPr>
            <a:spLocks noGrp="1" noChangeArrowheads="1"/>
          </p:cNvSpPr>
          <p:nvPr>
            <p:ph type="body" sz="half" idx="1"/>
          </p:nvPr>
        </p:nvSpPr>
        <p:spPr/>
        <p:txBody>
          <a:bodyPr/>
          <a:lstStyle/>
          <a:p>
            <a:pPr>
              <a:buFontTx/>
              <a:buNone/>
            </a:pPr>
            <a:r>
              <a:rPr lang="en-US" b="1"/>
              <a:t>Jobs</a:t>
            </a:r>
          </a:p>
          <a:p>
            <a:pPr>
              <a:buFontTx/>
              <a:buNone/>
            </a:pPr>
            <a:r>
              <a:rPr lang="en-US"/>
              <a:t>Accountant</a:t>
            </a:r>
          </a:p>
          <a:p>
            <a:pPr>
              <a:buFontTx/>
              <a:buNone/>
            </a:pPr>
            <a:r>
              <a:rPr lang="en-US"/>
              <a:t>Fashion designer</a:t>
            </a:r>
          </a:p>
          <a:p>
            <a:pPr>
              <a:buFontTx/>
              <a:buNone/>
            </a:pPr>
            <a:r>
              <a:rPr lang="en-US"/>
              <a:t>Secretary</a:t>
            </a:r>
          </a:p>
          <a:p>
            <a:pPr>
              <a:buFontTx/>
              <a:buNone/>
            </a:pPr>
            <a:r>
              <a:rPr lang="en-US"/>
              <a:t>Delivery driver</a:t>
            </a:r>
          </a:p>
          <a:p>
            <a:pPr>
              <a:buFontTx/>
              <a:buNone/>
            </a:pPr>
            <a:r>
              <a:rPr lang="en-US"/>
              <a:t>Managing Director</a:t>
            </a:r>
          </a:p>
          <a:p>
            <a:pPr>
              <a:buFontTx/>
              <a:buNone/>
            </a:pPr>
            <a:r>
              <a:rPr lang="en-US"/>
              <a:t>TV presenter</a:t>
            </a:r>
          </a:p>
          <a:p>
            <a:pPr>
              <a:buFontTx/>
              <a:buNone/>
            </a:pPr>
            <a:r>
              <a:rPr lang="en-US"/>
              <a:t>Police officer</a:t>
            </a:r>
          </a:p>
          <a:p>
            <a:pPr>
              <a:buFontTx/>
              <a:buNone/>
            </a:pPr>
            <a:endParaRPr lang="en-US"/>
          </a:p>
          <a:p>
            <a:pPr>
              <a:buFontTx/>
              <a:buNone/>
            </a:pPr>
            <a:endParaRPr lang="en-US"/>
          </a:p>
          <a:p>
            <a:pPr>
              <a:buFontTx/>
              <a:buNone/>
            </a:pPr>
            <a:endParaRPr lang="en-US"/>
          </a:p>
        </p:txBody>
      </p:sp>
      <p:sp>
        <p:nvSpPr>
          <p:cNvPr id="2055" name="Rectangle 7"/>
          <p:cNvSpPr>
            <a:spLocks noGrp="1" noChangeArrowheads="1"/>
          </p:cNvSpPr>
          <p:nvPr>
            <p:ph type="body" sz="half" idx="2"/>
          </p:nvPr>
        </p:nvSpPr>
        <p:spPr>
          <a:xfrm>
            <a:off x="3962400" y="1600200"/>
            <a:ext cx="5105400" cy="4525963"/>
          </a:xfrm>
        </p:spPr>
        <p:txBody>
          <a:bodyPr/>
          <a:lstStyle/>
          <a:p>
            <a:pPr>
              <a:buFontTx/>
              <a:buNone/>
            </a:pPr>
            <a:r>
              <a:rPr lang="en-US" b="1" dirty="0"/>
              <a:t>Skills</a:t>
            </a:r>
          </a:p>
          <a:p>
            <a:pPr>
              <a:buFontTx/>
              <a:buNone/>
            </a:pPr>
            <a:r>
              <a:rPr lang="en-US" dirty="0"/>
              <a:t>Communication skills</a:t>
            </a:r>
          </a:p>
          <a:p>
            <a:pPr>
              <a:buFontTx/>
              <a:buNone/>
            </a:pPr>
            <a:r>
              <a:rPr lang="en-US" dirty="0"/>
              <a:t>Good with figures</a:t>
            </a:r>
          </a:p>
          <a:p>
            <a:pPr>
              <a:buFontTx/>
              <a:buNone/>
            </a:pPr>
            <a:r>
              <a:rPr lang="en-US" dirty="0" smtClean="0"/>
              <a:t>Ability </a:t>
            </a:r>
            <a:r>
              <a:rPr lang="en-US" dirty="0"/>
              <a:t>to cope with pressure</a:t>
            </a:r>
          </a:p>
          <a:p>
            <a:pPr>
              <a:buFontTx/>
              <a:buNone/>
            </a:pPr>
            <a:r>
              <a:rPr lang="en-US" dirty="0"/>
              <a:t>Leadership</a:t>
            </a:r>
          </a:p>
          <a:p>
            <a:pPr>
              <a:buFontTx/>
              <a:buNone/>
            </a:pPr>
            <a:r>
              <a:rPr lang="en-US" dirty="0"/>
              <a:t>Ability to drive a van</a:t>
            </a:r>
          </a:p>
          <a:p>
            <a:pPr>
              <a:buNone/>
            </a:pPr>
            <a:r>
              <a:rPr lang="en-US" dirty="0" smtClean="0"/>
              <a:t>Ability to spell accurately</a:t>
            </a:r>
          </a:p>
          <a:p>
            <a:pPr>
              <a:buFontTx/>
              <a:buNone/>
            </a:pPr>
            <a:r>
              <a:rPr lang="en-US" dirty="0" smtClean="0"/>
              <a:t>Design </a:t>
            </a:r>
            <a:r>
              <a:rPr lang="en-US" dirty="0"/>
              <a:t>flair</a:t>
            </a:r>
          </a:p>
          <a:p>
            <a:pPr>
              <a:buFontTx/>
              <a:buNone/>
            </a:pPr>
            <a:endParaRPr lang="en-US" dirty="0"/>
          </a:p>
        </p:txBody>
      </p:sp>
    </p:spTree>
    <p:extLst>
      <p:ext uri="{BB962C8B-B14F-4D97-AF65-F5344CB8AC3E}">
        <p14:creationId xmlns:p14="http://schemas.microsoft.com/office/powerpoint/2010/main" val="3480381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533400" y="4267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endParaRPr lang="en-US" altLang="en-US" sz="2400" b="1"/>
          </a:p>
        </p:txBody>
      </p:sp>
      <p:sp>
        <p:nvSpPr>
          <p:cNvPr id="21507" name="Text Box 3"/>
          <p:cNvSpPr txBox="1">
            <a:spLocks noChangeArrowheads="1"/>
          </p:cNvSpPr>
          <p:nvPr/>
        </p:nvSpPr>
        <p:spPr bwMode="auto">
          <a:xfrm>
            <a:off x="762000" y="1524000"/>
            <a:ext cx="792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 </a:t>
            </a:r>
            <a:endParaRPr lang="en-US" altLang="en-US"/>
          </a:p>
        </p:txBody>
      </p:sp>
      <p:sp>
        <p:nvSpPr>
          <p:cNvPr id="21508" name="Text Box 4"/>
          <p:cNvSpPr txBox="1">
            <a:spLocks noChangeArrowheads="1"/>
          </p:cNvSpPr>
          <p:nvPr/>
        </p:nvSpPr>
        <p:spPr bwMode="auto">
          <a:xfrm>
            <a:off x="457200" y="3200400"/>
            <a:ext cx="640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a:p>
            <a:pPr eaLnBrk="1" hangingPunct="1">
              <a:spcBef>
                <a:spcPct val="50000"/>
              </a:spcBef>
            </a:pPr>
            <a:r>
              <a:rPr lang="en-US" altLang="en-US" sz="2000"/>
              <a:t>       </a:t>
            </a:r>
          </a:p>
        </p:txBody>
      </p:sp>
      <p:sp>
        <p:nvSpPr>
          <p:cNvPr id="21509" name="Text Box 5"/>
          <p:cNvSpPr txBox="1">
            <a:spLocks noChangeArrowheads="1"/>
          </p:cNvSpPr>
          <p:nvPr/>
        </p:nvSpPr>
        <p:spPr bwMode="auto">
          <a:xfrm>
            <a:off x="381000" y="5334000"/>
            <a:ext cx="647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21510" name="Text Box 6"/>
          <p:cNvSpPr txBox="1">
            <a:spLocks noChangeArrowheads="1"/>
          </p:cNvSpPr>
          <p:nvPr/>
        </p:nvSpPr>
        <p:spPr bwMode="auto">
          <a:xfrm>
            <a:off x="914400" y="228600"/>
            <a:ext cx="7391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Business Studies  </a:t>
            </a:r>
          </a:p>
          <a:p>
            <a:pPr algn="ctr" eaLnBrk="1" hangingPunct="1">
              <a:spcBef>
                <a:spcPct val="50000"/>
              </a:spcBef>
            </a:pPr>
            <a:r>
              <a:rPr lang="en-US" altLang="en-US" sz="2800" b="1"/>
              <a:t>Financial and non-Financial Rewards </a:t>
            </a:r>
          </a:p>
        </p:txBody>
      </p:sp>
      <p:sp>
        <p:nvSpPr>
          <p:cNvPr id="21511" name="Text Box 8"/>
          <p:cNvSpPr txBox="1">
            <a:spLocks noChangeArrowheads="1"/>
          </p:cNvSpPr>
          <p:nvPr/>
        </p:nvSpPr>
        <p:spPr bwMode="auto">
          <a:xfrm>
            <a:off x="2362200" y="2971800"/>
            <a:ext cx="3886200" cy="406400"/>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cs typeface="Arial" panose="020B0604020202020204" pitchFamily="34" charset="0"/>
              </a:rPr>
              <a:t> METHODS OF PAYMENT            </a:t>
            </a:r>
          </a:p>
        </p:txBody>
      </p:sp>
      <p:sp>
        <p:nvSpPr>
          <p:cNvPr id="21512" name="Text Box 9"/>
          <p:cNvSpPr txBox="1">
            <a:spLocks noChangeArrowheads="1"/>
          </p:cNvSpPr>
          <p:nvPr/>
        </p:nvSpPr>
        <p:spPr bwMode="auto">
          <a:xfrm>
            <a:off x="457200" y="1752600"/>
            <a:ext cx="2209800" cy="711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a:cs typeface="Arial" panose="020B0604020202020204" pitchFamily="34" charset="0"/>
              </a:rPr>
              <a:t>Performance related pay</a:t>
            </a:r>
          </a:p>
        </p:txBody>
      </p:sp>
      <p:sp>
        <p:nvSpPr>
          <p:cNvPr id="21513" name="Text Box 10"/>
          <p:cNvSpPr txBox="1">
            <a:spLocks noChangeArrowheads="1"/>
          </p:cNvSpPr>
          <p:nvPr/>
        </p:nvSpPr>
        <p:spPr bwMode="auto">
          <a:xfrm>
            <a:off x="6248400" y="1752600"/>
            <a:ext cx="1447800" cy="40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a:cs typeface="Arial" panose="020B0604020202020204" pitchFamily="34" charset="0"/>
              </a:rPr>
              <a:t>Bonus</a:t>
            </a:r>
          </a:p>
        </p:txBody>
      </p:sp>
      <p:sp>
        <p:nvSpPr>
          <p:cNvPr id="21514" name="Text Box 11"/>
          <p:cNvSpPr txBox="1">
            <a:spLocks noChangeArrowheads="1"/>
          </p:cNvSpPr>
          <p:nvPr/>
        </p:nvSpPr>
        <p:spPr bwMode="auto">
          <a:xfrm>
            <a:off x="685800" y="4191000"/>
            <a:ext cx="1828800" cy="132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cs typeface="Arial" panose="020B0604020202020204" pitchFamily="34" charset="0"/>
              </a:rPr>
              <a:t>Wages</a:t>
            </a:r>
          </a:p>
          <a:p>
            <a:pPr eaLnBrk="1" hangingPunct="1">
              <a:spcBef>
                <a:spcPct val="50000"/>
              </a:spcBef>
              <a:buFontTx/>
              <a:buChar char="•"/>
            </a:pPr>
            <a:r>
              <a:rPr lang="en-US" altLang="en-US" sz="2000">
                <a:cs typeface="Arial" panose="020B0604020202020204" pitchFamily="34" charset="0"/>
              </a:rPr>
              <a:t> Time rate</a:t>
            </a:r>
          </a:p>
          <a:p>
            <a:pPr eaLnBrk="1" hangingPunct="1">
              <a:spcBef>
                <a:spcPct val="50000"/>
              </a:spcBef>
              <a:buFontTx/>
              <a:buChar char="•"/>
            </a:pPr>
            <a:r>
              <a:rPr lang="en-US" altLang="en-US" sz="2000">
                <a:cs typeface="Arial" panose="020B0604020202020204" pitchFamily="34" charset="0"/>
              </a:rPr>
              <a:t> Piece rate</a:t>
            </a:r>
          </a:p>
        </p:txBody>
      </p:sp>
      <p:sp>
        <p:nvSpPr>
          <p:cNvPr id="21515" name="Text Box 12"/>
          <p:cNvSpPr txBox="1">
            <a:spLocks noChangeArrowheads="1"/>
          </p:cNvSpPr>
          <p:nvPr/>
        </p:nvSpPr>
        <p:spPr bwMode="auto">
          <a:xfrm>
            <a:off x="3352800" y="5257800"/>
            <a:ext cx="2133600" cy="40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a:cs typeface="Arial" panose="020B0604020202020204" pitchFamily="34" charset="0"/>
              </a:rPr>
              <a:t>Profit-sharing</a:t>
            </a:r>
          </a:p>
        </p:txBody>
      </p:sp>
      <p:sp>
        <p:nvSpPr>
          <p:cNvPr id="21516" name="Text Box 13"/>
          <p:cNvSpPr txBox="1">
            <a:spLocks noChangeArrowheads="1"/>
          </p:cNvSpPr>
          <p:nvPr/>
        </p:nvSpPr>
        <p:spPr bwMode="auto">
          <a:xfrm>
            <a:off x="5943600" y="4191000"/>
            <a:ext cx="2209800" cy="40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a:cs typeface="Arial" panose="020B0604020202020204" pitchFamily="34" charset="0"/>
              </a:rPr>
              <a:t>Salaries</a:t>
            </a:r>
          </a:p>
        </p:txBody>
      </p:sp>
      <p:sp>
        <p:nvSpPr>
          <p:cNvPr id="21517" name="Line 14"/>
          <p:cNvSpPr>
            <a:spLocks noChangeShapeType="1"/>
          </p:cNvSpPr>
          <p:nvPr/>
        </p:nvSpPr>
        <p:spPr bwMode="auto">
          <a:xfrm flipH="1">
            <a:off x="5410200" y="2133600"/>
            <a:ext cx="83820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18" name="Line 15"/>
          <p:cNvSpPr>
            <a:spLocks noChangeShapeType="1"/>
          </p:cNvSpPr>
          <p:nvPr/>
        </p:nvSpPr>
        <p:spPr bwMode="auto">
          <a:xfrm>
            <a:off x="2667000" y="2133600"/>
            <a:ext cx="30480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19" name="Line 16"/>
          <p:cNvSpPr>
            <a:spLocks noChangeShapeType="1"/>
          </p:cNvSpPr>
          <p:nvPr/>
        </p:nvSpPr>
        <p:spPr bwMode="auto">
          <a:xfrm flipV="1">
            <a:off x="2514600" y="3352800"/>
            <a:ext cx="30480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20" name="Line 17"/>
          <p:cNvSpPr>
            <a:spLocks noChangeShapeType="1"/>
          </p:cNvSpPr>
          <p:nvPr/>
        </p:nvSpPr>
        <p:spPr bwMode="auto">
          <a:xfrm flipV="1">
            <a:off x="4419600" y="34290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21" name="Line 18"/>
          <p:cNvSpPr>
            <a:spLocks noChangeShapeType="1"/>
          </p:cNvSpPr>
          <p:nvPr/>
        </p:nvSpPr>
        <p:spPr bwMode="auto">
          <a:xfrm flipH="1" flipV="1">
            <a:off x="5257800" y="3429000"/>
            <a:ext cx="6858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22" name="Text Box 19"/>
          <p:cNvSpPr txBox="1">
            <a:spLocks noChangeArrowheads="1"/>
          </p:cNvSpPr>
          <p:nvPr/>
        </p:nvSpPr>
        <p:spPr bwMode="auto">
          <a:xfrm>
            <a:off x="3352800" y="1752600"/>
            <a:ext cx="2209800" cy="40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a:cs typeface="Arial" panose="020B0604020202020204" pitchFamily="34" charset="0"/>
              </a:rPr>
              <a:t>Commission</a:t>
            </a:r>
          </a:p>
        </p:txBody>
      </p:sp>
      <p:sp>
        <p:nvSpPr>
          <p:cNvPr id="21523" name="Line 20"/>
          <p:cNvSpPr>
            <a:spLocks noChangeShapeType="1"/>
          </p:cNvSpPr>
          <p:nvPr/>
        </p:nvSpPr>
        <p:spPr bwMode="auto">
          <a:xfrm>
            <a:off x="4419600" y="2133600"/>
            <a:ext cx="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21524" name="Picture 21" descr="MCj0404297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5257800"/>
            <a:ext cx="1838325"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736594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33400" y="4267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endParaRPr lang="en-US" altLang="en-US" sz="2400" b="1"/>
          </a:p>
        </p:txBody>
      </p:sp>
      <p:sp>
        <p:nvSpPr>
          <p:cNvPr id="22531" name="Text Box 3"/>
          <p:cNvSpPr txBox="1">
            <a:spLocks noChangeArrowheads="1"/>
          </p:cNvSpPr>
          <p:nvPr/>
        </p:nvSpPr>
        <p:spPr bwMode="auto">
          <a:xfrm>
            <a:off x="762000" y="1524000"/>
            <a:ext cx="792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 </a:t>
            </a:r>
            <a:endParaRPr lang="en-US" altLang="en-US"/>
          </a:p>
        </p:txBody>
      </p:sp>
      <p:sp>
        <p:nvSpPr>
          <p:cNvPr id="22532" name="Text Box 5"/>
          <p:cNvSpPr txBox="1">
            <a:spLocks noChangeArrowheads="1"/>
          </p:cNvSpPr>
          <p:nvPr/>
        </p:nvSpPr>
        <p:spPr bwMode="auto">
          <a:xfrm>
            <a:off x="457200" y="3200400"/>
            <a:ext cx="640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a:p>
            <a:pPr eaLnBrk="1" hangingPunct="1">
              <a:spcBef>
                <a:spcPct val="50000"/>
              </a:spcBef>
            </a:pPr>
            <a:r>
              <a:rPr lang="en-US" altLang="en-US" sz="2000"/>
              <a:t>       </a:t>
            </a:r>
          </a:p>
        </p:txBody>
      </p:sp>
      <p:sp>
        <p:nvSpPr>
          <p:cNvPr id="22533" name="Text Box 6"/>
          <p:cNvSpPr txBox="1">
            <a:spLocks noChangeArrowheads="1"/>
          </p:cNvSpPr>
          <p:nvPr/>
        </p:nvSpPr>
        <p:spPr bwMode="auto">
          <a:xfrm>
            <a:off x="381000" y="5334000"/>
            <a:ext cx="647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22534" name="Text Box 7"/>
          <p:cNvSpPr txBox="1">
            <a:spLocks noChangeArrowheads="1"/>
          </p:cNvSpPr>
          <p:nvPr/>
        </p:nvSpPr>
        <p:spPr bwMode="auto">
          <a:xfrm>
            <a:off x="533400" y="3124200"/>
            <a:ext cx="571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22535" name="Text Box 8"/>
          <p:cNvSpPr txBox="1">
            <a:spLocks noChangeArrowheads="1"/>
          </p:cNvSpPr>
          <p:nvPr/>
        </p:nvSpPr>
        <p:spPr bwMode="auto">
          <a:xfrm>
            <a:off x="457200" y="4876800"/>
            <a:ext cx="6324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22536" name="Rectangle 9"/>
          <p:cNvSpPr>
            <a:spLocks noChangeArrowheads="1"/>
          </p:cNvSpPr>
          <p:nvPr/>
        </p:nvSpPr>
        <p:spPr bwMode="auto">
          <a:xfrm>
            <a:off x="282575" y="4767263"/>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2000"/>
          </a:p>
        </p:txBody>
      </p:sp>
      <p:sp>
        <p:nvSpPr>
          <p:cNvPr id="22537" name="Text Box 11"/>
          <p:cNvSpPr txBox="1">
            <a:spLocks noChangeArrowheads="1"/>
          </p:cNvSpPr>
          <p:nvPr/>
        </p:nvSpPr>
        <p:spPr bwMode="auto">
          <a:xfrm>
            <a:off x="914400" y="228600"/>
            <a:ext cx="7391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Business Studies  </a:t>
            </a:r>
          </a:p>
          <a:p>
            <a:pPr algn="ctr" eaLnBrk="1" hangingPunct="1">
              <a:spcBef>
                <a:spcPct val="50000"/>
              </a:spcBef>
            </a:pPr>
            <a:r>
              <a:rPr lang="en-US" altLang="en-US" sz="2800" b="1"/>
              <a:t>Financial and non-Financial Rewards </a:t>
            </a:r>
          </a:p>
        </p:txBody>
      </p:sp>
      <p:sp>
        <p:nvSpPr>
          <p:cNvPr id="22538" name="Text Box 13"/>
          <p:cNvSpPr txBox="1">
            <a:spLocks noChangeArrowheads="1"/>
          </p:cNvSpPr>
          <p:nvPr/>
        </p:nvSpPr>
        <p:spPr bwMode="auto">
          <a:xfrm>
            <a:off x="914400" y="1676400"/>
            <a:ext cx="7467600" cy="2019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cs typeface="Arial" panose="020B0604020202020204" pitchFamily="34" charset="0"/>
              </a:rPr>
              <a:t>Brainstorm a list of the different ways that a worker may be rewarded that does directly involve paying them money directly such as in the form of wages or salaries</a:t>
            </a:r>
          </a:p>
          <a:p>
            <a:pPr eaLnBrk="1" hangingPunct="1">
              <a:spcBef>
                <a:spcPct val="50000"/>
              </a:spcBef>
            </a:pPr>
            <a:r>
              <a:rPr lang="en-US" altLang="en-US" sz="2000" b="1">
                <a:cs typeface="Arial" panose="020B0604020202020204" pitchFamily="34" charset="0"/>
              </a:rPr>
              <a:t>             </a:t>
            </a:r>
          </a:p>
        </p:txBody>
      </p:sp>
      <p:sp>
        <p:nvSpPr>
          <p:cNvPr id="22539" name="Text Box 15"/>
          <p:cNvSpPr txBox="1">
            <a:spLocks noChangeArrowheads="1"/>
          </p:cNvSpPr>
          <p:nvPr/>
        </p:nvSpPr>
        <p:spPr bwMode="auto">
          <a:xfrm>
            <a:off x="838200" y="4267200"/>
            <a:ext cx="76962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What makes a difference to an employee’s satisfaction at work?</a:t>
            </a:r>
          </a:p>
          <a:p>
            <a:pPr eaLnBrk="1" hangingPunct="1">
              <a:spcBef>
                <a:spcPct val="50000"/>
              </a:spcBef>
            </a:pPr>
            <a:r>
              <a:rPr lang="en-US" altLang="en-US" sz="2400"/>
              <a:t>An employee is happy and is satisfied with their work   if…</a:t>
            </a:r>
          </a:p>
          <a:p>
            <a:pPr eaLnBrk="1" hangingPunct="1">
              <a:spcBef>
                <a:spcPct val="50000"/>
              </a:spcBef>
            </a:pPr>
            <a:endParaRPr lang="en-US" altLang="en-US" sz="2400"/>
          </a:p>
        </p:txBody>
      </p:sp>
    </p:spTree>
    <p:extLst>
      <p:ext uri="{BB962C8B-B14F-4D97-AF65-F5344CB8AC3E}">
        <p14:creationId xmlns:p14="http://schemas.microsoft.com/office/powerpoint/2010/main" val="262363347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533400" y="42672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 </a:t>
            </a:r>
            <a:endParaRPr lang="en-US" altLang="en-US" sz="2400" b="1"/>
          </a:p>
        </p:txBody>
      </p:sp>
      <p:sp>
        <p:nvSpPr>
          <p:cNvPr id="23555" name="Text Box 3"/>
          <p:cNvSpPr txBox="1">
            <a:spLocks noChangeArrowheads="1"/>
          </p:cNvSpPr>
          <p:nvPr/>
        </p:nvSpPr>
        <p:spPr bwMode="auto">
          <a:xfrm>
            <a:off x="762000" y="1524000"/>
            <a:ext cx="792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 </a:t>
            </a:r>
            <a:endParaRPr lang="en-US" altLang="en-US"/>
          </a:p>
        </p:txBody>
      </p:sp>
      <p:sp>
        <p:nvSpPr>
          <p:cNvPr id="23556" name="Text Box 4"/>
          <p:cNvSpPr txBox="1">
            <a:spLocks noChangeArrowheads="1"/>
          </p:cNvSpPr>
          <p:nvPr/>
        </p:nvSpPr>
        <p:spPr bwMode="auto">
          <a:xfrm>
            <a:off x="457200" y="3200400"/>
            <a:ext cx="640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a:p>
            <a:pPr eaLnBrk="1" hangingPunct="1">
              <a:spcBef>
                <a:spcPct val="50000"/>
              </a:spcBef>
            </a:pPr>
            <a:r>
              <a:rPr lang="en-US" altLang="en-US" sz="2000"/>
              <a:t>       </a:t>
            </a:r>
          </a:p>
        </p:txBody>
      </p:sp>
      <p:sp>
        <p:nvSpPr>
          <p:cNvPr id="23557" name="Text Box 5"/>
          <p:cNvSpPr txBox="1">
            <a:spLocks noChangeArrowheads="1"/>
          </p:cNvSpPr>
          <p:nvPr/>
        </p:nvSpPr>
        <p:spPr bwMode="auto">
          <a:xfrm>
            <a:off x="381000" y="5334000"/>
            <a:ext cx="647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 </a:t>
            </a:r>
          </a:p>
        </p:txBody>
      </p:sp>
      <p:sp>
        <p:nvSpPr>
          <p:cNvPr id="23558" name="Text Box 6"/>
          <p:cNvSpPr txBox="1">
            <a:spLocks noChangeArrowheads="1"/>
          </p:cNvSpPr>
          <p:nvPr/>
        </p:nvSpPr>
        <p:spPr bwMode="auto">
          <a:xfrm>
            <a:off x="914400" y="228600"/>
            <a:ext cx="7391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Business Studies  </a:t>
            </a:r>
          </a:p>
          <a:p>
            <a:pPr algn="ctr" eaLnBrk="1" hangingPunct="1">
              <a:spcBef>
                <a:spcPct val="50000"/>
              </a:spcBef>
            </a:pPr>
            <a:r>
              <a:rPr lang="en-US" altLang="en-US" sz="2800" b="1"/>
              <a:t>Financial and non-Financial Rewards </a:t>
            </a:r>
          </a:p>
        </p:txBody>
      </p:sp>
      <p:sp>
        <p:nvSpPr>
          <p:cNvPr id="23559" name="Text Box 7"/>
          <p:cNvSpPr txBox="1">
            <a:spLocks noChangeArrowheads="1"/>
          </p:cNvSpPr>
          <p:nvPr/>
        </p:nvSpPr>
        <p:spPr bwMode="auto">
          <a:xfrm>
            <a:off x="2286000" y="1676400"/>
            <a:ext cx="3886200" cy="923925"/>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b="1">
                <a:cs typeface="Arial" panose="020B0604020202020204" pitchFamily="34" charset="0"/>
              </a:rPr>
              <a:t> </a:t>
            </a:r>
            <a:r>
              <a:rPr lang="en-US" altLang="en-US" sz="2400" b="1">
                <a:cs typeface="Arial" panose="020B0604020202020204" pitchFamily="34" charset="0"/>
              </a:rPr>
              <a:t>JOB SATISFACTION</a:t>
            </a:r>
            <a:r>
              <a:rPr lang="en-US" altLang="en-US" sz="2000" b="1">
                <a:cs typeface="Arial" panose="020B0604020202020204" pitchFamily="34" charset="0"/>
              </a:rPr>
              <a:t>  </a:t>
            </a:r>
          </a:p>
          <a:p>
            <a:pPr algn="ctr" eaLnBrk="1" hangingPunct="1">
              <a:spcBef>
                <a:spcPct val="50000"/>
              </a:spcBef>
            </a:pPr>
            <a:r>
              <a:rPr lang="en-US" altLang="en-US" sz="2000" b="1">
                <a:cs typeface="Arial" panose="020B0604020202020204" pitchFamily="34" charset="0"/>
              </a:rPr>
              <a:t>can be increased by…         </a:t>
            </a:r>
          </a:p>
        </p:txBody>
      </p:sp>
      <p:sp>
        <p:nvSpPr>
          <p:cNvPr id="23560" name="Text Box 10"/>
          <p:cNvSpPr txBox="1">
            <a:spLocks noChangeArrowheads="1"/>
          </p:cNvSpPr>
          <p:nvPr/>
        </p:nvSpPr>
        <p:spPr bwMode="auto">
          <a:xfrm>
            <a:off x="685800" y="3352800"/>
            <a:ext cx="22860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cs typeface="Arial" panose="020B0604020202020204" pitchFamily="34" charset="0"/>
              </a:rPr>
              <a:t>Job Rotation</a:t>
            </a:r>
          </a:p>
        </p:txBody>
      </p:sp>
      <p:sp>
        <p:nvSpPr>
          <p:cNvPr id="23561" name="Text Box 11"/>
          <p:cNvSpPr txBox="1">
            <a:spLocks noChangeArrowheads="1"/>
          </p:cNvSpPr>
          <p:nvPr/>
        </p:nvSpPr>
        <p:spPr bwMode="auto">
          <a:xfrm>
            <a:off x="3276600" y="4038600"/>
            <a:ext cx="25146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cs typeface="Arial" panose="020B0604020202020204" pitchFamily="34" charset="0"/>
              </a:rPr>
              <a:t>Job Enlargement</a:t>
            </a:r>
          </a:p>
        </p:txBody>
      </p:sp>
      <p:sp>
        <p:nvSpPr>
          <p:cNvPr id="23562" name="Line 15"/>
          <p:cNvSpPr>
            <a:spLocks noChangeShapeType="1"/>
          </p:cNvSpPr>
          <p:nvPr/>
        </p:nvSpPr>
        <p:spPr bwMode="auto">
          <a:xfrm flipV="1">
            <a:off x="2667000" y="2590800"/>
            <a:ext cx="3810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63" name="Line 16"/>
          <p:cNvSpPr>
            <a:spLocks noChangeShapeType="1"/>
          </p:cNvSpPr>
          <p:nvPr/>
        </p:nvSpPr>
        <p:spPr bwMode="auto">
          <a:xfrm flipV="1">
            <a:off x="4419600" y="2590800"/>
            <a:ext cx="0"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64" name="Line 17"/>
          <p:cNvSpPr>
            <a:spLocks noChangeShapeType="1"/>
          </p:cNvSpPr>
          <p:nvPr/>
        </p:nvSpPr>
        <p:spPr bwMode="auto">
          <a:xfrm flipH="1" flipV="1">
            <a:off x="5562600" y="2590800"/>
            <a:ext cx="6096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65" name="Text Box 21"/>
          <p:cNvSpPr txBox="1">
            <a:spLocks noChangeArrowheads="1"/>
          </p:cNvSpPr>
          <p:nvPr/>
        </p:nvSpPr>
        <p:spPr bwMode="auto">
          <a:xfrm>
            <a:off x="5943600" y="3505200"/>
            <a:ext cx="2514600"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Job Enrichment</a:t>
            </a:r>
          </a:p>
        </p:txBody>
      </p:sp>
      <p:sp>
        <p:nvSpPr>
          <p:cNvPr id="23566" name="Text Box 22"/>
          <p:cNvSpPr txBox="1">
            <a:spLocks noChangeArrowheads="1"/>
          </p:cNvSpPr>
          <p:nvPr/>
        </p:nvSpPr>
        <p:spPr bwMode="auto">
          <a:xfrm>
            <a:off x="1981200" y="4648200"/>
            <a:ext cx="4724400"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t>What do we understand by:</a:t>
            </a:r>
          </a:p>
          <a:p>
            <a:pPr eaLnBrk="1" hangingPunct="1">
              <a:spcBef>
                <a:spcPct val="50000"/>
              </a:spcBef>
              <a:buFontTx/>
              <a:buChar char="•"/>
            </a:pPr>
            <a:r>
              <a:rPr lang="en-US" altLang="en-US" sz="2000"/>
              <a:t>   Job Rotation</a:t>
            </a:r>
          </a:p>
          <a:p>
            <a:pPr eaLnBrk="1" hangingPunct="1">
              <a:spcBef>
                <a:spcPct val="50000"/>
              </a:spcBef>
              <a:buFontTx/>
              <a:buChar char="•"/>
            </a:pPr>
            <a:r>
              <a:rPr lang="en-US" altLang="en-US" sz="2000"/>
              <a:t>   Job Enlargement</a:t>
            </a:r>
          </a:p>
          <a:p>
            <a:pPr eaLnBrk="1" hangingPunct="1">
              <a:spcBef>
                <a:spcPct val="50000"/>
              </a:spcBef>
              <a:buFontTx/>
              <a:buChar char="•"/>
            </a:pPr>
            <a:r>
              <a:rPr lang="en-US" altLang="en-US" sz="2000"/>
              <a:t>   Job Enrichment</a:t>
            </a:r>
          </a:p>
        </p:txBody>
      </p:sp>
    </p:spTree>
    <p:extLst>
      <p:ext uri="{BB962C8B-B14F-4D97-AF65-F5344CB8AC3E}">
        <p14:creationId xmlns:p14="http://schemas.microsoft.com/office/powerpoint/2010/main" val="1271390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a:t>Match the skills with the jobs</a:t>
            </a:r>
          </a:p>
        </p:txBody>
      </p:sp>
      <p:sp>
        <p:nvSpPr>
          <p:cNvPr id="2054" name="Rectangle 6"/>
          <p:cNvSpPr>
            <a:spLocks noGrp="1" noChangeArrowheads="1"/>
          </p:cNvSpPr>
          <p:nvPr>
            <p:ph type="body" sz="half" idx="1"/>
          </p:nvPr>
        </p:nvSpPr>
        <p:spPr/>
        <p:txBody>
          <a:bodyPr/>
          <a:lstStyle/>
          <a:p>
            <a:pPr>
              <a:buFontTx/>
              <a:buNone/>
            </a:pPr>
            <a:r>
              <a:rPr lang="en-US" b="1"/>
              <a:t>Jobs</a:t>
            </a:r>
          </a:p>
          <a:p>
            <a:pPr>
              <a:buFontTx/>
              <a:buNone/>
            </a:pPr>
            <a:r>
              <a:rPr lang="en-US"/>
              <a:t>Accountant</a:t>
            </a:r>
          </a:p>
          <a:p>
            <a:pPr>
              <a:buFontTx/>
              <a:buNone/>
            </a:pPr>
            <a:r>
              <a:rPr lang="en-US"/>
              <a:t>Fashion designer</a:t>
            </a:r>
          </a:p>
          <a:p>
            <a:pPr>
              <a:buFontTx/>
              <a:buNone/>
            </a:pPr>
            <a:r>
              <a:rPr lang="en-US"/>
              <a:t>Secretary</a:t>
            </a:r>
          </a:p>
          <a:p>
            <a:pPr>
              <a:buFontTx/>
              <a:buNone/>
            </a:pPr>
            <a:r>
              <a:rPr lang="en-US"/>
              <a:t>Delivery driver</a:t>
            </a:r>
          </a:p>
          <a:p>
            <a:pPr>
              <a:buFontTx/>
              <a:buNone/>
            </a:pPr>
            <a:r>
              <a:rPr lang="en-US"/>
              <a:t>Managing Director</a:t>
            </a:r>
          </a:p>
          <a:p>
            <a:pPr>
              <a:buFontTx/>
              <a:buNone/>
            </a:pPr>
            <a:r>
              <a:rPr lang="en-US"/>
              <a:t>TV presenter</a:t>
            </a:r>
          </a:p>
          <a:p>
            <a:pPr>
              <a:buFontTx/>
              <a:buNone/>
            </a:pPr>
            <a:r>
              <a:rPr lang="en-US"/>
              <a:t>Police officer</a:t>
            </a:r>
          </a:p>
          <a:p>
            <a:pPr>
              <a:buFontTx/>
              <a:buNone/>
            </a:pPr>
            <a:endParaRPr lang="en-US"/>
          </a:p>
          <a:p>
            <a:pPr>
              <a:buFontTx/>
              <a:buNone/>
            </a:pPr>
            <a:endParaRPr lang="en-US"/>
          </a:p>
          <a:p>
            <a:pPr>
              <a:buFontTx/>
              <a:buNone/>
            </a:pPr>
            <a:endParaRPr lang="en-US"/>
          </a:p>
        </p:txBody>
      </p:sp>
      <p:sp>
        <p:nvSpPr>
          <p:cNvPr id="2055" name="Rectangle 7"/>
          <p:cNvSpPr>
            <a:spLocks noGrp="1" noChangeArrowheads="1"/>
          </p:cNvSpPr>
          <p:nvPr>
            <p:ph type="body" sz="half" idx="2"/>
          </p:nvPr>
        </p:nvSpPr>
        <p:spPr>
          <a:xfrm>
            <a:off x="3962400" y="1600200"/>
            <a:ext cx="5105400" cy="4525963"/>
          </a:xfrm>
        </p:spPr>
        <p:txBody>
          <a:bodyPr/>
          <a:lstStyle/>
          <a:p>
            <a:pPr>
              <a:buFontTx/>
              <a:buNone/>
            </a:pPr>
            <a:r>
              <a:rPr lang="en-US" b="1" dirty="0"/>
              <a:t>Skills</a:t>
            </a:r>
          </a:p>
          <a:p>
            <a:pPr>
              <a:buNone/>
            </a:pPr>
            <a:r>
              <a:rPr lang="en-US" dirty="0" smtClean="0"/>
              <a:t>Good with figures</a:t>
            </a:r>
          </a:p>
          <a:p>
            <a:pPr>
              <a:buNone/>
            </a:pPr>
            <a:r>
              <a:rPr lang="en-US" dirty="0" smtClean="0"/>
              <a:t>Design flair</a:t>
            </a:r>
          </a:p>
          <a:p>
            <a:pPr>
              <a:buFontTx/>
              <a:buNone/>
            </a:pPr>
            <a:r>
              <a:rPr lang="en-US" dirty="0" smtClean="0"/>
              <a:t>Ability to spell accurately</a:t>
            </a:r>
          </a:p>
          <a:p>
            <a:pPr>
              <a:buFontTx/>
              <a:buNone/>
            </a:pPr>
            <a:r>
              <a:rPr lang="en-US" dirty="0" smtClean="0"/>
              <a:t>Ability </a:t>
            </a:r>
            <a:r>
              <a:rPr lang="en-US" dirty="0"/>
              <a:t>to drive a van</a:t>
            </a:r>
          </a:p>
          <a:p>
            <a:pPr>
              <a:buNone/>
            </a:pPr>
            <a:r>
              <a:rPr lang="en-US" dirty="0" smtClean="0"/>
              <a:t>Leadership</a:t>
            </a:r>
          </a:p>
          <a:p>
            <a:pPr>
              <a:buNone/>
            </a:pPr>
            <a:r>
              <a:rPr lang="en-US" dirty="0" smtClean="0"/>
              <a:t>Communication skills</a:t>
            </a:r>
          </a:p>
          <a:p>
            <a:pPr>
              <a:buNone/>
            </a:pPr>
            <a:r>
              <a:rPr lang="en-US" smtClean="0"/>
              <a:t>Ability </a:t>
            </a:r>
            <a:r>
              <a:rPr lang="en-US" dirty="0" smtClean="0"/>
              <a:t>to cope with pressure</a:t>
            </a:r>
          </a:p>
          <a:p>
            <a:pPr>
              <a:buFontTx/>
              <a:buNone/>
            </a:pPr>
            <a:endParaRPr lang="en-US" dirty="0"/>
          </a:p>
        </p:txBody>
      </p:sp>
    </p:spTree>
    <p:extLst>
      <p:ext uri="{BB962C8B-B14F-4D97-AF65-F5344CB8AC3E}">
        <p14:creationId xmlns:p14="http://schemas.microsoft.com/office/powerpoint/2010/main" val="1234012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6200"/>
            <a:ext cx="8229600" cy="1143000"/>
          </a:xfrm>
        </p:spPr>
        <p:txBody>
          <a:bodyPr/>
          <a:lstStyle/>
          <a:p>
            <a:r>
              <a:rPr lang="en-US" dirty="0" smtClean="0"/>
              <a:t>Tasks</a:t>
            </a:r>
            <a:endParaRPr lang="en-US" dirty="0"/>
          </a:p>
        </p:txBody>
      </p:sp>
      <p:sp>
        <p:nvSpPr>
          <p:cNvPr id="8195" name="Rectangle 3"/>
          <p:cNvSpPr>
            <a:spLocks noGrp="1" noChangeArrowheads="1"/>
          </p:cNvSpPr>
          <p:nvPr>
            <p:ph type="body" idx="1"/>
          </p:nvPr>
        </p:nvSpPr>
        <p:spPr>
          <a:xfrm>
            <a:off x="457200" y="990600"/>
            <a:ext cx="8229600" cy="4525963"/>
          </a:xfrm>
        </p:spPr>
        <p:txBody>
          <a:bodyPr/>
          <a:lstStyle/>
          <a:p>
            <a:r>
              <a:rPr lang="en-US" sz="2800" dirty="0">
                <a:solidFill>
                  <a:srgbClr val="002060"/>
                </a:solidFill>
              </a:rPr>
              <a:t>Write a job description for </a:t>
            </a:r>
            <a:r>
              <a:rPr lang="en-US" sz="2800" dirty="0" smtClean="0">
                <a:solidFill>
                  <a:srgbClr val="002060"/>
                </a:solidFill>
              </a:rPr>
              <a:t>a checkout assistant in a supermarket.</a:t>
            </a:r>
            <a:endParaRPr lang="en-US" sz="2800" dirty="0">
              <a:solidFill>
                <a:srgbClr val="002060"/>
              </a:solidFill>
            </a:endParaRPr>
          </a:p>
          <a:p>
            <a:r>
              <a:rPr lang="en-US" sz="2800" dirty="0">
                <a:solidFill>
                  <a:srgbClr val="002060"/>
                </a:solidFill>
              </a:rPr>
              <a:t>Write a person specification</a:t>
            </a:r>
          </a:p>
          <a:p>
            <a:r>
              <a:rPr lang="en-US" sz="2800" dirty="0">
                <a:solidFill>
                  <a:srgbClr val="002060"/>
                </a:solidFill>
              </a:rPr>
              <a:t>Use the examples on the handout to help </a:t>
            </a:r>
            <a:r>
              <a:rPr lang="en-US" sz="2800" dirty="0" smtClean="0">
                <a:solidFill>
                  <a:srgbClr val="002060"/>
                </a:solidFill>
              </a:rPr>
              <a:t>you</a:t>
            </a:r>
          </a:p>
          <a:p>
            <a:r>
              <a:rPr lang="en-US" sz="2800" dirty="0" smtClean="0"/>
              <a:t>Explain why each of the skills, qualities, qualifications and experiences are important for the role</a:t>
            </a:r>
          </a:p>
          <a:p>
            <a:r>
              <a:rPr lang="en-US" sz="2800" dirty="0" smtClean="0"/>
              <a:t>How do you think the Human Resources Manager in a large organisation would find out the information for these two documents?</a:t>
            </a:r>
            <a:endParaRPr lang="en-US" sz="2800" dirty="0"/>
          </a:p>
        </p:txBody>
      </p:sp>
    </p:spTree>
    <p:extLst>
      <p:ext uri="{BB962C8B-B14F-4D97-AF65-F5344CB8AC3E}">
        <p14:creationId xmlns:p14="http://schemas.microsoft.com/office/powerpoint/2010/main" val="541504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sz="4000"/>
              <a:t>Job Description or Person Specification?</a:t>
            </a:r>
          </a:p>
        </p:txBody>
      </p:sp>
      <p:sp>
        <p:nvSpPr>
          <p:cNvPr id="9219" name="Rectangle 3"/>
          <p:cNvSpPr>
            <a:spLocks noGrp="1" noChangeArrowheads="1"/>
          </p:cNvSpPr>
          <p:nvPr>
            <p:ph type="body" idx="1"/>
          </p:nvPr>
        </p:nvSpPr>
        <p:spPr>
          <a:xfrm>
            <a:off x="457200" y="1798638"/>
            <a:ext cx="8229600" cy="4525962"/>
          </a:xfrm>
        </p:spPr>
        <p:txBody>
          <a:bodyPr/>
          <a:lstStyle/>
          <a:p>
            <a:pPr>
              <a:lnSpc>
                <a:spcPct val="90000"/>
              </a:lnSpc>
            </a:pPr>
            <a:r>
              <a:rPr lang="en-US"/>
              <a:t>Where the job is located</a:t>
            </a:r>
          </a:p>
          <a:p>
            <a:pPr>
              <a:lnSpc>
                <a:spcPct val="90000"/>
              </a:lnSpc>
            </a:pPr>
            <a:r>
              <a:rPr lang="en-US"/>
              <a:t>Qualifications needed</a:t>
            </a:r>
          </a:p>
          <a:p>
            <a:pPr>
              <a:lnSpc>
                <a:spcPct val="90000"/>
              </a:lnSpc>
            </a:pPr>
            <a:r>
              <a:rPr lang="en-US"/>
              <a:t>Title of job holder’s boss</a:t>
            </a:r>
          </a:p>
          <a:p>
            <a:pPr>
              <a:lnSpc>
                <a:spcPct val="90000"/>
              </a:lnSpc>
            </a:pPr>
            <a:r>
              <a:rPr lang="en-US"/>
              <a:t>Description of main duties</a:t>
            </a:r>
          </a:p>
          <a:p>
            <a:pPr>
              <a:lnSpc>
                <a:spcPct val="90000"/>
              </a:lnSpc>
            </a:pPr>
            <a:r>
              <a:rPr lang="en-US"/>
              <a:t>Skills needed</a:t>
            </a:r>
          </a:p>
          <a:p>
            <a:pPr>
              <a:lnSpc>
                <a:spcPct val="90000"/>
              </a:lnSpc>
            </a:pPr>
            <a:r>
              <a:rPr lang="en-US"/>
              <a:t>Essential personal qualities</a:t>
            </a:r>
          </a:p>
          <a:p>
            <a:pPr>
              <a:lnSpc>
                <a:spcPct val="90000"/>
              </a:lnSpc>
            </a:pPr>
            <a:r>
              <a:rPr lang="en-US"/>
              <a:t>Who job holder would manage</a:t>
            </a:r>
          </a:p>
          <a:p>
            <a:pPr>
              <a:lnSpc>
                <a:spcPct val="90000"/>
              </a:lnSpc>
            </a:pPr>
            <a:r>
              <a:rPr lang="en-US"/>
              <a:t>Desirable experience</a:t>
            </a:r>
          </a:p>
          <a:p>
            <a:pPr>
              <a:lnSpc>
                <a:spcPct val="90000"/>
              </a:lnSpc>
            </a:pPr>
            <a:endParaRPr lang="en-US"/>
          </a:p>
        </p:txBody>
      </p:sp>
    </p:spTree>
    <p:extLst>
      <p:ext uri="{BB962C8B-B14F-4D97-AF65-F5344CB8AC3E}">
        <p14:creationId xmlns:p14="http://schemas.microsoft.com/office/powerpoint/2010/main" val="2665599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rgbClr val="6BB1C9"/>
      </a:lt1>
      <a:dk2>
        <a:srgbClr val="A6D0DE"/>
      </a:dk2>
      <a:lt2>
        <a:srgbClr val="A6D0DE"/>
      </a:lt2>
      <a:accent1>
        <a:srgbClr val="E29AC5"/>
      </a:accent1>
      <a:accent2>
        <a:srgbClr val="8D1BFF"/>
      </a:accent2>
      <a:accent3>
        <a:srgbClr val="6BB1C9"/>
      </a:accent3>
      <a:accent4>
        <a:srgbClr val="6585CF"/>
      </a:accent4>
      <a:accent5>
        <a:srgbClr val="7E6BC9"/>
      </a:accent5>
      <a:accent6>
        <a:srgbClr val="A379BB"/>
      </a:accent6>
      <a:hlink>
        <a:srgbClr val="FF0000"/>
      </a:hlink>
      <a:folHlink>
        <a:srgbClr val="FF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TotalTime>
  <Words>2581</Words>
  <Application>Microsoft Office PowerPoint</Application>
  <PresentationFormat>On-screen Show (4:3)</PresentationFormat>
  <Paragraphs>426</Paragraphs>
  <Slides>62</Slides>
  <Notes>1</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Recruitment and selection</vt:lpstr>
      <vt:lpstr>PowerPoint Presentation</vt:lpstr>
      <vt:lpstr>The first stage.......</vt:lpstr>
      <vt:lpstr>Job Description</vt:lpstr>
      <vt:lpstr>Person Specification</vt:lpstr>
      <vt:lpstr>Match the skills with the jobs</vt:lpstr>
      <vt:lpstr>Match the skills with the jobs</vt:lpstr>
      <vt:lpstr>Tasks</vt:lpstr>
      <vt:lpstr>Job Description or Person Specification?</vt:lpstr>
      <vt:lpstr>How do businesses recruit?</vt:lpstr>
      <vt:lpstr>How might a business recruit for the following jobs?</vt:lpstr>
      <vt:lpstr>End of topic check....</vt:lpstr>
      <vt:lpstr>Interviews</vt:lpstr>
      <vt:lpstr>Why would a firm carry out an interview?</vt:lpstr>
      <vt:lpstr>How could the candidate benefit from the interview</vt:lpstr>
      <vt:lpstr>Advantages and Disadvantages to interviewing</vt:lpstr>
      <vt:lpstr>Body Language </vt:lpstr>
      <vt:lpstr>PowerPoint Presentation</vt:lpstr>
      <vt:lpstr>PowerPoint Presentation</vt:lpstr>
      <vt:lpstr>PowerPoint Presentation</vt:lpstr>
      <vt:lpstr>PowerPoint Presentation</vt:lpstr>
      <vt:lpstr>PowerPoint Presentation</vt:lpstr>
      <vt:lpstr>Once you have completed your answer, compare the following 2 answers and assess which one is better and WHY?</vt:lpstr>
      <vt:lpstr>PowerPoint Presentation</vt:lpstr>
      <vt:lpstr>PowerPoint Presentation</vt:lpstr>
      <vt:lpstr>Interview techniques and tips</vt:lpstr>
      <vt:lpstr>PowerPoint Presentation</vt:lpstr>
      <vt:lpstr>Activity!!</vt:lpstr>
      <vt:lpstr>TRAINING  IN BUSINESS</vt:lpstr>
      <vt:lpstr>PowerPoint Presentation</vt:lpstr>
      <vt:lpstr>PowerPoint Presentation</vt:lpstr>
      <vt:lpstr>What are the benefits of training ?</vt:lpstr>
      <vt:lpstr>BENEFITS FOR THE EMPLOYER?</vt:lpstr>
      <vt:lpstr>PowerPoint Presentation</vt:lpstr>
      <vt:lpstr>Some businesses:</vt:lpstr>
      <vt:lpstr>STUDENT QUESTIONS</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Grammar School At Leeds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Recruitment and selection</dc:title>
  <dc:creator>WA</dc:creator>
  <cp:lastModifiedBy>WAitken</cp:lastModifiedBy>
  <cp:revision>9</cp:revision>
  <cp:lastPrinted>2015-01-19T13:18:09Z</cp:lastPrinted>
  <dcterms:created xsi:type="dcterms:W3CDTF">2010-02-02T12:31:42Z</dcterms:created>
  <dcterms:modified xsi:type="dcterms:W3CDTF">2016-03-30T10:48:08Z</dcterms:modified>
</cp:coreProperties>
</file>