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  <p:sldMasterId id="2147483669" r:id="rId2"/>
  </p:sldMasterIdLst>
  <p:sldIdLst>
    <p:sldId id="256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-16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061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2782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50306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069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64451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18984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4728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73428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73069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6115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2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F1133-3259-4C45-BABA-5B62D9C6F78D}" type="datetimeFigureOut">
              <a:rPr lang="en-US" smtClean="0"/>
              <a:t>11/14/2016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775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otelduvin.com/" TargetMode="External"/><Relationship Id="rId3" Type="http://schemas.openxmlformats.org/officeDocument/2006/relationships/hyperlink" Target="http://www.devere.co.uk/" TargetMode="External"/><Relationship Id="rId7" Type="http://schemas.openxmlformats.org/officeDocument/2006/relationships/hyperlink" Target="http://www.malmaison.com/" TargetMode="External"/><Relationship Id="rId2" Type="http://schemas.openxmlformats.org/officeDocument/2006/relationships/hyperlink" Target="http://www.crerarhotels.com/" TargetMode="External"/><Relationship Id="rId1" Type="http://schemas.openxmlformats.org/officeDocument/2006/relationships/slideLayout" Target="../slideLayouts/slideLayout24.xml"/><Relationship Id="rId6" Type="http://schemas.openxmlformats.org/officeDocument/2006/relationships/hyperlink" Target="http://www.lakedistricthotels.net/" TargetMode="External"/><Relationship Id="rId5" Type="http://schemas.openxmlformats.org/officeDocument/2006/relationships/hyperlink" Target="http://www.handpickedhotels.co.uk/" TargetMode="External"/><Relationship Id="rId4" Type="http://schemas.openxmlformats.org/officeDocument/2006/relationships/hyperlink" Target="http://www.grangehotels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126" y="522071"/>
            <a:ext cx="9144000" cy="1641490"/>
          </a:xfrm>
        </p:spPr>
        <p:txBody>
          <a:bodyPr/>
          <a:lstStyle/>
          <a:p>
            <a:pPr algn="l"/>
            <a:r>
              <a:rPr lang="en-GB" dirty="0" smtClean="0"/>
              <a:t>Hi-</a:t>
            </a:r>
            <a:r>
              <a:rPr lang="en-GB" dirty="0" err="1" smtClean="0"/>
              <a:t>tel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6663" y="686480"/>
            <a:ext cx="9144000" cy="1189808"/>
          </a:xfrm>
        </p:spPr>
        <p:txBody>
          <a:bodyPr>
            <a:normAutofit/>
          </a:bodyPr>
          <a:lstStyle/>
          <a:p>
            <a:pPr algn="ctr"/>
            <a:r>
              <a:rPr lang="en-GB" dirty="0" smtClean="0"/>
              <a:t>Research brief – Context</a:t>
            </a:r>
          </a:p>
        </p:txBody>
      </p:sp>
      <p:sp>
        <p:nvSpPr>
          <p:cNvPr id="6" name="Rectangle 5"/>
          <p:cNvSpPr/>
          <p:nvPr/>
        </p:nvSpPr>
        <p:spPr>
          <a:xfrm>
            <a:off x="429126" y="2828836"/>
            <a:ext cx="1134377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H-</a:t>
            </a:r>
            <a:r>
              <a:rPr lang="en-GB" sz="3200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</a:t>
            </a:r>
            <a:r>
              <a:rPr lang="en-GB" sz="3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 large company that has five hotels located in cities across the United Kingdom(UK). Its average hotel has 120 bedrooms. Facilities in each hotel include a conference centre, a swimming pool and two </a:t>
            </a:r>
            <a:r>
              <a:rPr lang="en-GB" sz="3200" b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restaurants.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257246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61472" y="2124979"/>
            <a:ext cx="11097128" cy="4377421"/>
            <a:chOff x="561472" y="2124979"/>
            <a:chExt cx="11097128" cy="2905843"/>
          </a:xfrm>
        </p:grpSpPr>
        <p:sp>
          <p:nvSpPr>
            <p:cNvPr id="3" name="TextBox 2"/>
            <p:cNvSpPr txBox="1"/>
            <p:nvPr/>
          </p:nvSpPr>
          <p:spPr>
            <a:xfrm>
              <a:off x="561474" y="2124979"/>
              <a:ext cx="5787189" cy="2656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What type of company could it be</a:t>
              </a:r>
              <a:r>
                <a:rPr lang="en-GB" dirty="0" smtClean="0"/>
                <a:t>?</a:t>
              </a:r>
              <a:endParaRPr lang="en-GB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61473" y="2809453"/>
              <a:ext cx="57871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Where is it based</a:t>
              </a:r>
              <a:r>
                <a:rPr lang="en-GB" dirty="0" smtClean="0"/>
                <a:t>?</a:t>
              </a:r>
              <a:endParaRPr lang="en-GB" dirty="0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561472" y="3366359"/>
              <a:ext cx="110971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What advantages / disadvantages does this have compared to companies who trade in Europe or other parts of the world</a:t>
              </a:r>
              <a:r>
                <a:rPr lang="en-GB" dirty="0" smtClean="0"/>
                <a:t>?</a:t>
              </a:r>
              <a:endParaRPr lang="en-GB" dirty="0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561472" y="4322936"/>
              <a:ext cx="11097128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b="1" dirty="0" smtClean="0"/>
                <a:t>What factors could cause the company to change its </a:t>
              </a:r>
              <a:r>
                <a:rPr lang="en-GB" sz="2000" b="1" smtClean="0"/>
                <a:t>business type</a:t>
              </a:r>
            </a:p>
            <a:p>
              <a:endParaRPr lang="en-GB" sz="2000" b="1" dirty="0"/>
            </a:p>
          </p:txBody>
        </p:sp>
      </p:grpSp>
      <p:sp>
        <p:nvSpPr>
          <p:cNvPr id="7" name="Rectangle 6"/>
          <p:cNvSpPr/>
          <p:nvPr/>
        </p:nvSpPr>
        <p:spPr>
          <a:xfrm>
            <a:off x="4656341" y="147217"/>
            <a:ext cx="204895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6000" b="1" dirty="0"/>
              <a:t>Hi-</a:t>
            </a:r>
            <a:r>
              <a:rPr lang="en-GB" sz="6000" b="1" dirty="0" err="1"/>
              <a:t>tel</a:t>
            </a:r>
            <a:endParaRPr lang="en-GB" sz="6000" b="1" dirty="0"/>
          </a:p>
        </p:txBody>
      </p:sp>
    </p:spTree>
    <p:extLst>
      <p:ext uri="{BB962C8B-B14F-4D97-AF65-F5344CB8AC3E}">
        <p14:creationId xmlns:p14="http://schemas.microsoft.com/office/powerpoint/2010/main" val="2391095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574241"/>
              </p:ext>
            </p:extLst>
          </p:nvPr>
        </p:nvGraphicFramePr>
        <p:xfrm>
          <a:off x="322511" y="2432206"/>
          <a:ext cx="7734465" cy="1434471"/>
        </p:xfrm>
        <a:graphic>
          <a:graphicData uri="http://schemas.openxmlformats.org/drawingml/2006/table">
            <a:tbl>
              <a:tblPr/>
              <a:tblGrid>
                <a:gridCol w="2578155"/>
                <a:gridCol w="2578155"/>
                <a:gridCol w="2578155"/>
              </a:tblGrid>
              <a:tr h="1434471">
                <a:tc>
                  <a:txBody>
                    <a:bodyPr/>
                    <a:lstStyle/>
                    <a:p>
                      <a:r>
                        <a:rPr lang="en-GB" sz="3600" b="1" u="none" strike="noStrike" dirty="0" err="1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Crerar</a:t>
                      </a:r>
                      <a:r>
                        <a:rPr lang="en-GB" sz="3600" b="1" u="none" strike="noStrike" dirty="0">
                          <a:solidFill>
                            <a:schemeClr val="bg1"/>
                          </a:solidFill>
                          <a:effectLst/>
                          <a:hlinkClick r:id="rId2"/>
                        </a:rPr>
                        <a:t> Hotels</a:t>
                      </a:r>
                      <a:endParaRPr lang="en-GB" sz="3600" b="1" dirty="0">
                        <a:solidFill>
                          <a:schemeClr val="bg1"/>
                        </a:solidFill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Small chain of spa hotels in the Scottish Highlands (9) and Yorkshire (1)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85299"/>
              </p:ext>
            </p:extLst>
          </p:nvPr>
        </p:nvGraphicFramePr>
        <p:xfrm>
          <a:off x="4432830" y="2364622"/>
          <a:ext cx="7854783" cy="1558302"/>
        </p:xfrm>
        <a:graphic>
          <a:graphicData uri="http://schemas.openxmlformats.org/drawingml/2006/table">
            <a:tbl>
              <a:tblPr/>
              <a:tblGrid>
                <a:gridCol w="2618261"/>
                <a:gridCol w="2618261"/>
                <a:gridCol w="2618261"/>
              </a:tblGrid>
              <a:tr h="1558302">
                <a:tc>
                  <a:txBody>
                    <a:bodyPr/>
                    <a:lstStyle/>
                    <a:p>
                      <a:r>
                        <a:rPr lang="en-GB" sz="3200" u="none" strike="noStrike" dirty="0">
                          <a:solidFill>
                            <a:srgbClr val="D64A13"/>
                          </a:solidFill>
                          <a:effectLst/>
                          <a:hlinkClick r:id="rId3"/>
                        </a:rPr>
                        <a:t>De Vere Hotels &amp; Resorts</a:t>
                      </a:r>
                      <a:endParaRPr lang="en-GB" sz="32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1291596"/>
              </p:ext>
            </p:extLst>
          </p:nvPr>
        </p:nvGraphicFramePr>
        <p:xfrm>
          <a:off x="4142379" y="4224078"/>
          <a:ext cx="7734465" cy="506730"/>
        </p:xfrm>
        <a:graphic>
          <a:graphicData uri="http://schemas.openxmlformats.org/drawingml/2006/table">
            <a:tbl>
              <a:tblPr/>
              <a:tblGrid>
                <a:gridCol w="2578155"/>
                <a:gridCol w="2578155"/>
                <a:gridCol w="2578155"/>
              </a:tblGrid>
              <a:tr h="0">
                <a:tc>
                  <a:txBody>
                    <a:bodyPr/>
                    <a:lstStyle/>
                    <a:p>
                      <a:r>
                        <a:rPr lang="en-GB" sz="3200" u="none" strike="noStrike" dirty="0">
                          <a:solidFill>
                            <a:srgbClr val="D64A13"/>
                          </a:solidFill>
                          <a:effectLst/>
                          <a:hlinkClick r:id="rId4"/>
                        </a:rPr>
                        <a:t>Grange Hotels</a:t>
                      </a:r>
                      <a:endParaRPr lang="en-GB" sz="32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726078"/>
              </p:ext>
            </p:extLst>
          </p:nvPr>
        </p:nvGraphicFramePr>
        <p:xfrm>
          <a:off x="322511" y="5682777"/>
          <a:ext cx="7337424" cy="872490"/>
        </p:xfrm>
        <a:graphic>
          <a:graphicData uri="http://schemas.openxmlformats.org/drawingml/2006/table">
            <a:tbl>
              <a:tblPr/>
              <a:tblGrid>
                <a:gridCol w="2445808"/>
                <a:gridCol w="2445808"/>
                <a:gridCol w="2445808"/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u="none" strike="noStrike" dirty="0">
                          <a:solidFill>
                            <a:srgbClr val="D64A13"/>
                          </a:solidFill>
                          <a:effectLst/>
                          <a:hlinkClick r:id="rId5"/>
                        </a:rPr>
                        <a:t>Handpicked Hotels</a:t>
                      </a:r>
                      <a:endParaRPr lang="en-GB" sz="28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effectLst/>
                        </a:rPr>
                        <a:t> 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1797085"/>
              </p:ext>
            </p:extLst>
          </p:nvPr>
        </p:nvGraphicFramePr>
        <p:xfrm>
          <a:off x="322511" y="3846357"/>
          <a:ext cx="6531306" cy="994410"/>
        </p:xfrm>
        <a:graphic>
          <a:graphicData uri="http://schemas.openxmlformats.org/drawingml/2006/table">
            <a:tbl>
              <a:tblPr/>
              <a:tblGrid>
                <a:gridCol w="2177102"/>
                <a:gridCol w="2177102"/>
                <a:gridCol w="2177102"/>
              </a:tblGrid>
              <a:tr h="0">
                <a:tc>
                  <a:txBody>
                    <a:bodyPr/>
                    <a:lstStyle/>
                    <a:p>
                      <a:r>
                        <a:rPr lang="en-GB" sz="3200" u="none" strike="noStrike" dirty="0">
                          <a:solidFill>
                            <a:srgbClr val="D64A13"/>
                          </a:solidFill>
                          <a:effectLst/>
                          <a:hlinkClick r:id="rId6"/>
                        </a:rPr>
                        <a:t>Lake District Hotels</a:t>
                      </a:r>
                      <a:endParaRPr lang="en-GB" sz="32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>
                          <a:effectLst/>
                        </a:rPr>
                        <a:t> </a:t>
                      </a: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8843211" y="3648381"/>
            <a:ext cx="2045368" cy="13358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468190"/>
              </p:ext>
            </p:extLst>
          </p:nvPr>
        </p:nvGraphicFramePr>
        <p:xfrm>
          <a:off x="6249869" y="5795237"/>
          <a:ext cx="5628942" cy="506730"/>
        </p:xfrm>
        <a:graphic>
          <a:graphicData uri="http://schemas.openxmlformats.org/drawingml/2006/table">
            <a:tbl>
              <a:tblPr/>
              <a:tblGrid>
                <a:gridCol w="1876314"/>
                <a:gridCol w="1876314"/>
                <a:gridCol w="1876314"/>
              </a:tblGrid>
              <a:tr h="0">
                <a:tc>
                  <a:txBody>
                    <a:bodyPr/>
                    <a:lstStyle/>
                    <a:p>
                      <a:r>
                        <a:rPr lang="en-GB" sz="3200" u="none" strike="noStrike" dirty="0" err="1">
                          <a:solidFill>
                            <a:srgbClr val="D64A13"/>
                          </a:solidFill>
                          <a:effectLst/>
                          <a:hlinkClick r:id="rId7"/>
                        </a:rPr>
                        <a:t>Malmaison</a:t>
                      </a:r>
                      <a:endParaRPr lang="en-GB" sz="32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094216"/>
              </p:ext>
            </p:extLst>
          </p:nvPr>
        </p:nvGraphicFramePr>
        <p:xfrm>
          <a:off x="4774639" y="4208100"/>
          <a:ext cx="5833479" cy="445770"/>
        </p:xfrm>
        <a:graphic>
          <a:graphicData uri="http://schemas.openxmlformats.org/drawingml/2006/table">
            <a:tbl>
              <a:tblPr/>
              <a:tblGrid>
                <a:gridCol w="1944493"/>
                <a:gridCol w="1944493"/>
                <a:gridCol w="1944493"/>
              </a:tblGrid>
              <a:tr h="0">
                <a:tc>
                  <a:txBody>
                    <a:bodyPr/>
                    <a:lstStyle/>
                    <a:p>
                      <a:r>
                        <a:rPr lang="en-GB" sz="2800" u="none" strike="noStrike" dirty="0">
                          <a:solidFill>
                            <a:srgbClr val="D64A13"/>
                          </a:solidFill>
                          <a:effectLst/>
                          <a:hlinkClick r:id="rId8"/>
                        </a:rPr>
                        <a:t>Hotel du Vin</a:t>
                      </a:r>
                      <a:endParaRPr lang="en-GB" sz="2800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>
                        <a:effectLst/>
                      </a:endParaRPr>
                    </a:p>
                  </a:txBody>
                  <a:tcPr marL="9525" marR="9525" marT="9525" marB="95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56794" y="252235"/>
            <a:ext cx="1098750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/>
              <a:t>These hotel groups are similar to Hi-</a:t>
            </a:r>
            <a:r>
              <a:rPr lang="en-GB" sz="2000" b="1" dirty="0" err="1" smtClean="0"/>
              <a:t>tel</a:t>
            </a:r>
            <a:r>
              <a:rPr lang="en-GB" sz="2000" b="1" dirty="0" smtClean="0"/>
              <a:t> – you need to research similar businesses to be able to put your answers to the brief in context and support your answers with real life evidence. You must have 3 businesses to base your research on you can choose from those listed or choose your own. </a:t>
            </a:r>
          </a:p>
          <a:p>
            <a:endParaRPr lang="en-GB" sz="2000" b="1" dirty="0" smtClean="0"/>
          </a:p>
          <a:p>
            <a:r>
              <a:rPr lang="en-GB" sz="2000" b="1" dirty="0" smtClean="0"/>
              <a:t>Homework – identify your 3 businesses, find out what type of company they are and if they have ever changed company types. Also complete the sole traders &amp; </a:t>
            </a:r>
            <a:r>
              <a:rPr lang="en-GB" sz="2000" b="1" smtClean="0"/>
              <a:t>partnership questions.</a:t>
            </a:r>
            <a:endParaRPr lang="en-GB" sz="2000" b="1" dirty="0"/>
          </a:p>
        </p:txBody>
      </p:sp>
    </p:spTree>
    <p:extLst>
      <p:ext uri="{BB962C8B-B14F-4D97-AF65-F5344CB8AC3E}">
        <p14:creationId xmlns:p14="http://schemas.microsoft.com/office/powerpoint/2010/main" val="3263064691"/>
      </p:ext>
    </p:extLst>
  </p:cSld>
  <p:clrMapOvr>
    <a:masterClrMapping/>
  </p:clrMapOvr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99</TotalTime>
  <Words>215</Words>
  <Application>Microsoft Office PowerPoint</Application>
  <PresentationFormat>Custom</PresentationFormat>
  <Paragraphs>21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Depth</vt:lpstr>
      <vt:lpstr>Office Theme</vt:lpstr>
      <vt:lpstr>Hi-tel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Hi-tel</dc:title>
  <dc:creator>Debbie Stones</dc:creator>
  <cp:lastModifiedBy>DStones</cp:lastModifiedBy>
  <cp:revision>12</cp:revision>
  <dcterms:created xsi:type="dcterms:W3CDTF">2016-11-03T18:39:56Z</dcterms:created>
  <dcterms:modified xsi:type="dcterms:W3CDTF">2016-11-14T13:55:19Z</dcterms:modified>
</cp:coreProperties>
</file>