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handoutMasterIdLst>
    <p:handoutMasterId r:id="rId14"/>
  </p:handoutMasterIdLst>
  <p:sldIdLst>
    <p:sldId id="256" r:id="rId2"/>
    <p:sldId id="263" r:id="rId3"/>
    <p:sldId id="264" r:id="rId4"/>
    <p:sldId id="262" r:id="rId5"/>
    <p:sldId id="272" r:id="rId6"/>
    <p:sldId id="265" r:id="rId7"/>
    <p:sldId id="266" r:id="rId8"/>
    <p:sldId id="270" r:id="rId9"/>
    <p:sldId id="267" r:id="rId10"/>
    <p:sldId id="268" r:id="rId11"/>
    <p:sldId id="261" r:id="rId12"/>
    <p:sldId id="269" r:id="rId13"/>
  </p:sldIdLst>
  <p:sldSz cx="12192000" cy="6858000"/>
  <p:notesSz cx="6881813" cy="100028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79" d="100"/>
          <a:sy n="79" d="100"/>
        </p:scale>
        <p:origin x="-16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501879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501879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r">
              <a:defRPr sz="1300"/>
            </a:lvl1pPr>
          </a:lstStyle>
          <a:p>
            <a:fld id="{5DCADE72-CE3F-44E0-971B-88B39AEDD236}" type="datetimeFigureOut">
              <a:rPr lang="en-GB" smtClean="0"/>
              <a:pPr/>
              <a:t>02/06/2015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00961"/>
            <a:ext cx="2982119" cy="501878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9500961"/>
            <a:ext cx="2982119" cy="501878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r">
              <a:defRPr sz="1300"/>
            </a:lvl1pPr>
          </a:lstStyle>
          <a:p>
            <a:fld id="{0E9F0077-ED9F-42EA-8373-BD2BEA1673B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7866729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D420B-73F4-4200-8C3B-C09ACACD599F}" type="datetimeFigureOut">
              <a:rPr lang="en-GB" smtClean="0"/>
              <a:pPr/>
              <a:t>02/06/2015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A3146-5F4D-4942-86D7-E97BEC1D98B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139562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D420B-73F4-4200-8C3B-C09ACACD599F}" type="datetimeFigureOut">
              <a:rPr lang="en-GB" smtClean="0"/>
              <a:pPr/>
              <a:t>02/06/2015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A3146-5F4D-4942-86D7-E97BEC1D98B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435898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D420B-73F4-4200-8C3B-C09ACACD599F}" type="datetimeFigureOut">
              <a:rPr lang="en-GB" smtClean="0"/>
              <a:pPr/>
              <a:t>02/06/2015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A3146-5F4D-4942-86D7-E97BEC1D98B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7956543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D420B-73F4-4200-8C3B-C09ACACD599F}" type="datetimeFigureOut">
              <a:rPr lang="en-GB" smtClean="0"/>
              <a:pPr/>
              <a:t>02/06/2015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A3146-5F4D-4942-86D7-E97BEC1D98B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8412291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D420B-73F4-4200-8C3B-C09ACACD599F}" type="datetimeFigureOut">
              <a:rPr lang="en-GB" smtClean="0"/>
              <a:pPr/>
              <a:t>02/06/2015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A3146-5F4D-4942-86D7-E97BEC1D98B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3719641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D420B-73F4-4200-8C3B-C09ACACD599F}" type="datetimeFigureOut">
              <a:rPr lang="en-GB" smtClean="0"/>
              <a:pPr/>
              <a:t>02/06/2015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A3146-5F4D-4942-86D7-E97BEC1D98B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1549413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D420B-73F4-4200-8C3B-C09ACACD599F}" type="datetimeFigureOut">
              <a:rPr lang="en-GB" smtClean="0"/>
              <a:pPr/>
              <a:t>02/06/2015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A3146-5F4D-4942-86D7-E97BEC1D98B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8863667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D420B-73F4-4200-8C3B-C09ACACD599F}" type="datetimeFigureOut">
              <a:rPr lang="en-GB" smtClean="0"/>
              <a:pPr/>
              <a:t>02/06/2015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A3146-5F4D-4942-86D7-E97BEC1D98B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8286609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D420B-73F4-4200-8C3B-C09ACACD599F}" type="datetimeFigureOut">
              <a:rPr lang="en-GB" smtClean="0"/>
              <a:pPr/>
              <a:t>02/06/2015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A3146-5F4D-4942-86D7-E97BEC1D98B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834466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D420B-73F4-4200-8C3B-C09ACACD599F}" type="datetimeFigureOut">
              <a:rPr lang="en-GB" smtClean="0"/>
              <a:pPr/>
              <a:t>02/06/2015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A3146-5F4D-4942-86D7-E97BEC1D98B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381026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D420B-73F4-4200-8C3B-C09ACACD599F}" type="datetimeFigureOut">
              <a:rPr lang="en-GB" smtClean="0"/>
              <a:pPr/>
              <a:t>02/06/2015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A3146-5F4D-4942-86D7-E97BEC1D98B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149043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D420B-73F4-4200-8C3B-C09ACACD599F}" type="datetimeFigureOut">
              <a:rPr lang="en-GB" smtClean="0"/>
              <a:pPr/>
              <a:t>02/06/2015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A3146-5F4D-4942-86D7-E97BEC1D98B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774090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D420B-73F4-4200-8C3B-C09ACACD599F}" type="datetimeFigureOut">
              <a:rPr lang="en-GB" smtClean="0"/>
              <a:pPr/>
              <a:t>02/06/2015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A3146-5F4D-4942-86D7-E97BEC1D98B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790249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D420B-73F4-4200-8C3B-C09ACACD599F}" type="datetimeFigureOut">
              <a:rPr lang="en-GB" smtClean="0"/>
              <a:pPr/>
              <a:t>02/06/2015</a:t>
            </a:fld>
            <a:endParaRPr lang="en-GB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A3146-5F4D-4942-86D7-E97BEC1D98B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439372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D420B-73F4-4200-8C3B-C09ACACD599F}" type="datetimeFigureOut">
              <a:rPr lang="en-GB" smtClean="0"/>
              <a:pPr/>
              <a:t>02/06/2015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A3146-5F4D-4942-86D7-E97BEC1D98B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321080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D420B-73F4-4200-8C3B-C09ACACD599F}" type="datetimeFigureOut">
              <a:rPr lang="en-GB" smtClean="0"/>
              <a:pPr/>
              <a:t>02/06/2015</a:t>
            </a:fld>
            <a:endParaRPr lang="en-GB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A3146-5F4D-4942-86D7-E97BEC1D98B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988896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D420B-73F4-4200-8C3B-C09ACACD599F}" type="datetimeFigureOut">
              <a:rPr lang="en-GB" smtClean="0"/>
              <a:pPr/>
              <a:t>02/06/2015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A3146-5F4D-4942-86D7-E97BEC1D98B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66782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7E5D420B-73F4-4200-8C3B-C09ACACD599F}" type="datetimeFigureOut">
              <a:rPr lang="en-GB" smtClean="0"/>
              <a:pPr/>
              <a:t>02/06/2015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1A3146-5F4D-4942-86D7-E97BEC1D98B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9562546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Final Revision Notes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Final Exam : Wednesday 3</a:t>
            </a:r>
            <a:r>
              <a:rPr lang="en-GB" baseline="30000" dirty="0" smtClean="0"/>
              <a:t>rd</a:t>
            </a:r>
            <a:r>
              <a:rPr lang="en-GB" dirty="0" smtClean="0"/>
              <a:t> June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7114058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767"/>
            <a:ext cx="5698129" cy="991153"/>
          </a:xfrm>
        </p:spPr>
        <p:txBody>
          <a:bodyPr/>
          <a:lstStyle/>
          <a:p>
            <a:r>
              <a:rPr lang="en-GB" dirty="0" smtClean="0"/>
              <a:t>Database</a:t>
            </a:r>
            <a:endParaRPr lang="en-GB" dirty="0"/>
          </a:p>
        </p:txBody>
      </p:sp>
      <p:sp>
        <p:nvSpPr>
          <p:cNvPr id="4" name="Rounded Rectangle 3"/>
          <p:cNvSpPr/>
          <p:nvPr/>
        </p:nvSpPr>
        <p:spPr>
          <a:xfrm>
            <a:off x="5039002" y="181100"/>
            <a:ext cx="6706503" cy="1854983"/>
          </a:xfrm>
          <a:prstGeom prst="roundRect">
            <a:avLst/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b="1" dirty="0" smtClean="0"/>
              <a:t>Validation</a:t>
            </a:r>
          </a:p>
          <a:p>
            <a:r>
              <a:rPr lang="en-GB" sz="1400" b="1" dirty="0" smtClean="0"/>
              <a:t>Makes sure the data entered is correct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b="1" dirty="0" smtClean="0"/>
              <a:t>Range Check – </a:t>
            </a:r>
            <a:r>
              <a:rPr lang="en-GB" sz="1200" dirty="0" smtClean="0"/>
              <a:t>Ensures the data is within two values </a:t>
            </a:r>
            <a:r>
              <a:rPr lang="en-GB" sz="1200" dirty="0" err="1" smtClean="0"/>
              <a:t>eg</a:t>
            </a:r>
            <a:r>
              <a:rPr lang="en-GB" sz="1200" dirty="0" smtClean="0"/>
              <a:t> 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b="1" dirty="0" smtClean="0"/>
              <a:t>Presence Check – </a:t>
            </a:r>
            <a:r>
              <a:rPr lang="en-GB" sz="1200" dirty="0" smtClean="0"/>
              <a:t>Ensures data exists </a:t>
            </a:r>
            <a:r>
              <a:rPr lang="en-GB" sz="1200" dirty="0" err="1" smtClean="0"/>
              <a:t>eg</a:t>
            </a:r>
            <a:r>
              <a:rPr lang="en-GB" sz="1200" dirty="0" smtClean="0"/>
              <a:t> Email address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b="1" dirty="0" smtClean="0"/>
              <a:t>Type Check – </a:t>
            </a:r>
            <a:r>
              <a:rPr lang="en-GB" sz="1200" dirty="0" smtClean="0"/>
              <a:t>Ensures data is of a certain type </a:t>
            </a:r>
            <a:r>
              <a:rPr lang="en-GB" sz="1200" dirty="0" err="1" smtClean="0"/>
              <a:t>eg</a:t>
            </a:r>
            <a:r>
              <a:rPr lang="en-GB" sz="1200" dirty="0" smtClean="0"/>
              <a:t> Gender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b="1" dirty="0" smtClean="0"/>
              <a:t>Length Check – </a:t>
            </a:r>
            <a:r>
              <a:rPr lang="en-GB" sz="1200" dirty="0" smtClean="0"/>
              <a:t>Ensures data entered is of certain length </a:t>
            </a:r>
            <a:r>
              <a:rPr lang="en-GB" sz="1200" dirty="0" err="1" smtClean="0"/>
              <a:t>eg</a:t>
            </a:r>
            <a:r>
              <a:rPr lang="en-GB" sz="1200" dirty="0" smtClean="0"/>
              <a:t> Password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16012" y="2036083"/>
            <a:ext cx="4764876" cy="2877877"/>
          </a:xfrm>
          <a:prstGeom prst="roundRect">
            <a:avLst/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b="1" dirty="0" smtClean="0"/>
              <a:t>DBMS</a:t>
            </a:r>
            <a:endParaRPr lang="en-GB" sz="1400" dirty="0"/>
          </a:p>
          <a:p>
            <a:r>
              <a:rPr lang="en-GB" sz="1200" dirty="0"/>
              <a:t>A </a:t>
            </a:r>
            <a:r>
              <a:rPr lang="en-GB" sz="1200" dirty="0" err="1" smtClean="0">
                <a:solidFill>
                  <a:srgbClr val="FF0000"/>
                </a:solidFill>
              </a:rPr>
              <a:t>D</a:t>
            </a:r>
            <a:r>
              <a:rPr lang="en-GB" sz="1200" dirty="0" err="1" smtClean="0"/>
              <a:t>ata</a:t>
            </a:r>
            <a:r>
              <a:rPr lang="en-GB" sz="1200" dirty="0" err="1" smtClean="0">
                <a:solidFill>
                  <a:srgbClr val="FF0000"/>
                </a:solidFill>
              </a:rPr>
              <a:t>B</a:t>
            </a:r>
            <a:r>
              <a:rPr lang="en-GB" sz="1200" dirty="0" err="1" smtClean="0"/>
              <a:t>ase</a:t>
            </a:r>
            <a:r>
              <a:rPr lang="en-GB" sz="1200" dirty="0" smtClean="0"/>
              <a:t> </a:t>
            </a:r>
            <a:r>
              <a:rPr lang="en-GB" sz="1200" dirty="0">
                <a:solidFill>
                  <a:srgbClr val="FF0000"/>
                </a:solidFill>
              </a:rPr>
              <a:t>M</a:t>
            </a:r>
            <a:r>
              <a:rPr lang="en-GB" sz="1200" dirty="0"/>
              <a:t>anagement </a:t>
            </a:r>
            <a:r>
              <a:rPr lang="en-GB" sz="1200" dirty="0">
                <a:solidFill>
                  <a:srgbClr val="FF0000"/>
                </a:solidFill>
              </a:rPr>
              <a:t>S</a:t>
            </a:r>
            <a:r>
              <a:rPr lang="en-GB" sz="1200" dirty="0"/>
              <a:t>ystem/Used to manage the database </a:t>
            </a:r>
          </a:p>
          <a:p>
            <a:r>
              <a:rPr lang="en-GB" sz="1200" dirty="0"/>
              <a:t> May use SQL/allows database to be queried </a:t>
            </a:r>
          </a:p>
          <a:p>
            <a:r>
              <a:rPr lang="en-GB" sz="1200" dirty="0"/>
              <a:t> Provides facilities for creating tables/inserting data/viewing data/reporting </a:t>
            </a:r>
          </a:p>
          <a:p>
            <a:r>
              <a:rPr lang="en-GB" sz="1200" dirty="0"/>
              <a:t> Allows data structure to be independent of the program </a:t>
            </a:r>
          </a:p>
          <a:p>
            <a:r>
              <a:rPr lang="en-GB" sz="1200" dirty="0"/>
              <a:t> Allows relationships to be created between tables/Maintains integrity </a:t>
            </a:r>
          </a:p>
          <a:p>
            <a:r>
              <a:rPr lang="en-GB" sz="1200" dirty="0"/>
              <a:t> Provides security features/levels of access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039002" y="2095852"/>
            <a:ext cx="6757757" cy="3095811"/>
          </a:xfrm>
          <a:prstGeom prst="roundRect">
            <a:avLst/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b="1" dirty="0" smtClean="0"/>
          </a:p>
        </p:txBody>
      </p:sp>
      <p:sp>
        <p:nvSpPr>
          <p:cNvPr id="9" name="Rounded Rectangle 8"/>
          <p:cNvSpPr/>
          <p:nvPr/>
        </p:nvSpPr>
        <p:spPr>
          <a:xfrm>
            <a:off x="116012" y="680020"/>
            <a:ext cx="4764876" cy="1277928"/>
          </a:xfrm>
          <a:prstGeom prst="roundRect">
            <a:avLst/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b="1" dirty="0" smtClean="0"/>
              <a:t>Database</a:t>
            </a:r>
          </a:p>
          <a:p>
            <a:r>
              <a:rPr lang="en-GB" sz="1200" dirty="0"/>
              <a:t>A persistent...</a:t>
            </a:r>
          </a:p>
          <a:p>
            <a:r>
              <a:rPr lang="en-GB" sz="1200" dirty="0"/>
              <a:t> ... and structured/organised store of data</a:t>
            </a:r>
          </a:p>
          <a:p>
            <a:r>
              <a:rPr lang="en-GB" sz="1200" dirty="0"/>
              <a:t> Allows data to be queried/interrogated.</a:t>
            </a:r>
            <a:endParaRPr lang="en-GB" sz="1200" b="1" dirty="0" smtClean="0"/>
          </a:p>
        </p:txBody>
      </p:sp>
      <p:sp>
        <p:nvSpPr>
          <p:cNvPr id="10" name="Rounded Rectangle 9"/>
          <p:cNvSpPr/>
          <p:nvPr/>
        </p:nvSpPr>
        <p:spPr>
          <a:xfrm>
            <a:off x="229933" y="4992095"/>
            <a:ext cx="4727830" cy="1701599"/>
          </a:xfrm>
          <a:prstGeom prst="roundRect">
            <a:avLst/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b="1" dirty="0" smtClean="0"/>
              <a:t>Data Types</a:t>
            </a:r>
          </a:p>
          <a:p>
            <a:r>
              <a:rPr lang="en-GB" sz="1200" b="1" dirty="0" smtClean="0"/>
              <a:t>Real </a:t>
            </a:r>
            <a:r>
              <a:rPr lang="en-GB" sz="1200" dirty="0" smtClean="0"/>
              <a:t> - Number with decimal Point</a:t>
            </a:r>
          </a:p>
          <a:p>
            <a:r>
              <a:rPr lang="en-GB" sz="1200" b="1" dirty="0" smtClean="0"/>
              <a:t>Integer - </a:t>
            </a:r>
            <a:r>
              <a:rPr lang="en-GB" sz="1200" dirty="0" smtClean="0"/>
              <a:t>Number without a decimal Point </a:t>
            </a:r>
          </a:p>
          <a:p>
            <a:r>
              <a:rPr lang="en-GB" sz="1200" b="1" dirty="0" smtClean="0"/>
              <a:t>Text - </a:t>
            </a:r>
            <a:r>
              <a:rPr lang="en-GB" sz="1200" dirty="0" smtClean="0"/>
              <a:t>Characters</a:t>
            </a:r>
          </a:p>
          <a:p>
            <a:r>
              <a:rPr lang="en-GB" sz="1200" b="1" dirty="0" smtClean="0"/>
              <a:t>Date</a:t>
            </a:r>
            <a:r>
              <a:rPr lang="en-GB" sz="1200" dirty="0"/>
              <a:t> </a:t>
            </a:r>
            <a:r>
              <a:rPr lang="en-GB" sz="1200" dirty="0" smtClean="0"/>
              <a:t>- Date and Time</a:t>
            </a:r>
          </a:p>
          <a:p>
            <a:r>
              <a:rPr lang="en-GB" sz="1200" b="1" dirty="0" smtClean="0"/>
              <a:t>Boolean</a:t>
            </a:r>
            <a:r>
              <a:rPr lang="en-GB" sz="1200" dirty="0" smtClean="0"/>
              <a:t> - True or False / yes or no</a:t>
            </a:r>
          </a:p>
        </p:txBody>
      </p:sp>
      <p:sp>
        <p:nvSpPr>
          <p:cNvPr id="3" name="Rectangle 2"/>
          <p:cNvSpPr/>
          <p:nvPr/>
        </p:nvSpPr>
        <p:spPr>
          <a:xfrm>
            <a:off x="5344253" y="2334202"/>
            <a:ext cx="6096000" cy="270843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400" b="1" dirty="0" smtClean="0"/>
              <a:t>Entity</a:t>
            </a:r>
            <a:r>
              <a:rPr lang="en-GB" sz="1400" dirty="0" smtClean="0"/>
              <a:t> – Real world thing about which data is held. (Another name for a table).</a:t>
            </a:r>
          </a:p>
          <a:p>
            <a:r>
              <a:rPr lang="en-GB" sz="1400" b="1" dirty="0" smtClean="0"/>
              <a:t>Relational Database </a:t>
            </a:r>
            <a:r>
              <a:rPr lang="en-GB" sz="1400" dirty="0" smtClean="0"/>
              <a:t>– when the data is separated into individual tables (entities) that are linked by a </a:t>
            </a:r>
            <a:r>
              <a:rPr lang="en-GB" sz="1400" b="1" dirty="0" smtClean="0"/>
              <a:t>primary</a:t>
            </a:r>
            <a:r>
              <a:rPr lang="en-GB" sz="1400" dirty="0" smtClean="0"/>
              <a:t> key (which appears in each table).  Primary Key is a UNIQUE identifier for each table. Usually ID fields.</a:t>
            </a:r>
          </a:p>
          <a:p>
            <a:r>
              <a:rPr lang="en-GB" sz="1400" dirty="0" smtClean="0"/>
              <a:t>Primary Key links with </a:t>
            </a:r>
            <a:r>
              <a:rPr lang="en-GB" sz="1400" b="1" dirty="0" smtClean="0"/>
              <a:t>Foreign Key </a:t>
            </a:r>
            <a:r>
              <a:rPr lang="en-GB" sz="1400" dirty="0" smtClean="0"/>
              <a:t>in another table to make a relationship.</a:t>
            </a:r>
          </a:p>
          <a:p>
            <a:endParaRPr lang="en-GB" sz="1400" dirty="0"/>
          </a:p>
          <a:p>
            <a:r>
              <a:rPr lang="en-GB" sz="1400" dirty="0" smtClean="0"/>
              <a:t>The advantage of separating the data into different entities is to avoid </a:t>
            </a:r>
            <a:r>
              <a:rPr lang="en-GB" sz="1400" b="1" dirty="0" smtClean="0"/>
              <a:t>data redundancy </a:t>
            </a:r>
            <a:r>
              <a:rPr lang="en-GB" sz="1400" dirty="0" smtClean="0"/>
              <a:t>– when the same data is stored in several places in the database</a:t>
            </a:r>
            <a:endParaRPr lang="en-GB" sz="1400" dirty="0"/>
          </a:p>
        </p:txBody>
      </p:sp>
      <p:sp>
        <p:nvSpPr>
          <p:cNvPr id="11" name="Rounded Rectangle 10"/>
          <p:cNvSpPr/>
          <p:nvPr/>
        </p:nvSpPr>
        <p:spPr>
          <a:xfrm>
            <a:off x="5089007" y="5302490"/>
            <a:ext cx="6757757" cy="1391204"/>
          </a:xfrm>
          <a:prstGeom prst="roundRect">
            <a:avLst/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b="1" dirty="0" smtClean="0"/>
          </a:p>
        </p:txBody>
      </p:sp>
      <p:sp>
        <p:nvSpPr>
          <p:cNvPr id="12" name="Rectangle 11"/>
          <p:cNvSpPr/>
          <p:nvPr/>
        </p:nvSpPr>
        <p:spPr>
          <a:xfrm>
            <a:off x="5419885" y="5413316"/>
            <a:ext cx="6096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400" b="1" dirty="0" smtClean="0"/>
              <a:t>Form </a:t>
            </a:r>
            <a:r>
              <a:rPr lang="en-GB" sz="1400" dirty="0" smtClean="0"/>
              <a:t> – Method to enter data into the database.</a:t>
            </a:r>
          </a:p>
          <a:p>
            <a:r>
              <a:rPr lang="en-GB" sz="1400" b="1" dirty="0" smtClean="0"/>
              <a:t>Report</a:t>
            </a:r>
            <a:r>
              <a:rPr lang="en-GB" sz="1400" dirty="0" smtClean="0"/>
              <a:t> – Printed document that contains information from the database that has been organised and presented in a specific way.</a:t>
            </a:r>
          </a:p>
          <a:p>
            <a:r>
              <a:rPr lang="en-GB" sz="1400" b="1" dirty="0" smtClean="0"/>
              <a:t>Query</a:t>
            </a:r>
            <a:r>
              <a:rPr lang="en-GB" sz="1400" dirty="0" smtClean="0"/>
              <a:t> – Searches the database for specific information using criteria</a:t>
            </a:r>
          </a:p>
          <a:p>
            <a:r>
              <a:rPr lang="en-GB" sz="1400" dirty="0" err="1" smtClean="0"/>
              <a:t>Eg</a:t>
            </a:r>
            <a:r>
              <a:rPr lang="en-GB" sz="1400" dirty="0" smtClean="0"/>
              <a:t> Age &gt; 11 AND Hair = “Black”</a:t>
            </a:r>
          </a:p>
        </p:txBody>
      </p:sp>
    </p:spTree>
    <p:extLst>
      <p:ext uri="{BB962C8B-B14F-4D97-AF65-F5344CB8AC3E}">
        <p14:creationId xmlns:p14="http://schemas.microsoft.com/office/powerpoint/2010/main" xmlns="" val="12450138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57210"/>
            <a:ext cx="4389120" cy="991153"/>
          </a:xfrm>
        </p:spPr>
        <p:txBody>
          <a:bodyPr/>
          <a:lstStyle/>
          <a:p>
            <a:r>
              <a:rPr lang="en-GB" dirty="0" smtClean="0"/>
              <a:t>Programming 1</a:t>
            </a:r>
            <a:endParaRPr lang="en-GB" dirty="0"/>
          </a:p>
        </p:txBody>
      </p:sp>
      <p:sp>
        <p:nvSpPr>
          <p:cNvPr id="4" name="Rounded Rectangle 3"/>
          <p:cNvSpPr/>
          <p:nvPr/>
        </p:nvSpPr>
        <p:spPr>
          <a:xfrm>
            <a:off x="1158031" y="1040964"/>
            <a:ext cx="2435043" cy="1517715"/>
          </a:xfrm>
          <a:prstGeom prst="roundRect">
            <a:avLst/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b="1" dirty="0" smtClean="0"/>
              <a:t>Constant </a:t>
            </a:r>
            <a:endParaRPr lang="en-GB" sz="1200" dirty="0"/>
          </a:p>
          <a:p>
            <a:r>
              <a:rPr lang="en-GB" sz="1200" dirty="0" smtClean="0"/>
              <a:t>Value that never changes</a:t>
            </a:r>
          </a:p>
          <a:p>
            <a:r>
              <a:rPr lang="en-GB" sz="1200" b="1" dirty="0" smtClean="0"/>
              <a:t>Variable</a:t>
            </a:r>
            <a:r>
              <a:rPr lang="en-GB" dirty="0" smtClean="0"/>
              <a:t> </a:t>
            </a:r>
          </a:p>
          <a:p>
            <a:r>
              <a:rPr lang="en-GB" sz="1200" dirty="0" smtClean="0"/>
              <a:t>Value that can change</a:t>
            </a:r>
            <a:endParaRPr lang="en-GB" sz="1200" dirty="0"/>
          </a:p>
        </p:txBody>
      </p:sp>
      <p:sp>
        <p:nvSpPr>
          <p:cNvPr id="5" name="Rounded Rectangle 4"/>
          <p:cNvSpPr/>
          <p:nvPr/>
        </p:nvSpPr>
        <p:spPr>
          <a:xfrm>
            <a:off x="735696" y="2988943"/>
            <a:ext cx="3279714" cy="2636930"/>
          </a:xfrm>
          <a:prstGeom prst="roundRect">
            <a:avLst/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b="1" dirty="0" smtClean="0"/>
              <a:t>Data Types</a:t>
            </a:r>
          </a:p>
          <a:p>
            <a:r>
              <a:rPr lang="en-GB" sz="1200" b="1" dirty="0" smtClean="0"/>
              <a:t>Real </a:t>
            </a:r>
            <a:endParaRPr lang="en-GB" sz="1200" dirty="0"/>
          </a:p>
          <a:p>
            <a:r>
              <a:rPr lang="en-GB" sz="1200" dirty="0" smtClean="0"/>
              <a:t>Number with decimal Point</a:t>
            </a:r>
          </a:p>
          <a:p>
            <a:r>
              <a:rPr lang="en-GB" sz="1400" b="1" dirty="0" smtClean="0"/>
              <a:t>Integer</a:t>
            </a:r>
            <a:endParaRPr lang="en-GB" sz="1400" dirty="0" smtClean="0"/>
          </a:p>
          <a:p>
            <a:r>
              <a:rPr lang="en-GB" sz="1200" dirty="0" smtClean="0"/>
              <a:t>Number without a decimal Point</a:t>
            </a:r>
          </a:p>
          <a:p>
            <a:r>
              <a:rPr lang="en-GB" sz="1400" b="1" dirty="0" smtClean="0"/>
              <a:t>String</a:t>
            </a:r>
            <a:endParaRPr lang="en-GB" sz="1400" dirty="0" smtClean="0"/>
          </a:p>
          <a:p>
            <a:r>
              <a:rPr lang="en-GB" sz="1200" dirty="0" smtClean="0"/>
              <a:t>A series of characters</a:t>
            </a:r>
          </a:p>
          <a:p>
            <a:r>
              <a:rPr lang="en-GB" sz="1400" b="1" dirty="0" smtClean="0"/>
              <a:t>Character</a:t>
            </a:r>
          </a:p>
          <a:p>
            <a:r>
              <a:rPr lang="en-GB" sz="1200" dirty="0" smtClean="0"/>
              <a:t>A letter</a:t>
            </a:r>
          </a:p>
          <a:p>
            <a:r>
              <a:rPr lang="en-GB" sz="1400" b="1" dirty="0" smtClean="0"/>
              <a:t>Date</a:t>
            </a:r>
            <a:endParaRPr lang="en-GB" sz="1400" dirty="0" smtClean="0"/>
          </a:p>
          <a:p>
            <a:r>
              <a:rPr lang="en-GB" sz="1200" dirty="0" smtClean="0"/>
              <a:t>Date and Time</a:t>
            </a:r>
            <a:endParaRPr lang="en-GB" sz="1100" dirty="0" smtClean="0"/>
          </a:p>
        </p:txBody>
      </p:sp>
      <p:sp>
        <p:nvSpPr>
          <p:cNvPr id="7" name="Rounded Rectangle 6"/>
          <p:cNvSpPr/>
          <p:nvPr/>
        </p:nvSpPr>
        <p:spPr>
          <a:xfrm>
            <a:off x="4820944" y="329940"/>
            <a:ext cx="7094536" cy="1808962"/>
          </a:xfrm>
          <a:prstGeom prst="roundRect">
            <a:avLst/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b="1" dirty="0" smtClean="0"/>
          </a:p>
          <a:p>
            <a:r>
              <a:rPr lang="en-GB" sz="1200" b="1" dirty="0" smtClean="0"/>
              <a:t>Syntax Error</a:t>
            </a:r>
            <a:endParaRPr lang="en-GB" sz="1200" dirty="0"/>
          </a:p>
          <a:p>
            <a:r>
              <a:rPr lang="en-GB" sz="1200" dirty="0"/>
              <a:t>An error in the rules/grammar of the language </a:t>
            </a:r>
            <a:r>
              <a:rPr lang="en-GB" sz="1200" dirty="0" err="1" smtClean="0"/>
              <a:t>Eg</a:t>
            </a:r>
            <a:r>
              <a:rPr lang="en-GB" sz="1200" dirty="0" smtClean="0"/>
              <a:t> missing colon / spelling mistake</a:t>
            </a:r>
          </a:p>
          <a:p>
            <a:endParaRPr lang="en-GB" dirty="0" smtClean="0"/>
          </a:p>
          <a:p>
            <a:r>
              <a:rPr lang="en-GB" sz="1400" b="1" dirty="0" smtClean="0"/>
              <a:t>Logic Error</a:t>
            </a:r>
            <a:endParaRPr lang="en-GB" sz="1400" dirty="0"/>
          </a:p>
          <a:p>
            <a:r>
              <a:rPr lang="en-GB" sz="1200" dirty="0"/>
              <a:t>The program is written to do something other than what the programmer intended </a:t>
            </a:r>
          </a:p>
          <a:p>
            <a:r>
              <a:rPr lang="en-GB" sz="1200" dirty="0" err="1" smtClean="0"/>
              <a:t>Eg</a:t>
            </a:r>
            <a:r>
              <a:rPr lang="en-GB" sz="1200" dirty="0" smtClean="0"/>
              <a:t> Resetting only the first 9 elements in an array instead of all 10.</a:t>
            </a:r>
            <a:r>
              <a:rPr lang="en-GB" sz="1200" dirty="0"/>
              <a:t>	</a:t>
            </a:r>
          </a:p>
          <a:p>
            <a:pPr algn="ctr"/>
            <a:endParaRPr lang="en-GB" dirty="0" smtClean="0"/>
          </a:p>
          <a:p>
            <a:pPr algn="ctr"/>
            <a:endParaRPr lang="en-GB" dirty="0"/>
          </a:p>
        </p:txBody>
      </p:sp>
      <p:sp>
        <p:nvSpPr>
          <p:cNvPr id="11" name="Rounded Rectangle 10"/>
          <p:cNvSpPr/>
          <p:nvPr/>
        </p:nvSpPr>
        <p:spPr>
          <a:xfrm>
            <a:off x="4765285" y="2308782"/>
            <a:ext cx="7094536" cy="3516199"/>
          </a:xfrm>
          <a:prstGeom prst="roundRect">
            <a:avLst/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b="1" dirty="0" smtClean="0"/>
          </a:p>
          <a:p>
            <a:pPr algn="ctr"/>
            <a:endParaRPr lang="en-GB" sz="2000" b="1" dirty="0"/>
          </a:p>
          <a:p>
            <a:pPr algn="ctr"/>
            <a:endParaRPr lang="en-GB" sz="2000" b="1" dirty="0" smtClean="0"/>
          </a:p>
          <a:p>
            <a:pPr algn="ctr"/>
            <a:endParaRPr lang="en-GB" sz="2000" b="1" dirty="0" smtClean="0"/>
          </a:p>
          <a:p>
            <a:r>
              <a:rPr lang="en-GB" sz="1400" b="1" dirty="0" smtClean="0"/>
              <a:t>IDE (</a:t>
            </a:r>
            <a:r>
              <a:rPr lang="en-GB" sz="1400" b="1" dirty="0" err="1" smtClean="0"/>
              <a:t>intergrated</a:t>
            </a:r>
            <a:r>
              <a:rPr lang="en-GB" sz="1400" b="1" dirty="0" smtClean="0"/>
              <a:t> Development Environment)</a:t>
            </a:r>
          </a:p>
          <a:p>
            <a:pPr algn="ctr"/>
            <a:endParaRPr lang="en-GB" sz="2000" b="1" dirty="0" smtClean="0"/>
          </a:p>
          <a:p>
            <a:r>
              <a:rPr lang="en-GB" sz="1200" dirty="0" smtClean="0"/>
              <a:t>Application used to create software (</a:t>
            </a:r>
            <a:r>
              <a:rPr lang="en-GB" sz="1200" dirty="0" err="1" smtClean="0"/>
              <a:t>eg</a:t>
            </a:r>
            <a:r>
              <a:rPr lang="en-GB" sz="1200" dirty="0" smtClean="0"/>
              <a:t> IDLE)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 smtClean="0"/>
              <a:t>Code Editor – edits program text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200" dirty="0" smtClean="0"/>
              <a:t>Bracket Matching – Help reduce syntax errors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200" dirty="0" smtClean="0"/>
              <a:t>Syntax Checks – Highlights syntax errors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 smtClean="0"/>
              <a:t>Runtime Environment – allows programs to be run one line at a time – helps test programs and locate errors.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 smtClean="0"/>
              <a:t>Translator – Compiles or interprets the code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 smtClean="0"/>
              <a:t>Libraries – Provides functions not included in core part of programming languages (</a:t>
            </a:r>
            <a:r>
              <a:rPr lang="en-GB" sz="1200" dirty="0" err="1" smtClean="0"/>
              <a:t>eg</a:t>
            </a:r>
            <a:r>
              <a:rPr lang="en-GB" sz="1200" dirty="0" smtClean="0"/>
              <a:t> Random)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 smtClean="0"/>
              <a:t>Debugger – Helps to detect errors. Suggests what type of error it is and what line it is on.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lvl="1"/>
            <a:endParaRPr lang="en-GB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4303720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57210"/>
            <a:ext cx="4279675" cy="991153"/>
          </a:xfrm>
        </p:spPr>
        <p:txBody>
          <a:bodyPr/>
          <a:lstStyle/>
          <a:p>
            <a:r>
              <a:rPr lang="en-GB" dirty="0" smtClean="0"/>
              <a:t>Programming 2</a:t>
            </a:r>
            <a:endParaRPr lang="en-GB" dirty="0"/>
          </a:p>
        </p:txBody>
      </p:sp>
      <p:sp>
        <p:nvSpPr>
          <p:cNvPr id="6" name="Rounded Rectangle 5"/>
          <p:cNvSpPr/>
          <p:nvPr/>
        </p:nvSpPr>
        <p:spPr>
          <a:xfrm>
            <a:off x="7993930" y="4244590"/>
            <a:ext cx="4053526" cy="1867554"/>
          </a:xfrm>
          <a:prstGeom prst="roundRect">
            <a:avLst/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/>
              <a:t>Algorithms</a:t>
            </a:r>
            <a:endParaRPr lang="en-GB" sz="1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200" dirty="0" smtClean="0"/>
              <a:t>Write down Inputs</a:t>
            </a:r>
          </a:p>
          <a:p>
            <a:r>
              <a:rPr lang="en-GB" sz="1200" dirty="0" smtClean="0"/>
              <a:t>      </a:t>
            </a:r>
            <a:r>
              <a:rPr lang="en-GB" sz="1200" i="1" dirty="0" smtClean="0"/>
              <a:t>Input </a:t>
            </a:r>
            <a:r>
              <a:rPr lang="en-GB" sz="1200" i="1" dirty="0" err="1" smtClean="0"/>
              <a:t>dogage</a:t>
            </a:r>
            <a:endParaRPr lang="en-GB" sz="1200" i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200" dirty="0" smtClean="0"/>
              <a:t>Write down Processing</a:t>
            </a:r>
          </a:p>
          <a:p>
            <a:r>
              <a:rPr lang="en-GB" sz="1200" dirty="0" smtClean="0"/>
              <a:t>     </a:t>
            </a:r>
            <a:r>
              <a:rPr lang="en-GB" sz="1200" i="1" dirty="0" smtClean="0"/>
              <a:t>If </a:t>
            </a:r>
            <a:r>
              <a:rPr lang="en-GB" sz="1200" i="1" dirty="0" err="1" smtClean="0"/>
              <a:t>dogage</a:t>
            </a:r>
            <a:r>
              <a:rPr lang="en-GB" sz="1200" i="1" dirty="0" smtClean="0"/>
              <a:t> &gt; 2</a:t>
            </a:r>
          </a:p>
          <a:p>
            <a:r>
              <a:rPr lang="en-GB" sz="1200" dirty="0" smtClean="0"/>
              <a:t>       </a:t>
            </a:r>
            <a:r>
              <a:rPr lang="en-GB" sz="1200" i="1" dirty="0" err="1" smtClean="0"/>
              <a:t>Humanage</a:t>
            </a:r>
            <a:r>
              <a:rPr lang="en-GB" sz="1200" i="1" dirty="0" smtClean="0"/>
              <a:t> = </a:t>
            </a:r>
            <a:r>
              <a:rPr lang="en-GB" sz="1200" i="1" dirty="0" err="1" smtClean="0"/>
              <a:t>dogage</a:t>
            </a:r>
            <a:r>
              <a:rPr lang="en-GB" sz="1200" i="1" dirty="0" smtClean="0"/>
              <a:t> * 7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200" dirty="0" smtClean="0"/>
              <a:t>Write down Outputs</a:t>
            </a:r>
          </a:p>
          <a:p>
            <a:r>
              <a:rPr lang="en-GB" sz="1200" dirty="0" smtClean="0"/>
              <a:t>      </a:t>
            </a:r>
            <a:r>
              <a:rPr lang="en-GB" sz="1200" i="1" dirty="0" smtClean="0"/>
              <a:t>Print </a:t>
            </a:r>
            <a:r>
              <a:rPr lang="en-GB" sz="1200" i="1" dirty="0" err="1" smtClean="0"/>
              <a:t>Humanage</a:t>
            </a:r>
            <a:endParaRPr lang="en-GB" sz="1200" i="1" dirty="0" smtClean="0"/>
          </a:p>
        </p:txBody>
      </p:sp>
      <p:sp>
        <p:nvSpPr>
          <p:cNvPr id="10" name="Rounded Rectangle 9"/>
          <p:cNvSpPr/>
          <p:nvPr/>
        </p:nvSpPr>
        <p:spPr>
          <a:xfrm>
            <a:off x="4229743" y="3859126"/>
            <a:ext cx="3583796" cy="1649001"/>
          </a:xfrm>
          <a:prstGeom prst="roundRect">
            <a:avLst/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b="1" dirty="0" smtClean="0"/>
              <a:t>Array</a:t>
            </a:r>
          </a:p>
          <a:p>
            <a:r>
              <a:rPr lang="en-GB" sz="1100" dirty="0" smtClean="0"/>
              <a:t>Data Structure / Collection of several variables</a:t>
            </a:r>
          </a:p>
          <a:p>
            <a:r>
              <a:rPr lang="en-GB" sz="1100" dirty="0" smtClean="0"/>
              <a:t>Under one name</a:t>
            </a:r>
          </a:p>
          <a:p>
            <a:pPr algn="ctr"/>
            <a:endParaRPr lang="en-GB" dirty="0" smtClean="0"/>
          </a:p>
          <a:p>
            <a:pPr algn="ctr"/>
            <a:endParaRPr lang="en-GB" dirty="0"/>
          </a:p>
        </p:txBody>
      </p:sp>
      <p:sp>
        <p:nvSpPr>
          <p:cNvPr id="11" name="Rounded Rectangle 10"/>
          <p:cNvSpPr/>
          <p:nvPr/>
        </p:nvSpPr>
        <p:spPr>
          <a:xfrm>
            <a:off x="4141297" y="1798267"/>
            <a:ext cx="3421930" cy="716013"/>
          </a:xfrm>
          <a:prstGeom prst="roundRect">
            <a:avLst/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b="1" dirty="0" smtClean="0"/>
              <a:t>Sequence</a:t>
            </a:r>
          </a:p>
          <a:p>
            <a:r>
              <a:rPr lang="en-GB" sz="1100" dirty="0" smtClean="0"/>
              <a:t>A list of instructions to be followed one after the other. Step by step</a:t>
            </a:r>
            <a:endParaRPr lang="en-GB" sz="11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31399261"/>
              </p:ext>
            </p:extLst>
          </p:nvPr>
        </p:nvGraphicFramePr>
        <p:xfrm>
          <a:off x="4403693" y="4808558"/>
          <a:ext cx="3159534" cy="4174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6589"/>
                <a:gridCol w="526589"/>
                <a:gridCol w="526589"/>
                <a:gridCol w="526589"/>
                <a:gridCol w="526589"/>
                <a:gridCol w="526589"/>
              </a:tblGrid>
              <a:tr h="417486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11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Rounded Rectangle 11"/>
          <p:cNvSpPr/>
          <p:nvPr/>
        </p:nvSpPr>
        <p:spPr>
          <a:xfrm>
            <a:off x="4229743" y="2816073"/>
            <a:ext cx="3421930" cy="943763"/>
          </a:xfrm>
          <a:prstGeom prst="roundRect">
            <a:avLst/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b="1" dirty="0" smtClean="0"/>
              <a:t>Iteration</a:t>
            </a:r>
            <a:endParaRPr lang="en-GB" sz="1200" dirty="0"/>
          </a:p>
          <a:p>
            <a:r>
              <a:rPr lang="en-GB" sz="1100" dirty="0"/>
              <a:t>code is executed repeatedly </a:t>
            </a:r>
            <a:endParaRPr lang="en-GB" sz="1100" dirty="0" smtClean="0"/>
          </a:p>
          <a:p>
            <a:r>
              <a:rPr lang="en-GB" sz="1100" dirty="0" smtClean="0"/>
              <a:t>For I in range (10);</a:t>
            </a:r>
          </a:p>
          <a:p>
            <a:r>
              <a:rPr lang="en-GB" sz="1100" dirty="0"/>
              <a:t> </a:t>
            </a:r>
            <a:r>
              <a:rPr lang="en-GB" sz="1100" dirty="0" smtClean="0"/>
              <a:t>     Print (</a:t>
            </a:r>
            <a:r>
              <a:rPr lang="en-GB" sz="1100" dirty="0" err="1" smtClean="0"/>
              <a:t>i</a:t>
            </a:r>
            <a:r>
              <a:rPr lang="en-GB" sz="1100" dirty="0" smtClean="0"/>
              <a:t>)</a:t>
            </a:r>
            <a:endParaRPr lang="en-GB" sz="1100" dirty="0"/>
          </a:p>
        </p:txBody>
      </p:sp>
      <p:sp>
        <p:nvSpPr>
          <p:cNvPr id="13" name="Rounded Rectangle 12"/>
          <p:cNvSpPr/>
          <p:nvPr/>
        </p:nvSpPr>
        <p:spPr>
          <a:xfrm>
            <a:off x="4141297" y="724862"/>
            <a:ext cx="3421930" cy="801638"/>
          </a:xfrm>
          <a:prstGeom prst="roundRect">
            <a:avLst/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b="1" dirty="0" smtClean="0"/>
              <a:t>Selection</a:t>
            </a:r>
            <a:endParaRPr lang="en-GB" sz="1200" dirty="0"/>
          </a:p>
          <a:p>
            <a:r>
              <a:rPr lang="en-GB" sz="1100" dirty="0"/>
              <a:t>A condition is used to decide whether code should be executed </a:t>
            </a:r>
          </a:p>
          <a:p>
            <a:r>
              <a:rPr lang="en-GB" sz="1100" dirty="0"/>
              <a:t>• </a:t>
            </a:r>
            <a:r>
              <a:rPr lang="en-GB" sz="1100" dirty="0" smtClean="0"/>
              <a:t>if x = 1 then y = 3 else x = 2</a:t>
            </a:r>
            <a:endParaRPr lang="en-GB" sz="700" b="1" dirty="0" smtClean="0"/>
          </a:p>
        </p:txBody>
      </p:sp>
      <p:sp>
        <p:nvSpPr>
          <p:cNvPr id="14" name="Rounded Rectangle 13"/>
          <p:cNvSpPr/>
          <p:nvPr/>
        </p:nvSpPr>
        <p:spPr>
          <a:xfrm>
            <a:off x="81811" y="709507"/>
            <a:ext cx="3718152" cy="816993"/>
          </a:xfrm>
          <a:prstGeom prst="roundRect">
            <a:avLst/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b="1" dirty="0" smtClean="0"/>
              <a:t>High Level Language (</a:t>
            </a:r>
            <a:r>
              <a:rPr lang="en-GB" sz="1200" b="1" dirty="0" err="1" smtClean="0"/>
              <a:t>eg</a:t>
            </a:r>
            <a:r>
              <a:rPr lang="en-GB" sz="1200" b="1" dirty="0" smtClean="0"/>
              <a:t> Python)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100" dirty="0" smtClean="0"/>
              <a:t>Use Instructions are in Words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100" dirty="0"/>
              <a:t>D</a:t>
            </a:r>
            <a:r>
              <a:rPr lang="en-GB" sz="1100" dirty="0" smtClean="0"/>
              <a:t>esigned to be read by human programmers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100" dirty="0"/>
              <a:t>P</a:t>
            </a:r>
            <a:r>
              <a:rPr lang="en-GB" sz="1100" dirty="0" smtClean="0"/>
              <a:t>ortable/translated for different machines</a:t>
            </a:r>
            <a:endParaRPr lang="en-GB" sz="1200" dirty="0" smtClean="0"/>
          </a:p>
        </p:txBody>
      </p:sp>
      <p:sp>
        <p:nvSpPr>
          <p:cNvPr id="15" name="Rounded Rectangle 14"/>
          <p:cNvSpPr/>
          <p:nvPr/>
        </p:nvSpPr>
        <p:spPr>
          <a:xfrm>
            <a:off x="7949245" y="1471610"/>
            <a:ext cx="4142895" cy="2418591"/>
          </a:xfrm>
          <a:prstGeom prst="roundRect">
            <a:avLst/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600" b="1" dirty="0" smtClean="0"/>
          </a:p>
          <a:p>
            <a:pPr algn="ctr"/>
            <a:endParaRPr lang="en-GB" sz="1600" b="1" dirty="0" smtClean="0"/>
          </a:p>
          <a:p>
            <a:r>
              <a:rPr lang="en-GB" sz="1200" b="1" dirty="0" smtClean="0"/>
              <a:t>Translators</a:t>
            </a:r>
          </a:p>
          <a:p>
            <a:r>
              <a:rPr lang="en-GB" sz="1200" b="1" dirty="0" err="1" smtClean="0"/>
              <a:t>Interpretors</a:t>
            </a:r>
            <a:r>
              <a:rPr lang="en-GB" sz="1200" b="1" dirty="0"/>
              <a:t>:</a:t>
            </a:r>
            <a:r>
              <a:rPr lang="en-GB" sz="1200" b="1" dirty="0" smtClean="0"/>
              <a:t> </a:t>
            </a:r>
            <a:endParaRPr lang="en-GB" sz="1200" b="1" dirty="0"/>
          </a:p>
          <a:p>
            <a:r>
              <a:rPr lang="en-GB" sz="1100" dirty="0"/>
              <a:t>Translates one line of HL code at a time… </a:t>
            </a:r>
          </a:p>
          <a:p>
            <a:r>
              <a:rPr lang="en-GB" sz="1100" dirty="0"/>
              <a:t> … and executes it </a:t>
            </a:r>
          </a:p>
          <a:p>
            <a:r>
              <a:rPr lang="en-GB" sz="1100" dirty="0"/>
              <a:t> … stops when it finds an error </a:t>
            </a:r>
          </a:p>
          <a:p>
            <a:r>
              <a:rPr lang="en-GB" sz="1100" dirty="0"/>
              <a:t> … can be resumed </a:t>
            </a:r>
          </a:p>
          <a:p>
            <a:r>
              <a:rPr lang="en-GB" sz="1200" b="1" dirty="0" smtClean="0"/>
              <a:t>Compilers: </a:t>
            </a:r>
          </a:p>
          <a:p>
            <a:r>
              <a:rPr lang="en-GB" sz="1100" dirty="0" smtClean="0"/>
              <a:t>Translates whole program of HL code at a time… </a:t>
            </a:r>
          </a:p>
          <a:p>
            <a:r>
              <a:rPr lang="en-GB" sz="1100" dirty="0" smtClean="0"/>
              <a:t> … and executes it </a:t>
            </a:r>
          </a:p>
          <a:p>
            <a:r>
              <a:rPr lang="en-GB" sz="1100" dirty="0" smtClean="0"/>
              <a:t> … stops when it finds an error </a:t>
            </a:r>
          </a:p>
          <a:p>
            <a:r>
              <a:rPr lang="en-GB" sz="1200" b="1" dirty="0" smtClean="0"/>
              <a:t>Assembler: </a:t>
            </a:r>
          </a:p>
          <a:p>
            <a:r>
              <a:rPr lang="en-GB" sz="1100" dirty="0" smtClean="0"/>
              <a:t>Translates Assembly language into machine code</a:t>
            </a:r>
          </a:p>
          <a:p>
            <a:pPr marL="342900" indent="-342900">
              <a:buFont typeface="+mj-lt"/>
              <a:buAutoNum type="arabicPeriod"/>
            </a:pPr>
            <a:endParaRPr lang="en-GB" dirty="0" smtClean="0"/>
          </a:p>
          <a:p>
            <a:pPr algn="ctr"/>
            <a:endParaRPr lang="en-GB" dirty="0"/>
          </a:p>
        </p:txBody>
      </p:sp>
      <p:sp>
        <p:nvSpPr>
          <p:cNvPr id="16" name="Rounded Rectangle 15"/>
          <p:cNvSpPr/>
          <p:nvPr/>
        </p:nvSpPr>
        <p:spPr>
          <a:xfrm>
            <a:off x="81811" y="1597756"/>
            <a:ext cx="3718152" cy="916524"/>
          </a:xfrm>
          <a:prstGeom prst="roundRect">
            <a:avLst/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b="1" dirty="0" smtClean="0"/>
              <a:t>Machine Code (Binary Code)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100" dirty="0"/>
              <a:t>I</a:t>
            </a:r>
            <a:r>
              <a:rPr lang="en-GB" sz="1100" dirty="0" smtClean="0"/>
              <a:t>nstructions are in binary code Designed to be read/executed by the computer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100" dirty="0"/>
              <a:t>S</a:t>
            </a:r>
            <a:r>
              <a:rPr lang="en-GB" sz="1100" dirty="0" smtClean="0"/>
              <a:t>pecific to a particular machine</a:t>
            </a:r>
            <a:endParaRPr lang="en-GB" sz="1400" dirty="0"/>
          </a:p>
        </p:txBody>
      </p:sp>
      <p:sp>
        <p:nvSpPr>
          <p:cNvPr id="17" name="Rounded Rectangle 16"/>
          <p:cNvSpPr/>
          <p:nvPr/>
        </p:nvSpPr>
        <p:spPr>
          <a:xfrm>
            <a:off x="81811" y="2584943"/>
            <a:ext cx="3718152" cy="835016"/>
          </a:xfrm>
          <a:prstGeom prst="roundRect">
            <a:avLst/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b="1" dirty="0" smtClean="0"/>
              <a:t>Assembly Language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 smtClean="0"/>
              <a:t>Low Level Language written in mnemonics that closely reflect the operations of the CPU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 err="1" smtClean="0"/>
              <a:t>Eg</a:t>
            </a:r>
            <a:r>
              <a:rPr lang="en-GB" sz="1100" dirty="0" smtClean="0"/>
              <a:t> LOAD </a:t>
            </a:r>
            <a:endParaRPr lang="en-GB" sz="1050" dirty="0" smtClean="0"/>
          </a:p>
        </p:txBody>
      </p:sp>
      <p:sp>
        <p:nvSpPr>
          <p:cNvPr id="18" name="Rounded Rectangle 17"/>
          <p:cNvSpPr/>
          <p:nvPr/>
        </p:nvSpPr>
        <p:spPr>
          <a:xfrm>
            <a:off x="208175" y="5017301"/>
            <a:ext cx="3889360" cy="1677697"/>
          </a:xfrm>
          <a:prstGeom prst="roundRect">
            <a:avLst/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b="1" dirty="0" smtClean="0"/>
              <a:t>How Instructions are stored in Binary.</a:t>
            </a:r>
            <a:endParaRPr lang="en-GB" sz="1400" dirty="0"/>
          </a:p>
          <a:p>
            <a:endParaRPr lang="en-GB" sz="14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/>
              <a:t>The instruction consists of an operator/op code </a:t>
            </a:r>
            <a:r>
              <a:rPr lang="en-GB" sz="1100" dirty="0" smtClean="0"/>
              <a:t>and </a:t>
            </a:r>
            <a:r>
              <a:rPr lang="en-GB" sz="1100" dirty="0"/>
              <a:t>an operand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 smtClean="0"/>
              <a:t>both </a:t>
            </a:r>
            <a:r>
              <a:rPr lang="en-GB" sz="1100" dirty="0"/>
              <a:t>stored as bit patterns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 smtClean="0"/>
              <a:t>(</a:t>
            </a:r>
            <a:r>
              <a:rPr lang="en-GB" sz="1100" dirty="0"/>
              <a:t>op code) from a given instruction set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 smtClean="0"/>
              <a:t>Each </a:t>
            </a:r>
            <a:r>
              <a:rPr lang="en-GB" sz="1100" dirty="0"/>
              <a:t>op code has a unique bit pattern 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208175" y="3664381"/>
            <a:ext cx="3889360" cy="1160418"/>
          </a:xfrm>
          <a:prstGeom prst="roundRect">
            <a:avLst/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b="1" dirty="0" smtClean="0"/>
              <a:t>Why Use Binary.</a:t>
            </a:r>
            <a:endParaRPr lang="en-GB" sz="14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/>
              <a:t>So that computers can be based on logic circuits. </a:t>
            </a:r>
            <a:endParaRPr lang="en-GB" sz="11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 smtClean="0"/>
              <a:t>(each </a:t>
            </a:r>
            <a:r>
              <a:rPr lang="en-GB" sz="1100" dirty="0"/>
              <a:t>part of the circuit) can be in one of two states </a:t>
            </a:r>
            <a:endParaRPr lang="en-GB" sz="11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 smtClean="0"/>
              <a:t>0 </a:t>
            </a:r>
            <a:r>
              <a:rPr lang="en-GB" sz="1100" dirty="0"/>
              <a:t>and 1/true or false 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xmlns="" val="1454551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741" y="46165"/>
            <a:ext cx="5698129" cy="991153"/>
          </a:xfrm>
        </p:spPr>
        <p:txBody>
          <a:bodyPr/>
          <a:lstStyle/>
          <a:p>
            <a:r>
              <a:rPr lang="en-GB" dirty="0" smtClean="0"/>
              <a:t>Fundamentals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0613" y="974152"/>
            <a:ext cx="1813998" cy="74333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41739" y="810060"/>
            <a:ext cx="3665966" cy="1698946"/>
          </a:xfrm>
          <a:prstGeom prst="roundRect">
            <a:avLst/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b="1" dirty="0" smtClean="0"/>
              <a:t>Computer Systems</a:t>
            </a:r>
            <a:r>
              <a:rPr lang="en-GB" sz="1400" dirty="0" smtClean="0"/>
              <a:t>	</a:t>
            </a:r>
          </a:p>
          <a:p>
            <a:r>
              <a:rPr lang="en-GB" sz="1100" dirty="0" smtClean="0"/>
              <a:t>Defined as having: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100" dirty="0" smtClean="0"/>
              <a:t>Input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100" dirty="0" smtClean="0"/>
              <a:t>Process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100" dirty="0" smtClean="0"/>
              <a:t>Output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100" dirty="0" smtClean="0"/>
              <a:t>Storage</a:t>
            </a:r>
          </a:p>
          <a:p>
            <a:endParaRPr lang="en-GB" sz="1100" dirty="0"/>
          </a:p>
          <a:p>
            <a:r>
              <a:rPr lang="en-GB" sz="1100" dirty="0" smtClean="0"/>
              <a:t>Collection of Hardware and Software that work together to perform a task</a:t>
            </a:r>
            <a:endParaRPr lang="en-GB" sz="1000" dirty="0"/>
          </a:p>
        </p:txBody>
      </p:sp>
      <p:sp>
        <p:nvSpPr>
          <p:cNvPr id="6" name="Rounded Rectangle 5"/>
          <p:cNvSpPr/>
          <p:nvPr/>
        </p:nvSpPr>
        <p:spPr>
          <a:xfrm>
            <a:off x="141739" y="2571212"/>
            <a:ext cx="3802692" cy="1078438"/>
          </a:xfrm>
          <a:prstGeom prst="roundRect">
            <a:avLst/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b="1" dirty="0" smtClean="0"/>
              <a:t>Modern Computers (Embedded machines)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 smtClean="0"/>
              <a:t>Washing Machines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 smtClean="0"/>
              <a:t>Cars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 smtClean="0"/>
              <a:t>Contactless Card Payments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 smtClean="0"/>
              <a:t>Cashless Catering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 smtClean="0"/>
              <a:t>Self-Service Checkouts.</a:t>
            </a:r>
            <a:endParaRPr lang="en-GB" sz="1000" dirty="0"/>
          </a:p>
        </p:txBody>
      </p:sp>
      <p:sp>
        <p:nvSpPr>
          <p:cNvPr id="7" name="Rounded Rectangle 6"/>
          <p:cNvSpPr/>
          <p:nvPr/>
        </p:nvSpPr>
        <p:spPr>
          <a:xfrm>
            <a:off x="8214778" y="346156"/>
            <a:ext cx="3846832" cy="4027061"/>
          </a:xfrm>
          <a:prstGeom prst="roundRect">
            <a:avLst/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b="1" dirty="0" err="1" smtClean="0"/>
              <a:t>Enviromental</a:t>
            </a:r>
            <a:endParaRPr lang="en-GB" sz="1200" b="1" dirty="0" smtClean="0"/>
          </a:p>
          <a:p>
            <a:r>
              <a:rPr lang="en-GB" sz="1200" b="1" dirty="0" smtClean="0"/>
              <a:t>Advantages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/>
              <a:t>U</a:t>
            </a:r>
            <a:r>
              <a:rPr lang="en-GB" sz="1200" dirty="0" smtClean="0"/>
              <a:t>sing </a:t>
            </a:r>
            <a:r>
              <a:rPr lang="en-GB" sz="1200" dirty="0"/>
              <a:t>email and working electronically means that less printing is required, and so less paper is </a:t>
            </a:r>
            <a:r>
              <a:rPr lang="en-GB" sz="1200" dirty="0" smtClean="0"/>
              <a:t>used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 smtClean="0"/>
              <a:t>using </a:t>
            </a:r>
            <a:r>
              <a:rPr lang="en-GB" sz="1200" b="1" dirty="0" smtClean="0"/>
              <a:t>video </a:t>
            </a:r>
            <a:r>
              <a:rPr lang="en-GB" sz="1200" b="1" dirty="0"/>
              <a:t>conferences</a:t>
            </a:r>
            <a:r>
              <a:rPr lang="en-GB" sz="1200" dirty="0"/>
              <a:t> can reduce the need for people to travel to meet each other, and so less fuel is </a:t>
            </a:r>
            <a:r>
              <a:rPr lang="en-GB" sz="1200" dirty="0" smtClean="0"/>
              <a:t>used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 smtClean="0"/>
              <a:t>people </a:t>
            </a:r>
            <a:r>
              <a:rPr lang="en-GB" sz="1200" dirty="0"/>
              <a:t>can work from home - which reduces commuting (less fuel is used) and means that less office space is </a:t>
            </a:r>
            <a:r>
              <a:rPr lang="en-GB" sz="1200" dirty="0" smtClean="0"/>
              <a:t>needed</a:t>
            </a:r>
            <a:endParaRPr lang="en-GB" sz="1200" b="1" dirty="0" smtClean="0"/>
          </a:p>
          <a:p>
            <a:r>
              <a:rPr lang="en-GB" sz="1200" b="1" dirty="0" smtClean="0"/>
              <a:t>Dis-Advantages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GB" sz="1100" dirty="0" smtClean="0"/>
              <a:t>Computers </a:t>
            </a:r>
            <a:r>
              <a:rPr lang="en-GB" sz="1100" dirty="0"/>
              <a:t>require </a:t>
            </a:r>
            <a:r>
              <a:rPr lang="en-GB" sz="1100" dirty="0" smtClean="0"/>
              <a:t>electricity. </a:t>
            </a:r>
            <a:r>
              <a:rPr lang="en-GB" sz="1100" dirty="0"/>
              <a:t>Tablets and mobile phones use less energy than desktops and laptops as the hand-held devices use </a:t>
            </a:r>
            <a:r>
              <a:rPr lang="en-GB" sz="1100" b="1" dirty="0"/>
              <a:t>flash memory</a:t>
            </a:r>
            <a:r>
              <a:rPr lang="en-GB" sz="1100" dirty="0"/>
              <a:t> instead </a:t>
            </a:r>
            <a:r>
              <a:rPr lang="en-GB" sz="1100" dirty="0" smtClean="0"/>
              <a:t>of </a:t>
            </a:r>
            <a:r>
              <a:rPr lang="en-GB" sz="1100" b="1" dirty="0" smtClean="0"/>
              <a:t>hard </a:t>
            </a:r>
            <a:r>
              <a:rPr lang="en-GB" sz="1100" b="1" dirty="0"/>
              <a:t>drives</a:t>
            </a:r>
            <a:r>
              <a:rPr lang="en-GB" sz="1100" dirty="0"/>
              <a:t> </a:t>
            </a:r>
            <a:r>
              <a:rPr lang="en-GB" sz="1100" dirty="0" smtClean="0"/>
              <a:t>and </a:t>
            </a:r>
            <a:r>
              <a:rPr lang="en-GB" sz="1100" b="1" dirty="0" smtClean="0"/>
              <a:t>RISC</a:t>
            </a:r>
            <a:r>
              <a:rPr lang="en-GB" sz="1100" dirty="0" smtClean="0"/>
              <a:t> CPUs instead of </a:t>
            </a:r>
            <a:r>
              <a:rPr lang="en-GB" sz="1100" b="1" dirty="0" smtClean="0"/>
              <a:t>CISC</a:t>
            </a:r>
            <a:r>
              <a:rPr lang="en-GB" sz="1100" dirty="0" smtClean="0"/>
              <a:t> CPUs.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GB" sz="1100" dirty="0" smtClean="0"/>
              <a:t>Technological waste - also known as e-waste - sometimes contains poisonous chemicals and can be an environmental hazard.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8386161" y="4469995"/>
            <a:ext cx="3665966" cy="2034171"/>
          </a:xfrm>
          <a:prstGeom prst="roundRect">
            <a:avLst/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b="1" dirty="0" smtClean="0"/>
              <a:t>Ethical</a:t>
            </a:r>
            <a:endParaRPr lang="en-GB" sz="1200" b="1" dirty="0"/>
          </a:p>
          <a:p>
            <a:r>
              <a:rPr lang="en-GB" sz="1100" b="1" dirty="0" smtClean="0"/>
              <a:t>Privacy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 smtClean="0"/>
              <a:t>Google’s Street View caused controversy when it was launched after people said that taking photos of their houses was an invasion of privacy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 smtClean="0"/>
              <a:t>Social networking sites, like Facebook, have made it easier to share information but have made it difficult to set privacy settings.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 smtClean="0"/>
              <a:t>You can now be tracked using GPS technology and Facebook places! </a:t>
            </a:r>
            <a:endParaRPr lang="en-GB" sz="1100" b="1" dirty="0" smtClean="0"/>
          </a:p>
        </p:txBody>
      </p:sp>
      <p:sp>
        <p:nvSpPr>
          <p:cNvPr id="9" name="Rounded Rectangle 8"/>
          <p:cNvSpPr/>
          <p:nvPr/>
        </p:nvSpPr>
        <p:spPr>
          <a:xfrm>
            <a:off x="4008578" y="324134"/>
            <a:ext cx="4135195" cy="2502022"/>
          </a:xfrm>
          <a:prstGeom prst="roundRect">
            <a:avLst/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100" b="1" dirty="0" smtClean="0"/>
              <a:t>Legal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100" dirty="0" smtClean="0"/>
              <a:t>Data Protection Act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100" dirty="0" smtClean="0"/>
              <a:t>Keep Personal data secure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100" dirty="0" smtClean="0"/>
              <a:t>Keep Personal data Accurate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100" dirty="0" smtClean="0"/>
              <a:t>Keep Personal data for a specific purpose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GB" sz="1100" dirty="0" smtClean="0"/>
              <a:t>Computer </a:t>
            </a:r>
            <a:r>
              <a:rPr lang="en-GB" sz="1100" dirty="0"/>
              <a:t>Misuse Act </a:t>
            </a:r>
            <a:endParaRPr lang="en-GB" sz="1100" dirty="0" smtClean="0"/>
          </a:p>
          <a:p>
            <a:pPr marL="628650" lvl="1" indent="-171450" fontAlgn="base">
              <a:buFont typeface="Arial" panose="020B0604020202020204" pitchFamily="34" charset="0"/>
              <a:buChar char="•"/>
            </a:pPr>
            <a:r>
              <a:rPr lang="en-GB" sz="1100" dirty="0" smtClean="0"/>
              <a:t>Illegal to access </a:t>
            </a:r>
            <a:r>
              <a:rPr lang="en-GB" sz="1100" dirty="0"/>
              <a:t>computer material without </a:t>
            </a:r>
            <a:r>
              <a:rPr lang="en-GB" sz="1100" dirty="0" smtClean="0"/>
              <a:t>permission,</a:t>
            </a:r>
          </a:p>
          <a:p>
            <a:pPr marL="628650" lvl="1" indent="-171450" fontAlgn="base">
              <a:buFont typeface="Arial" panose="020B0604020202020204" pitchFamily="34" charset="0"/>
              <a:buChar char="•"/>
            </a:pPr>
            <a:r>
              <a:rPr lang="en-GB" sz="1100" dirty="0" smtClean="0"/>
              <a:t>Illegal to access </a:t>
            </a:r>
            <a:r>
              <a:rPr lang="en-GB" sz="1100" dirty="0"/>
              <a:t>computer material without permission and with intent to commit criminal offences, </a:t>
            </a:r>
            <a:endParaRPr lang="en-GB" sz="1100" dirty="0" smtClean="0"/>
          </a:p>
          <a:p>
            <a:pPr marL="628650" lvl="1" indent="-171450" fontAlgn="base">
              <a:buFont typeface="Arial" panose="020B0604020202020204" pitchFamily="34" charset="0"/>
              <a:buChar char="•"/>
            </a:pPr>
            <a:r>
              <a:rPr lang="en-GB" sz="1100" dirty="0" smtClean="0"/>
              <a:t>Illegal to alter </a:t>
            </a:r>
            <a:r>
              <a:rPr lang="en-GB" sz="1100" dirty="0"/>
              <a:t>computer </a:t>
            </a:r>
            <a:r>
              <a:rPr lang="en-GB" sz="1100" b="1" dirty="0"/>
              <a:t>data</a:t>
            </a:r>
            <a:r>
              <a:rPr lang="en-GB" sz="1100" dirty="0"/>
              <a:t> without </a:t>
            </a:r>
            <a:r>
              <a:rPr lang="en-GB" sz="1100" dirty="0" smtClean="0"/>
              <a:t>permission</a:t>
            </a:r>
            <a:r>
              <a:rPr lang="en-GB" sz="1400" dirty="0" smtClean="0"/>
              <a:t>	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41739" y="3711856"/>
            <a:ext cx="4025582" cy="1471688"/>
          </a:xfrm>
          <a:prstGeom prst="roundRect">
            <a:avLst/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100" b="1" dirty="0"/>
              <a:t>S</a:t>
            </a:r>
            <a:r>
              <a:rPr lang="en-GB" sz="1100" b="1" dirty="0" smtClean="0"/>
              <a:t>tandards</a:t>
            </a:r>
            <a:r>
              <a:rPr lang="en-GB" sz="1100" dirty="0"/>
              <a:t> are an agreed way of doing things. Standards make it easier for people to build programs and </a:t>
            </a:r>
            <a:r>
              <a:rPr lang="en-GB" sz="1100" b="1" dirty="0"/>
              <a:t>software</a:t>
            </a:r>
            <a:r>
              <a:rPr lang="en-GB" sz="1100" dirty="0"/>
              <a:t> that work on different systems in different countries</a:t>
            </a:r>
            <a:r>
              <a:rPr lang="en-GB" sz="1100" dirty="0" smtClean="0"/>
              <a:t>.</a:t>
            </a:r>
          </a:p>
          <a:p>
            <a:r>
              <a:rPr lang="en-GB" sz="1100" b="1" dirty="0" smtClean="0"/>
              <a:t>Advantages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 smtClean="0"/>
              <a:t>Produce compatible products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 smtClean="0"/>
              <a:t>Easier </a:t>
            </a:r>
            <a:r>
              <a:rPr lang="en-GB" sz="1100" dirty="0"/>
              <a:t>to work with other people if you work to the same standards.</a:t>
            </a:r>
            <a:endParaRPr lang="en-GB" sz="1100" dirty="0" smtClean="0"/>
          </a:p>
        </p:txBody>
      </p:sp>
      <p:sp>
        <p:nvSpPr>
          <p:cNvPr id="12" name="Rounded Rectangle 11"/>
          <p:cNvSpPr/>
          <p:nvPr/>
        </p:nvSpPr>
        <p:spPr>
          <a:xfrm>
            <a:off x="128912" y="5245750"/>
            <a:ext cx="3969781" cy="1457200"/>
          </a:xfrm>
          <a:prstGeom prst="roundRect">
            <a:avLst/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b="1" dirty="0" smtClean="0"/>
              <a:t>De Facto Standards </a:t>
            </a:r>
            <a:r>
              <a:rPr lang="en-GB" sz="1100" dirty="0" smtClean="0"/>
              <a:t>have </a:t>
            </a:r>
            <a:r>
              <a:rPr lang="en-GB" sz="1100" dirty="0"/>
              <a:t>been accepted as the best standard for their purpose</a:t>
            </a:r>
            <a:endParaRPr lang="en-GB" sz="1100" b="1" dirty="0" smtClean="0"/>
          </a:p>
          <a:p>
            <a:r>
              <a:rPr lang="en-GB" sz="1200" b="1" dirty="0" smtClean="0"/>
              <a:t>Industry Standards – </a:t>
            </a:r>
            <a:r>
              <a:rPr lang="en-GB" sz="1100" dirty="0" smtClean="0"/>
              <a:t>Standards accepted as the best standards for their purpose within an industry.</a:t>
            </a:r>
          </a:p>
          <a:p>
            <a:r>
              <a:rPr lang="en-GB" sz="1200" b="1" dirty="0" smtClean="0"/>
              <a:t>Open Standards – </a:t>
            </a:r>
            <a:r>
              <a:rPr lang="en-GB" sz="1100" dirty="0" smtClean="0"/>
              <a:t>Can be used by anyone.</a:t>
            </a:r>
          </a:p>
          <a:p>
            <a:r>
              <a:rPr lang="en-GB" sz="1200" b="1" dirty="0" smtClean="0"/>
              <a:t>Proprietary Standards – </a:t>
            </a:r>
            <a:r>
              <a:rPr lang="en-GB" sz="1200" dirty="0" smtClean="0"/>
              <a:t>owned by organisation or individual. </a:t>
            </a:r>
            <a:r>
              <a:rPr lang="en-GB" sz="1100" dirty="0" smtClean="0"/>
              <a:t>Controlled by licence agreement.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341081" y="2892197"/>
            <a:ext cx="3802692" cy="3810753"/>
          </a:xfrm>
          <a:prstGeom prst="roundRect">
            <a:avLst/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100" b="1" dirty="0" smtClean="0"/>
              <a:t>Need for Reliability</a:t>
            </a:r>
          </a:p>
          <a:p>
            <a:r>
              <a:rPr lang="en-GB" sz="1100" b="1" dirty="0" smtClean="0"/>
              <a:t>Things that could go wrong: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GB" sz="1100" b="1" dirty="0"/>
              <a:t>hardware</a:t>
            </a:r>
            <a:r>
              <a:rPr lang="en-GB" sz="1100" dirty="0"/>
              <a:t> failure, </a:t>
            </a:r>
            <a:endParaRPr lang="en-GB" sz="1100" dirty="0" smtClean="0"/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GB" sz="1100" b="1" dirty="0" smtClean="0"/>
              <a:t>software</a:t>
            </a:r>
            <a:r>
              <a:rPr lang="en-GB" sz="1100" dirty="0"/>
              <a:t> can contain </a:t>
            </a:r>
            <a:r>
              <a:rPr lang="en-GB" sz="1100" b="1" dirty="0"/>
              <a:t>bugs</a:t>
            </a:r>
            <a:r>
              <a:rPr lang="en-GB" sz="1100" dirty="0"/>
              <a:t> and </a:t>
            </a:r>
            <a:r>
              <a:rPr lang="en-GB" sz="1100" dirty="0" smtClean="0"/>
              <a:t>errors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GB" sz="1100" dirty="0" smtClean="0"/>
              <a:t>human error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GB" sz="1100" dirty="0" smtClean="0"/>
              <a:t>malicious</a:t>
            </a:r>
            <a:r>
              <a:rPr lang="en-GB" sz="1100" dirty="0"/>
              <a:t>, deliberate damage to a </a:t>
            </a:r>
            <a:r>
              <a:rPr lang="en-GB" sz="1100" dirty="0" smtClean="0"/>
              <a:t>system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GB" sz="1100" dirty="0" smtClean="0"/>
              <a:t>natural </a:t>
            </a:r>
            <a:r>
              <a:rPr lang="en-GB" sz="1100" dirty="0"/>
              <a:t>disasters and </a:t>
            </a:r>
            <a:r>
              <a:rPr lang="en-GB" sz="1100" dirty="0" smtClean="0"/>
              <a:t>accidents</a:t>
            </a:r>
          </a:p>
          <a:p>
            <a:pPr fontAlgn="base"/>
            <a:endParaRPr lang="en-GB" sz="1100" b="1" dirty="0"/>
          </a:p>
          <a:p>
            <a:pPr fontAlgn="base"/>
            <a:r>
              <a:rPr lang="en-GB" sz="1100" dirty="0"/>
              <a:t>Reliability is a major concern for companies. There can be serious consequences, including: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GB" sz="1100" dirty="0"/>
              <a:t>loss of revenue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GB" sz="1100" dirty="0"/>
              <a:t>dissatisfied customers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GB" sz="1100" dirty="0"/>
              <a:t>damage to reputation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GB" sz="1100" dirty="0"/>
              <a:t>fines for breaking the </a:t>
            </a:r>
            <a:r>
              <a:rPr lang="en-GB" sz="1100" dirty="0" smtClean="0"/>
              <a:t>law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endParaRPr lang="en-GB" sz="1200" b="1" dirty="0" smtClean="0"/>
          </a:p>
          <a:p>
            <a:r>
              <a:rPr lang="en-GB" sz="1100" dirty="0" smtClean="0"/>
              <a:t>Things that can be done: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 smtClean="0"/>
              <a:t>Backup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 smtClean="0"/>
              <a:t>Disaster Recovery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 smtClean="0"/>
              <a:t>Redundancy – Having extra resources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 smtClean="0"/>
              <a:t>Fault Tolerant Design</a:t>
            </a:r>
          </a:p>
        </p:txBody>
      </p:sp>
    </p:spTree>
    <p:extLst>
      <p:ext uri="{BB962C8B-B14F-4D97-AF65-F5344CB8AC3E}">
        <p14:creationId xmlns:p14="http://schemas.microsoft.com/office/powerpoint/2010/main" xmlns="" val="139147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885" y="-47589"/>
            <a:ext cx="5698129" cy="991153"/>
          </a:xfrm>
        </p:spPr>
        <p:txBody>
          <a:bodyPr/>
          <a:lstStyle/>
          <a:p>
            <a:r>
              <a:rPr lang="en-GB" dirty="0" smtClean="0"/>
              <a:t>Hardware</a:t>
            </a:r>
            <a:endParaRPr lang="en-GB" dirty="0"/>
          </a:p>
        </p:txBody>
      </p:sp>
      <p:sp>
        <p:nvSpPr>
          <p:cNvPr id="4" name="Rounded Rectangle 3"/>
          <p:cNvSpPr/>
          <p:nvPr/>
        </p:nvSpPr>
        <p:spPr>
          <a:xfrm>
            <a:off x="134727" y="4466466"/>
            <a:ext cx="3689850" cy="2277234"/>
          </a:xfrm>
          <a:prstGeom prst="roundRect">
            <a:avLst/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b="1" dirty="0" smtClean="0"/>
              <a:t>Magnetic (</a:t>
            </a:r>
            <a:r>
              <a:rPr lang="en-GB" sz="1200" b="1" dirty="0" err="1" smtClean="0"/>
              <a:t>eg</a:t>
            </a:r>
            <a:r>
              <a:rPr lang="en-GB" sz="1200" b="1" dirty="0" smtClean="0"/>
              <a:t> Hard Drive)</a:t>
            </a:r>
            <a:endParaRPr lang="en-GB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Very Large </a:t>
            </a:r>
            <a:r>
              <a:rPr lang="en-GB" sz="1200" dirty="0" smtClean="0"/>
              <a:t>capacity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 smtClean="0"/>
              <a:t>relatively </a:t>
            </a:r>
            <a:r>
              <a:rPr lang="en-GB" sz="1200" dirty="0"/>
              <a:t>cheap </a:t>
            </a:r>
            <a:endParaRPr lang="en-GB" sz="1200" b="1" dirty="0" smtClean="0"/>
          </a:p>
          <a:p>
            <a:r>
              <a:rPr lang="en-GB" sz="1200" b="1" dirty="0" smtClean="0"/>
              <a:t>Optical (</a:t>
            </a:r>
            <a:r>
              <a:rPr lang="en-GB" sz="1200" b="1" dirty="0" err="1" smtClean="0"/>
              <a:t>eg</a:t>
            </a:r>
            <a:r>
              <a:rPr lang="en-GB" sz="1200" b="1" dirty="0" smtClean="0"/>
              <a:t> DVD / CD Rom)</a:t>
            </a:r>
            <a:endParaRPr lang="en-GB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 smtClean="0"/>
              <a:t>Cheap to produce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 smtClean="0"/>
              <a:t>Portable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 smtClean="0"/>
              <a:t>Universally </a:t>
            </a:r>
            <a:r>
              <a:rPr lang="en-GB" sz="1200" dirty="0"/>
              <a:t>readable by a most </a:t>
            </a:r>
            <a:r>
              <a:rPr lang="en-GB" sz="1200" dirty="0" smtClean="0"/>
              <a:t>computers</a:t>
            </a:r>
            <a:endParaRPr lang="en-GB" sz="1200" b="1" dirty="0" smtClean="0"/>
          </a:p>
          <a:p>
            <a:r>
              <a:rPr lang="en-GB" sz="1200" b="1" dirty="0" smtClean="0"/>
              <a:t>Solid State (</a:t>
            </a:r>
            <a:r>
              <a:rPr lang="en-GB" sz="1200" b="1" dirty="0" err="1" smtClean="0"/>
              <a:t>eg</a:t>
            </a:r>
            <a:r>
              <a:rPr lang="en-GB" sz="1200" b="1" dirty="0" smtClean="0"/>
              <a:t> Flash Drive)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 smtClean="0"/>
              <a:t>No Moving parts so not sensitive to being moved around while used </a:t>
            </a:r>
            <a:endParaRPr lang="en-GB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Quick access (for instant </a:t>
            </a:r>
            <a:r>
              <a:rPr lang="en-GB" sz="1200" dirty="0" smtClean="0"/>
              <a:t>on)</a:t>
            </a:r>
            <a:endParaRPr lang="en-GB" sz="1200" dirty="0"/>
          </a:p>
        </p:txBody>
      </p:sp>
      <p:sp>
        <p:nvSpPr>
          <p:cNvPr id="5" name="Rounded Rectangle 4"/>
          <p:cNvSpPr/>
          <p:nvPr/>
        </p:nvSpPr>
        <p:spPr>
          <a:xfrm>
            <a:off x="63609" y="2681459"/>
            <a:ext cx="2100475" cy="1712831"/>
          </a:xfrm>
          <a:prstGeom prst="roundRect">
            <a:avLst/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b="1" dirty="0" smtClean="0"/>
              <a:t>Input Devices</a:t>
            </a:r>
            <a:endParaRPr lang="en-GB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/>
              <a:t>used to enter data into the computer </a:t>
            </a:r>
            <a:endParaRPr lang="en-GB" sz="12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100" dirty="0" smtClean="0"/>
              <a:t>Keyboard / Mouse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100" dirty="0" smtClean="0"/>
              <a:t>Microphone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100" dirty="0" smtClean="0"/>
              <a:t>Touch Screen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100" dirty="0" smtClean="0"/>
              <a:t>Scanner / Camera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100" dirty="0" err="1" smtClean="0"/>
              <a:t>Joystck</a:t>
            </a:r>
            <a:endParaRPr lang="en-GB" sz="11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100" dirty="0" smtClean="0"/>
              <a:t>Buttons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274736" y="1612042"/>
            <a:ext cx="2893254" cy="1012737"/>
          </a:xfrm>
          <a:prstGeom prst="roundRect">
            <a:avLst/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b="1" dirty="0" smtClean="0"/>
              <a:t>Devices for Disabled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100" b="1" dirty="0" smtClean="0"/>
              <a:t>Puff Suck Switch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100" b="1" dirty="0" smtClean="0"/>
              <a:t>Foot Mouse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100" b="1" dirty="0" smtClean="0"/>
              <a:t>Eye Tracker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100" b="1" dirty="0" smtClean="0"/>
              <a:t>Muscle Twitching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241344" y="5263762"/>
            <a:ext cx="5812833" cy="1479937"/>
          </a:xfrm>
          <a:prstGeom prst="roundRect">
            <a:avLst/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b="1" dirty="0" smtClean="0"/>
              <a:t>Cache Memory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 smtClean="0"/>
              <a:t>Found on the CPU and is used to make the computer faster.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 smtClean="0"/>
              <a:t>Instructions copied from RAM to Cache before being executed by CPU. </a:t>
            </a:r>
            <a:endParaRPr lang="en-GB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 smtClean="0"/>
              <a:t>The larger the cache the faster the processing speed.</a:t>
            </a:r>
          </a:p>
          <a:p>
            <a:r>
              <a:rPr lang="en-GB" sz="1200" b="1" dirty="0" smtClean="0"/>
              <a:t>Virtual </a:t>
            </a:r>
            <a:r>
              <a:rPr lang="en-GB" sz="1200" b="1" dirty="0"/>
              <a:t>memory </a:t>
            </a:r>
            <a:endParaRPr lang="en-GB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 smtClean="0"/>
              <a:t>a </a:t>
            </a:r>
            <a:r>
              <a:rPr lang="en-GB" sz="1200" dirty="0"/>
              <a:t>section of </a:t>
            </a:r>
            <a:r>
              <a:rPr lang="en-GB" sz="1200" b="1" dirty="0"/>
              <a:t>volatile</a:t>
            </a:r>
            <a:r>
              <a:rPr lang="en-GB" sz="1200" dirty="0"/>
              <a:t> memory created temporarily on the </a:t>
            </a:r>
            <a:r>
              <a:rPr lang="en-GB" sz="1200" b="1" dirty="0"/>
              <a:t>storage</a:t>
            </a:r>
            <a:r>
              <a:rPr lang="en-GB" sz="1200" dirty="0"/>
              <a:t> drive. </a:t>
            </a:r>
            <a:endParaRPr lang="en-GB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 smtClean="0"/>
              <a:t>It </a:t>
            </a:r>
            <a:r>
              <a:rPr lang="en-GB" sz="1200" dirty="0"/>
              <a:t>is created when a computer is running many processes at once and </a:t>
            </a:r>
            <a:r>
              <a:rPr lang="en-GB" sz="1200" b="1" dirty="0"/>
              <a:t>RAM</a:t>
            </a:r>
            <a:r>
              <a:rPr lang="en-GB" sz="1200" dirty="0"/>
              <a:t> is running low.</a:t>
            </a:r>
            <a:endParaRPr lang="en-GB" sz="1200" b="1" dirty="0" smtClean="0"/>
          </a:p>
        </p:txBody>
      </p:sp>
      <p:sp>
        <p:nvSpPr>
          <p:cNvPr id="9" name="Rounded Rectangle 8"/>
          <p:cNvSpPr/>
          <p:nvPr/>
        </p:nvSpPr>
        <p:spPr>
          <a:xfrm>
            <a:off x="6267012" y="577757"/>
            <a:ext cx="5859247" cy="2440722"/>
          </a:xfrm>
          <a:prstGeom prst="roundRect">
            <a:avLst/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b="1" dirty="0" smtClean="0"/>
              <a:t>Clock Speed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 smtClean="0"/>
              <a:t>Represents the number of fetch execute cycles / instructions the CPU can process in a given time </a:t>
            </a:r>
            <a:endParaRPr lang="en-GB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 smtClean="0"/>
              <a:t>The </a:t>
            </a:r>
            <a:r>
              <a:rPr lang="en-GB" sz="1100" dirty="0"/>
              <a:t>higher the clock speed the faster the CPU will run 	</a:t>
            </a:r>
          </a:p>
          <a:p>
            <a:r>
              <a:rPr lang="en-GB" sz="1200" b="1" dirty="0" smtClean="0"/>
              <a:t>Cache Size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 smtClean="0"/>
              <a:t>The holding area for data from the RAM</a:t>
            </a:r>
            <a:endParaRPr lang="en-GB" sz="12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 smtClean="0"/>
              <a:t>The </a:t>
            </a:r>
            <a:r>
              <a:rPr lang="en-GB" sz="1100" dirty="0"/>
              <a:t>more cache the CPU has the less time is spent accessing memory / programs run </a:t>
            </a:r>
            <a:r>
              <a:rPr lang="en-GB" sz="1100" dirty="0" smtClean="0"/>
              <a:t>faster. </a:t>
            </a:r>
            <a:r>
              <a:rPr lang="en-GB" sz="1100" dirty="0"/>
              <a:t>	</a:t>
            </a:r>
          </a:p>
          <a:p>
            <a:r>
              <a:rPr lang="en-GB" sz="1100" b="1" dirty="0" smtClean="0"/>
              <a:t>Number of Cores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 smtClean="0"/>
              <a:t>Number of Independent processors within the CPU.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 smtClean="0"/>
              <a:t>Multiple Instructions able to be processed simultaneously in the same cycle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 smtClean="0"/>
              <a:t>Quad Core = 4 cores. Can perform 4 instructions at same time in same cycle.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V="1">
            <a:off x="59047" y="618385"/>
            <a:ext cx="3138540" cy="182070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366462" y="103058"/>
            <a:ext cx="65762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The physical parts of a computer and related devices.</a:t>
            </a:r>
            <a:endParaRPr lang="en-GB" dirty="0"/>
          </a:p>
        </p:txBody>
      </p:sp>
      <p:sp>
        <p:nvSpPr>
          <p:cNvPr id="11" name="Rounded Rectangle 10"/>
          <p:cNvSpPr/>
          <p:nvPr/>
        </p:nvSpPr>
        <p:spPr>
          <a:xfrm>
            <a:off x="3297634" y="135720"/>
            <a:ext cx="6494222" cy="336670"/>
          </a:xfrm>
          <a:prstGeom prst="roundRect">
            <a:avLst/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b="1" dirty="0" smtClean="0"/>
          </a:p>
        </p:txBody>
      </p:sp>
      <p:sp>
        <p:nvSpPr>
          <p:cNvPr id="12" name="Rounded Rectangle 11"/>
          <p:cNvSpPr/>
          <p:nvPr/>
        </p:nvSpPr>
        <p:spPr>
          <a:xfrm>
            <a:off x="2235936" y="2696955"/>
            <a:ext cx="1879556" cy="1646401"/>
          </a:xfrm>
          <a:prstGeom prst="roundRect">
            <a:avLst/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100" b="1" dirty="0" smtClean="0"/>
              <a:t>Output Devices</a:t>
            </a:r>
            <a:endParaRPr lang="en-GB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 smtClean="0"/>
              <a:t>used </a:t>
            </a:r>
            <a:r>
              <a:rPr lang="en-GB" sz="1100" dirty="0"/>
              <a:t>to present information/the result of processing to the user </a:t>
            </a:r>
            <a:endParaRPr lang="en-GB" sz="12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100" dirty="0" smtClean="0"/>
              <a:t>Screen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100" dirty="0" smtClean="0"/>
              <a:t>Speaker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100" dirty="0" smtClean="0"/>
              <a:t>Printer / Plotter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241344" y="3209089"/>
            <a:ext cx="5884915" cy="1983114"/>
          </a:xfrm>
          <a:prstGeom prst="roundRect">
            <a:avLst/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b="1" dirty="0" smtClean="0"/>
              <a:t>ROM (Read Only Memory)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 smtClean="0"/>
              <a:t>Contains Bios which starts the operating system when computer is booted up.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 smtClean="0"/>
              <a:t>Is </a:t>
            </a:r>
            <a:r>
              <a:rPr lang="en-GB" sz="1100" b="1" dirty="0" smtClean="0"/>
              <a:t>Non-Volatile</a:t>
            </a:r>
            <a:r>
              <a:rPr lang="en-GB" sz="1100" dirty="0" smtClean="0"/>
              <a:t> Memory – Contents cannot be changed and when computer turned off, contents is not lost from memory</a:t>
            </a:r>
          </a:p>
          <a:p>
            <a:r>
              <a:rPr lang="en-GB" sz="1200" b="1" dirty="0" smtClean="0"/>
              <a:t>RAM</a:t>
            </a:r>
            <a:r>
              <a:rPr lang="en-GB" sz="1200" dirty="0"/>
              <a:t> </a:t>
            </a:r>
            <a:r>
              <a:rPr lang="en-GB" sz="1200" b="1" dirty="0" smtClean="0"/>
              <a:t>(Random Access Memory)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 smtClean="0"/>
              <a:t>main </a:t>
            </a:r>
            <a:r>
              <a:rPr lang="en-GB" sz="1100" dirty="0"/>
              <a:t>place for storing </a:t>
            </a:r>
            <a:r>
              <a:rPr lang="en-GB" sz="1100" b="1" dirty="0"/>
              <a:t>instructions</a:t>
            </a:r>
            <a:r>
              <a:rPr lang="en-GB" sz="1100" dirty="0"/>
              <a:t> and data whilst a program </a:t>
            </a:r>
            <a:r>
              <a:rPr lang="en-GB" sz="1100" dirty="0" smtClean="0"/>
              <a:t>is being</a:t>
            </a:r>
            <a:r>
              <a:rPr lang="en-GB" sz="1100" dirty="0"/>
              <a:t> </a:t>
            </a:r>
            <a:r>
              <a:rPr lang="en-GB" sz="1100" b="1" dirty="0"/>
              <a:t>executed</a:t>
            </a:r>
            <a:r>
              <a:rPr lang="en-GB" sz="1100" dirty="0" smtClean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 smtClean="0"/>
              <a:t>Is </a:t>
            </a:r>
            <a:r>
              <a:rPr lang="en-GB" sz="1100" b="1" dirty="0" smtClean="0"/>
              <a:t>Volatile</a:t>
            </a:r>
            <a:r>
              <a:rPr lang="en-GB" sz="1100" dirty="0" smtClean="0"/>
              <a:t> Memory – when computer turned off, contents is lost from memory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 smtClean="0"/>
              <a:t>Larger RAM – More Instructions can be held without need of virtual memory – faster processing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3291425" y="577756"/>
            <a:ext cx="2903736" cy="950980"/>
          </a:xfrm>
          <a:prstGeom prst="roundRect">
            <a:avLst/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b="1" dirty="0" smtClean="0"/>
              <a:t>CPU</a:t>
            </a:r>
            <a:r>
              <a:rPr lang="en-GB" sz="1400" dirty="0" smtClean="0"/>
              <a:t>	</a:t>
            </a:r>
            <a:endParaRPr lang="en-GB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/>
              <a:t>Fetches instructions (from memory)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 smtClean="0"/>
              <a:t>Fetches </a:t>
            </a:r>
            <a:r>
              <a:rPr lang="en-GB" sz="1100" dirty="0"/>
              <a:t>data (from memory)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 smtClean="0"/>
              <a:t>Decodes </a:t>
            </a:r>
            <a:r>
              <a:rPr lang="en-GB" sz="1100" dirty="0"/>
              <a:t>instructions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 smtClean="0"/>
              <a:t>Executes </a:t>
            </a:r>
            <a:r>
              <a:rPr lang="en-GB" sz="1100" dirty="0"/>
              <a:t>instructions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170883" y="2681459"/>
            <a:ext cx="2024278" cy="1646400"/>
          </a:xfrm>
          <a:prstGeom prst="roundRect">
            <a:avLst/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b="1" dirty="0" smtClean="0"/>
              <a:t>Storage Devices</a:t>
            </a:r>
            <a:endParaRPr lang="en-GB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 smtClean="0"/>
              <a:t>used </a:t>
            </a:r>
            <a:r>
              <a:rPr lang="en-GB" sz="1100" dirty="0"/>
              <a:t>to store data (in binary format for processing later)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100" dirty="0" smtClean="0"/>
              <a:t>Hard Drive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100" dirty="0" smtClean="0"/>
              <a:t>Flash Drive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100" dirty="0" smtClean="0"/>
              <a:t>CD ROM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100" dirty="0" smtClean="0"/>
              <a:t>DVD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3927944" y="4450346"/>
            <a:ext cx="2240046" cy="2228749"/>
          </a:xfrm>
          <a:prstGeom prst="roundRect">
            <a:avLst/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dirty="0" smtClean="0"/>
              <a:t>Bit = Single 1 or 0</a:t>
            </a:r>
          </a:p>
          <a:p>
            <a:r>
              <a:rPr lang="en-GB" sz="1400" dirty="0" smtClean="0"/>
              <a:t>Nibble = 4 Bits</a:t>
            </a:r>
          </a:p>
          <a:p>
            <a:r>
              <a:rPr lang="en-GB" sz="1400" dirty="0" smtClean="0"/>
              <a:t>Byte = 8 Bits</a:t>
            </a:r>
          </a:p>
          <a:p>
            <a:r>
              <a:rPr lang="en-GB" sz="1400" dirty="0" smtClean="0"/>
              <a:t>Kilobyte = 1024 Bytes </a:t>
            </a:r>
            <a:r>
              <a:rPr lang="en-GB" sz="1400" dirty="0" err="1" smtClean="0"/>
              <a:t>MegaByte</a:t>
            </a:r>
            <a:r>
              <a:rPr lang="en-GB" sz="1400" dirty="0" smtClean="0"/>
              <a:t> = 1024 KB</a:t>
            </a:r>
          </a:p>
          <a:p>
            <a:r>
              <a:rPr lang="en-GB" sz="1400" dirty="0" smtClean="0"/>
              <a:t>Gigabyte = 1024 MB</a:t>
            </a:r>
          </a:p>
          <a:p>
            <a:r>
              <a:rPr lang="en-GB" sz="1400" dirty="0" err="1" smtClean="0"/>
              <a:t>TeraByte</a:t>
            </a:r>
            <a:r>
              <a:rPr lang="en-GB" sz="1400" dirty="0" smtClean="0"/>
              <a:t> = 1024 GB</a:t>
            </a:r>
          </a:p>
          <a:p>
            <a:endParaRPr lang="en-GB" sz="1100" dirty="0"/>
          </a:p>
          <a:p>
            <a:endParaRPr lang="en-GB" sz="1100" dirty="0" smtClean="0"/>
          </a:p>
        </p:txBody>
      </p:sp>
    </p:spTree>
    <p:extLst>
      <p:ext uri="{BB962C8B-B14F-4D97-AF65-F5344CB8AC3E}">
        <p14:creationId xmlns:p14="http://schemas.microsoft.com/office/powerpoint/2010/main" xmlns="" val="414086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465" y="99655"/>
            <a:ext cx="4953493" cy="811672"/>
          </a:xfrm>
        </p:spPr>
        <p:txBody>
          <a:bodyPr/>
          <a:lstStyle/>
          <a:p>
            <a:r>
              <a:rPr lang="en-GB" sz="3600" dirty="0" smtClean="0"/>
              <a:t>Data Representation</a:t>
            </a:r>
            <a:endParaRPr lang="en-GB" sz="3600" dirty="0"/>
          </a:p>
        </p:txBody>
      </p:sp>
      <p:sp>
        <p:nvSpPr>
          <p:cNvPr id="8" name="Rounded Rectangle 7"/>
          <p:cNvSpPr/>
          <p:nvPr/>
        </p:nvSpPr>
        <p:spPr>
          <a:xfrm>
            <a:off x="6817801" y="4222142"/>
            <a:ext cx="5190128" cy="2403744"/>
          </a:xfrm>
          <a:prstGeom prst="roundRect">
            <a:avLst/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b="1" dirty="0" err="1" smtClean="0"/>
              <a:t>Ascii</a:t>
            </a:r>
            <a:endParaRPr lang="en-GB" sz="1200" b="1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/>
              <a:t>Each character is given a </a:t>
            </a:r>
            <a:r>
              <a:rPr lang="en-GB" sz="1100" dirty="0" smtClean="0"/>
              <a:t>binary </a:t>
            </a:r>
            <a:r>
              <a:rPr lang="en-GB" sz="1100" dirty="0"/>
              <a:t>code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 smtClean="0"/>
              <a:t>Uses 8 Bits</a:t>
            </a:r>
            <a:endParaRPr lang="en-GB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 smtClean="0"/>
              <a:t>Text </a:t>
            </a:r>
            <a:r>
              <a:rPr lang="en-GB" sz="1100" dirty="0"/>
              <a:t>is stored as a series of bytes (1 per character)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 smtClean="0"/>
              <a:t>Some </a:t>
            </a:r>
            <a:r>
              <a:rPr lang="en-GB" sz="1100" dirty="0"/>
              <a:t>codes are reserved for control characters (</a:t>
            </a:r>
            <a:r>
              <a:rPr lang="en-GB" sz="1100" dirty="0" err="1"/>
              <a:t>eg</a:t>
            </a:r>
            <a:r>
              <a:rPr lang="en-GB" sz="1100" dirty="0"/>
              <a:t> </a:t>
            </a:r>
            <a:r>
              <a:rPr lang="en-GB" sz="1100" dirty="0" smtClean="0"/>
              <a:t>TAB, Carriage </a:t>
            </a:r>
            <a:r>
              <a:rPr lang="en-GB" sz="1100" dirty="0"/>
              <a:t>Return) </a:t>
            </a:r>
            <a:endParaRPr lang="en-GB" sz="1100" dirty="0" smtClean="0"/>
          </a:p>
          <a:p>
            <a:r>
              <a:rPr lang="en-GB" sz="1200" b="1" dirty="0" smtClean="0"/>
              <a:t>Character Set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 smtClean="0"/>
              <a:t>All the characters which are recognised/can be represented by the computer system</a:t>
            </a:r>
          </a:p>
          <a:p>
            <a:r>
              <a:rPr lang="en-GB" sz="1100" b="1" dirty="0" smtClean="0"/>
              <a:t>Unicode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/>
              <a:t>Unicode has a much larger character </a:t>
            </a:r>
            <a:r>
              <a:rPr lang="en-GB" sz="1100" dirty="0" smtClean="0"/>
              <a:t>set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 smtClean="0"/>
              <a:t>can </a:t>
            </a:r>
            <a:r>
              <a:rPr lang="en-GB" sz="1100" dirty="0"/>
              <a:t>represent many more characters/characters from all alphabets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 smtClean="0"/>
              <a:t> </a:t>
            </a:r>
            <a:r>
              <a:rPr lang="en-GB" sz="1100" dirty="0"/>
              <a:t>uses 16 </a:t>
            </a:r>
            <a:r>
              <a:rPr lang="en-GB" sz="1100" dirty="0" smtClean="0"/>
              <a:t>bits</a:t>
            </a:r>
            <a:endParaRPr lang="en-GB" sz="1100" dirty="0"/>
          </a:p>
        </p:txBody>
      </p:sp>
      <p:sp>
        <p:nvSpPr>
          <p:cNvPr id="9" name="Rounded Rectangle 8"/>
          <p:cNvSpPr/>
          <p:nvPr/>
        </p:nvSpPr>
        <p:spPr>
          <a:xfrm>
            <a:off x="6856795" y="2269976"/>
            <a:ext cx="5151133" cy="1819373"/>
          </a:xfrm>
          <a:prstGeom prst="roundRect">
            <a:avLst/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b="1" dirty="0" smtClean="0"/>
              <a:t>Sound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The height/amplitude of the sound wave is measured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1200" dirty="0" smtClean="0"/>
              <a:t>at </a:t>
            </a:r>
            <a:r>
              <a:rPr lang="en-GB" sz="1200" dirty="0"/>
              <a:t>regular intervals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1200" dirty="0" smtClean="0"/>
              <a:t>and </a:t>
            </a:r>
            <a:r>
              <a:rPr lang="en-GB" sz="1200" dirty="0"/>
              <a:t>converted to binary.</a:t>
            </a:r>
            <a:endParaRPr lang="en-GB" sz="1200" b="1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/>
              <a:t>If the interval is </a:t>
            </a:r>
            <a:r>
              <a:rPr lang="en-GB" sz="1100" dirty="0" smtClean="0"/>
              <a:t>smaller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1100" dirty="0" smtClean="0"/>
              <a:t>More samples taken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1100" dirty="0" smtClean="0"/>
              <a:t>more data to store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1100" dirty="0" smtClean="0"/>
              <a:t>larger files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1100" dirty="0" smtClean="0"/>
              <a:t>the </a:t>
            </a:r>
            <a:r>
              <a:rPr lang="en-GB" sz="1100" dirty="0"/>
              <a:t>sound reproduced is closer to the </a:t>
            </a:r>
            <a:r>
              <a:rPr lang="en-GB" sz="1100" dirty="0" smtClean="0"/>
              <a:t>original - better </a:t>
            </a:r>
            <a:r>
              <a:rPr lang="en-GB" sz="1100" dirty="0"/>
              <a:t>quality</a:t>
            </a:r>
            <a:r>
              <a:rPr lang="en-GB" sz="1100" dirty="0" smtClean="0"/>
              <a:t>.</a:t>
            </a:r>
            <a:endParaRPr lang="en-GB" sz="2000" dirty="0"/>
          </a:p>
        </p:txBody>
      </p:sp>
      <p:sp>
        <p:nvSpPr>
          <p:cNvPr id="10" name="Rounded Rectangle 9"/>
          <p:cNvSpPr/>
          <p:nvPr/>
        </p:nvSpPr>
        <p:spPr>
          <a:xfrm>
            <a:off x="6817801" y="262393"/>
            <a:ext cx="5117832" cy="1853116"/>
          </a:xfrm>
          <a:prstGeom prst="roundRect">
            <a:avLst/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b="1" dirty="0" smtClean="0"/>
              <a:t>Images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100" dirty="0" smtClean="0"/>
              <a:t>Stored as Bitmap file.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100" dirty="0" smtClean="0"/>
              <a:t>Each Pixel of Image is made up of a 1 or 0.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100" dirty="0" smtClean="0"/>
              <a:t>Following information about image is stored in file: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1100" dirty="0" smtClean="0"/>
              <a:t>Width of the picture in pixels.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1100" dirty="0" smtClean="0"/>
              <a:t>Number of bits used for each pixel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1100" dirty="0" smtClean="0"/>
              <a:t>Colour of each pixel.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 smtClean="0"/>
              <a:t>Image Resolution = The </a:t>
            </a:r>
            <a:r>
              <a:rPr lang="en-GB" sz="1100" dirty="0"/>
              <a:t>concentration of </a:t>
            </a:r>
            <a:r>
              <a:rPr lang="en-GB" sz="1100" dirty="0" smtClean="0"/>
              <a:t>pixels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 err="1" smtClean="0"/>
              <a:t>Higer</a:t>
            </a:r>
            <a:r>
              <a:rPr lang="en-GB" sz="1100" dirty="0" smtClean="0"/>
              <a:t> Resolution = More Pixels = Larger File Size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 smtClean="0"/>
              <a:t>Lower Resolution = Less Pixels = Smaller File Size.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54019" y="911326"/>
            <a:ext cx="4251373" cy="1517443"/>
          </a:xfrm>
          <a:prstGeom prst="roundRect">
            <a:avLst/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100" b="1" dirty="0" smtClean="0"/>
              <a:t>Denary to Binary Conversion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 smtClean="0"/>
              <a:t>Write out the column headings (128,64,32,16,8,4,2,1)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 smtClean="0"/>
              <a:t>Work out how to make the denary number from those columns.</a:t>
            </a:r>
          </a:p>
          <a:p>
            <a:r>
              <a:rPr lang="en-GB" sz="1100" b="1" dirty="0" smtClean="0"/>
              <a:t>Binary to Denary Conversion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 smtClean="0"/>
              <a:t>Write out the column headings (128,64,32,16,8,4,2,1) over the binary number.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 smtClean="0"/>
              <a:t>Add all the column headings in which there is a 1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100" dirty="0" smtClean="0"/>
          </a:p>
        </p:txBody>
      </p:sp>
      <p:sp>
        <p:nvSpPr>
          <p:cNvPr id="13" name="Rounded Rectangle 12"/>
          <p:cNvSpPr/>
          <p:nvPr/>
        </p:nvSpPr>
        <p:spPr>
          <a:xfrm>
            <a:off x="128691" y="3866809"/>
            <a:ext cx="4362152" cy="1741616"/>
          </a:xfrm>
          <a:prstGeom prst="roundRect">
            <a:avLst/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sz="1100" dirty="0" smtClean="0"/>
          </a:p>
        </p:txBody>
      </p:sp>
      <p:sp>
        <p:nvSpPr>
          <p:cNvPr id="14" name="Rounded Rectangle 13"/>
          <p:cNvSpPr/>
          <p:nvPr/>
        </p:nvSpPr>
        <p:spPr>
          <a:xfrm>
            <a:off x="103366" y="2518708"/>
            <a:ext cx="4412803" cy="1258162"/>
          </a:xfrm>
          <a:prstGeom prst="roundRect">
            <a:avLst/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100" b="1" dirty="0" smtClean="0"/>
              <a:t>Binary Addition</a:t>
            </a:r>
          </a:p>
          <a:p>
            <a:endParaRPr lang="en-GB" sz="1100" b="1" dirty="0"/>
          </a:p>
          <a:p>
            <a:r>
              <a:rPr lang="en-GB" sz="1100" b="1" dirty="0" smtClean="0"/>
              <a:t>0 + 0 = 0</a:t>
            </a:r>
          </a:p>
          <a:p>
            <a:r>
              <a:rPr lang="en-GB" sz="1100" b="1" dirty="0" smtClean="0"/>
              <a:t>0 + 1 = 1</a:t>
            </a:r>
          </a:p>
          <a:p>
            <a:r>
              <a:rPr lang="en-GB" sz="1100" b="1" dirty="0" smtClean="0"/>
              <a:t>1 + 0 = 1</a:t>
            </a:r>
          </a:p>
          <a:p>
            <a:r>
              <a:rPr lang="en-GB" sz="1100" b="1" dirty="0" smtClean="0"/>
              <a:t>1 + 1 = 0 Carry 1</a:t>
            </a:r>
          </a:p>
          <a:p>
            <a:r>
              <a:rPr lang="en-GB" sz="1100" b="1" dirty="0" smtClean="0"/>
              <a:t>1 + 1 + 1 = 1 Carry 1</a:t>
            </a:r>
            <a:endParaRPr lang="en-GB" sz="1100" dirty="0" smtClean="0"/>
          </a:p>
        </p:txBody>
      </p:sp>
      <p:sp>
        <p:nvSpPr>
          <p:cNvPr id="16" name="Rectangle 15"/>
          <p:cNvSpPr/>
          <p:nvPr/>
        </p:nvSpPr>
        <p:spPr>
          <a:xfrm>
            <a:off x="1893726" y="2574702"/>
            <a:ext cx="253236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 smtClean="0"/>
              <a:t>If the result of the addition has a 1 in the 9</a:t>
            </a:r>
            <a:r>
              <a:rPr lang="en-GB" sz="1100" baseline="30000" dirty="0" smtClean="0"/>
              <a:t>th</a:t>
            </a:r>
            <a:r>
              <a:rPr lang="en-GB" sz="1100" dirty="0" smtClean="0"/>
              <a:t> bit then</a:t>
            </a:r>
            <a:r>
              <a:rPr lang="en-GB" sz="1100" dirty="0"/>
              <a:t> </a:t>
            </a:r>
            <a:r>
              <a:rPr lang="en-GB" sz="1100" dirty="0" smtClean="0"/>
              <a:t>Result cannot be held in 1 byte (8 bits) so will need to have a 2</a:t>
            </a:r>
            <a:r>
              <a:rPr lang="en-GB" sz="1100" baseline="30000" dirty="0" smtClean="0"/>
              <a:t>nd</a:t>
            </a:r>
            <a:r>
              <a:rPr lang="en-GB" sz="1100" dirty="0" smtClean="0"/>
              <a:t> Byte.</a:t>
            </a:r>
          </a:p>
          <a:p>
            <a:endParaRPr lang="en-GB" sz="1100" dirty="0"/>
          </a:p>
          <a:p>
            <a:r>
              <a:rPr lang="en-GB" sz="1100" dirty="0" smtClean="0"/>
              <a:t>This is an </a:t>
            </a:r>
            <a:r>
              <a:rPr lang="en-GB" sz="1100" b="1" dirty="0" smtClean="0"/>
              <a:t>OVERFLOW ERROR</a:t>
            </a:r>
            <a:r>
              <a:rPr lang="en-GB" sz="1100" dirty="0" smtClean="0"/>
              <a:t>.</a:t>
            </a:r>
            <a:endParaRPr lang="en-GB" sz="1100" dirty="0"/>
          </a:p>
        </p:txBody>
      </p:sp>
      <p:sp>
        <p:nvSpPr>
          <p:cNvPr id="17" name="Rounded Rectangle 16"/>
          <p:cNvSpPr/>
          <p:nvPr/>
        </p:nvSpPr>
        <p:spPr>
          <a:xfrm>
            <a:off x="154017" y="5698364"/>
            <a:ext cx="5077941" cy="1060245"/>
          </a:xfrm>
          <a:prstGeom prst="roundRect">
            <a:avLst/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100" b="1" dirty="0" smtClean="0"/>
          </a:p>
          <a:p>
            <a:endParaRPr lang="en-GB" sz="1100" b="1" dirty="0"/>
          </a:p>
          <a:p>
            <a:endParaRPr lang="en-GB" sz="1100" b="1" dirty="0" smtClean="0"/>
          </a:p>
          <a:p>
            <a:r>
              <a:rPr lang="en-GB" sz="1100" b="1" dirty="0" smtClean="0"/>
              <a:t>Why use HEX instead of Binary</a:t>
            </a:r>
            <a:endParaRPr lang="en-GB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/>
              <a:t>Binary produces long strings/ Hex is shorter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 smtClean="0"/>
              <a:t>Binary </a:t>
            </a:r>
            <a:r>
              <a:rPr lang="en-GB" sz="1100" dirty="0"/>
              <a:t>is difficult to work with/Hex easier to work with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 smtClean="0"/>
              <a:t>Hex </a:t>
            </a:r>
            <a:r>
              <a:rPr lang="en-GB" sz="1100" dirty="0"/>
              <a:t>can be easily converted to/from binary / 1 hex digit per nibble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 smtClean="0"/>
              <a:t>·Hex </a:t>
            </a:r>
            <a:r>
              <a:rPr lang="en-GB" sz="1100" dirty="0"/>
              <a:t>is less susceptible to error </a:t>
            </a:r>
          </a:p>
          <a:p>
            <a:r>
              <a:rPr lang="en-GB" sz="1100" dirty="0" smtClean="0"/>
              <a:t>(</a:t>
            </a:r>
            <a:r>
              <a:rPr lang="en-GB" sz="1100" dirty="0"/>
              <a:t>	</a:t>
            </a:r>
          </a:p>
          <a:p>
            <a:endParaRPr lang="en-GB" sz="11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100" dirty="0" smtClean="0"/>
          </a:p>
        </p:txBody>
      </p:sp>
      <p:sp>
        <p:nvSpPr>
          <p:cNvPr id="18" name="Rectangle 17"/>
          <p:cNvSpPr/>
          <p:nvPr/>
        </p:nvSpPr>
        <p:spPr>
          <a:xfrm>
            <a:off x="278465" y="3866809"/>
            <a:ext cx="2292499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b="1" dirty="0" smtClean="0"/>
              <a:t>Denary to Hex Conversion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 smtClean="0"/>
              <a:t>Convert to Binary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 smtClean="0"/>
              <a:t>Take each digit and convert into HEX</a:t>
            </a:r>
          </a:p>
          <a:p>
            <a:r>
              <a:rPr lang="en-GB" sz="1100" b="1" dirty="0" smtClean="0"/>
              <a:t>Binary to Hex Conversion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 smtClean="0"/>
              <a:t>Split Binary Number into 2 nibbles (4 bits)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 smtClean="0"/>
              <a:t>Convert each nibble separately into Hex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943669" y="3866809"/>
            <a:ext cx="73682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b="1" dirty="0" smtClean="0"/>
              <a:t>0      A</a:t>
            </a:r>
          </a:p>
          <a:p>
            <a:pPr marL="342900" indent="-342900">
              <a:buAutoNum type="arabicPlain"/>
            </a:pPr>
            <a:r>
              <a:rPr lang="en-GB" sz="1100" b="1" dirty="0" smtClean="0"/>
              <a:t>B</a:t>
            </a:r>
          </a:p>
          <a:p>
            <a:pPr marL="342900" indent="-342900">
              <a:buAutoNum type="arabicPlain"/>
            </a:pPr>
            <a:r>
              <a:rPr lang="en-GB" sz="1100" b="1" dirty="0" smtClean="0"/>
              <a:t>C</a:t>
            </a:r>
          </a:p>
          <a:p>
            <a:pPr marL="342900" indent="-342900">
              <a:buAutoNum type="arabicPlain"/>
            </a:pPr>
            <a:r>
              <a:rPr lang="en-GB" sz="1100" b="1" dirty="0" smtClean="0"/>
              <a:t>D</a:t>
            </a:r>
          </a:p>
          <a:p>
            <a:pPr marL="342900" indent="-342900">
              <a:buAutoNum type="arabicPlain"/>
            </a:pPr>
            <a:r>
              <a:rPr lang="en-GB" sz="1100" b="1" dirty="0" smtClean="0"/>
              <a:t>E</a:t>
            </a:r>
          </a:p>
          <a:p>
            <a:pPr marL="342900" indent="-342900">
              <a:buAutoNum type="arabicPlain"/>
            </a:pPr>
            <a:r>
              <a:rPr lang="en-GB" sz="1100" b="1" dirty="0" smtClean="0"/>
              <a:t>F</a:t>
            </a:r>
          </a:p>
          <a:p>
            <a:pPr marL="342900" indent="-342900">
              <a:buAutoNum type="arabicPlain"/>
            </a:pPr>
            <a:r>
              <a:rPr lang="en-GB" sz="1100" dirty="0"/>
              <a:t> </a:t>
            </a:r>
            <a:endParaRPr lang="en-GB" sz="1100" dirty="0" smtClean="0"/>
          </a:p>
          <a:p>
            <a:pPr marL="342900" indent="-342900">
              <a:buAutoNum type="arabicPlain"/>
            </a:pPr>
            <a:r>
              <a:rPr lang="en-GB" sz="1100" b="1" dirty="0" smtClean="0"/>
              <a:t> </a:t>
            </a:r>
          </a:p>
          <a:p>
            <a:pPr marL="342900" indent="-342900">
              <a:buAutoNum type="arabicPlain"/>
            </a:pPr>
            <a:r>
              <a:rPr lang="en-GB" sz="1100" b="1" dirty="0"/>
              <a:t> </a:t>
            </a:r>
            <a:endParaRPr lang="en-GB" sz="1100" b="1" dirty="0" smtClean="0"/>
          </a:p>
          <a:p>
            <a:pPr marL="342900" indent="-342900">
              <a:buAutoNum type="arabicPlain"/>
            </a:pPr>
            <a:r>
              <a:rPr lang="en-GB" sz="1100" b="1" dirty="0"/>
              <a:t> 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4585816" y="3513625"/>
            <a:ext cx="2202512" cy="1910389"/>
          </a:xfrm>
          <a:prstGeom prst="roundRect">
            <a:avLst/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dirty="0" smtClean="0"/>
              <a:t>Bit = Single 1 or 0</a:t>
            </a:r>
          </a:p>
          <a:p>
            <a:r>
              <a:rPr lang="en-GB" sz="1400" dirty="0" smtClean="0"/>
              <a:t>Nibble = 4 Bits</a:t>
            </a:r>
          </a:p>
          <a:p>
            <a:r>
              <a:rPr lang="en-GB" sz="1400" dirty="0" smtClean="0"/>
              <a:t>Byte = 8 Bits</a:t>
            </a:r>
          </a:p>
          <a:p>
            <a:r>
              <a:rPr lang="en-GB" sz="1400" dirty="0" smtClean="0"/>
              <a:t>Kilobyte = 1024 Bytes </a:t>
            </a:r>
            <a:r>
              <a:rPr lang="en-GB" sz="1400" dirty="0" err="1" smtClean="0"/>
              <a:t>MegaByte</a:t>
            </a:r>
            <a:r>
              <a:rPr lang="en-GB" sz="1400" dirty="0" smtClean="0"/>
              <a:t> = 1024 KB</a:t>
            </a:r>
          </a:p>
          <a:p>
            <a:r>
              <a:rPr lang="en-GB" sz="1400" dirty="0" smtClean="0"/>
              <a:t>Gigabyte = 1024 MB</a:t>
            </a:r>
          </a:p>
          <a:p>
            <a:r>
              <a:rPr lang="en-GB" sz="1400" dirty="0" err="1" smtClean="0"/>
              <a:t>TeraByte</a:t>
            </a:r>
            <a:r>
              <a:rPr lang="en-GB" sz="1400" dirty="0" smtClean="0"/>
              <a:t> = 1024 GB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4589528" y="1160314"/>
            <a:ext cx="2202512" cy="1910389"/>
          </a:xfrm>
          <a:prstGeom prst="roundRect">
            <a:avLst/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b="1" dirty="0" smtClean="0"/>
              <a:t>Why Use Binary.</a:t>
            </a:r>
          </a:p>
          <a:p>
            <a:endParaRPr lang="en-GB" sz="14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/>
              <a:t>So that computers can be based on logic circuits. </a:t>
            </a:r>
            <a:endParaRPr lang="en-GB" sz="11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 smtClean="0"/>
              <a:t>(each </a:t>
            </a:r>
            <a:r>
              <a:rPr lang="en-GB" sz="1100" dirty="0"/>
              <a:t>part of the circuit) can be in one of two states </a:t>
            </a:r>
            <a:endParaRPr lang="en-GB" sz="11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 smtClean="0"/>
              <a:t>0 </a:t>
            </a:r>
            <a:r>
              <a:rPr lang="en-GB" sz="1100" dirty="0"/>
              <a:t>and 1/true or false 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xmlns="" val="213643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465" y="99654"/>
            <a:ext cx="5698129" cy="991153"/>
          </a:xfrm>
        </p:spPr>
        <p:txBody>
          <a:bodyPr/>
          <a:lstStyle/>
          <a:p>
            <a:r>
              <a:rPr lang="en-GB" dirty="0" smtClean="0"/>
              <a:t>Binary Logic Gates</a:t>
            </a:r>
            <a:endParaRPr lang="en-GB" dirty="0"/>
          </a:p>
        </p:txBody>
      </p:sp>
      <p:sp>
        <p:nvSpPr>
          <p:cNvPr id="17" name="Rounded Rectangle 16"/>
          <p:cNvSpPr/>
          <p:nvPr/>
        </p:nvSpPr>
        <p:spPr>
          <a:xfrm>
            <a:off x="2967415" y="1180240"/>
            <a:ext cx="3779517" cy="801604"/>
          </a:xfrm>
          <a:prstGeom prst="roundRect">
            <a:avLst/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b="1" dirty="0" smtClean="0"/>
              <a:t>Not Gate</a:t>
            </a:r>
          </a:p>
          <a:p>
            <a:endParaRPr lang="en-GB" sz="1200" dirty="0"/>
          </a:p>
          <a:p>
            <a:r>
              <a:rPr lang="en-GB" sz="1200" dirty="0" smtClean="0"/>
              <a:t>Flips the input (0 becomes 1 and 1 becomes 0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1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1464" y="974521"/>
            <a:ext cx="2160000" cy="1213043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79854283"/>
              </p:ext>
            </p:extLst>
          </p:nvPr>
        </p:nvGraphicFramePr>
        <p:xfrm>
          <a:off x="7112883" y="1032402"/>
          <a:ext cx="1259840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9920"/>
                <a:gridCol w="629920"/>
              </a:tblGrid>
              <a:tr h="250442">
                <a:tc>
                  <a:txBody>
                    <a:bodyPr/>
                    <a:lstStyle/>
                    <a:p>
                      <a:r>
                        <a:rPr lang="en-GB" dirty="0" smtClean="0"/>
                        <a:t>IN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OUT</a:t>
                      </a:r>
                      <a:endParaRPr lang="en-GB" dirty="0"/>
                    </a:p>
                  </a:txBody>
                  <a:tcPr/>
                </a:tc>
              </a:tr>
              <a:tr h="250442"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</a:tr>
              <a:tr h="250442"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2" name="Rounded Rectangle 21"/>
          <p:cNvSpPr/>
          <p:nvPr/>
        </p:nvSpPr>
        <p:spPr>
          <a:xfrm>
            <a:off x="2951513" y="2870664"/>
            <a:ext cx="3779517" cy="1076825"/>
          </a:xfrm>
          <a:prstGeom prst="roundRect">
            <a:avLst/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b="1" dirty="0" smtClean="0"/>
              <a:t>OR Gate</a:t>
            </a:r>
          </a:p>
          <a:p>
            <a:endParaRPr lang="en-GB" sz="1200" dirty="0"/>
          </a:p>
          <a:p>
            <a:r>
              <a:rPr lang="en-GB" sz="1200" dirty="0" smtClean="0"/>
              <a:t>Wait for either inputs to be 1 for output to be 1</a:t>
            </a:r>
          </a:p>
          <a:p>
            <a:pPr algn="ctr"/>
            <a:r>
              <a:rPr lang="en-GB" sz="1600" b="1" dirty="0" smtClean="0"/>
              <a:t>A OR B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1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1464" y="2830959"/>
            <a:ext cx="2160000" cy="1156235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600976"/>
              </p:ext>
            </p:extLst>
          </p:nvPr>
        </p:nvGraphicFramePr>
        <p:xfrm>
          <a:off x="7081078" y="2494676"/>
          <a:ext cx="2301462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7154"/>
                <a:gridCol w="767154"/>
                <a:gridCol w="767154"/>
              </a:tblGrid>
              <a:tr h="217056">
                <a:tc>
                  <a:txBody>
                    <a:bodyPr/>
                    <a:lstStyle/>
                    <a:p>
                      <a:r>
                        <a:rPr lang="en-GB" dirty="0" smtClean="0"/>
                        <a:t>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B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Out</a:t>
                      </a:r>
                      <a:endParaRPr lang="en-GB" dirty="0"/>
                    </a:p>
                  </a:txBody>
                  <a:tcPr/>
                </a:tc>
              </a:tr>
              <a:tr h="217056"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</a:tr>
              <a:tr h="217056"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</a:tr>
              <a:tr h="217056"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</a:tr>
              <a:tr h="217056"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3" name="Rounded Rectangle 22"/>
          <p:cNvSpPr/>
          <p:nvPr/>
        </p:nvSpPr>
        <p:spPr>
          <a:xfrm>
            <a:off x="2960127" y="5109143"/>
            <a:ext cx="3779517" cy="1011617"/>
          </a:xfrm>
          <a:prstGeom prst="roundRect">
            <a:avLst/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b="1" dirty="0" smtClean="0"/>
              <a:t>AND Gate</a:t>
            </a:r>
          </a:p>
          <a:p>
            <a:endParaRPr lang="en-GB" sz="1200" dirty="0"/>
          </a:p>
          <a:p>
            <a:r>
              <a:rPr lang="en-GB" sz="1200" dirty="0" smtClean="0"/>
              <a:t>Both inputs to be 1 for output to be 1</a:t>
            </a:r>
          </a:p>
          <a:p>
            <a:pPr algn="ctr"/>
            <a:r>
              <a:rPr lang="en-GB" sz="1600" b="1" dirty="0" smtClean="0"/>
              <a:t>A AND B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100" dirty="0" smtClean="0"/>
          </a:p>
        </p:txBody>
      </p:sp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57030339"/>
              </p:ext>
            </p:extLst>
          </p:nvPr>
        </p:nvGraphicFramePr>
        <p:xfrm>
          <a:off x="7098306" y="4700551"/>
          <a:ext cx="2301462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7154"/>
                <a:gridCol w="767154"/>
                <a:gridCol w="767154"/>
              </a:tblGrid>
              <a:tr h="217056">
                <a:tc>
                  <a:txBody>
                    <a:bodyPr/>
                    <a:lstStyle/>
                    <a:p>
                      <a:r>
                        <a:rPr lang="en-GB" dirty="0" smtClean="0"/>
                        <a:t>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B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Out</a:t>
                      </a:r>
                      <a:endParaRPr lang="en-GB" dirty="0"/>
                    </a:p>
                  </a:txBody>
                  <a:tcPr/>
                </a:tc>
              </a:tr>
              <a:tr h="217056"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</a:tr>
              <a:tr h="217056"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</a:tr>
              <a:tr h="217056"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</a:tr>
              <a:tr h="217056"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1464" y="5054574"/>
            <a:ext cx="2160000" cy="1120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3178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63" y="84948"/>
            <a:ext cx="5698129" cy="991153"/>
          </a:xfrm>
        </p:spPr>
        <p:txBody>
          <a:bodyPr/>
          <a:lstStyle/>
          <a:p>
            <a:r>
              <a:rPr lang="en-GB" dirty="0" smtClean="0"/>
              <a:t>Software</a:t>
            </a:r>
            <a:endParaRPr lang="en-GB" dirty="0"/>
          </a:p>
        </p:txBody>
      </p:sp>
      <p:sp>
        <p:nvSpPr>
          <p:cNvPr id="5" name="Rounded Rectangle 4"/>
          <p:cNvSpPr/>
          <p:nvPr/>
        </p:nvSpPr>
        <p:spPr>
          <a:xfrm>
            <a:off x="119703" y="768228"/>
            <a:ext cx="4048437" cy="3053228"/>
          </a:xfrm>
          <a:prstGeom prst="roundRect">
            <a:avLst/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/>
              <a:t>Operating Systems</a:t>
            </a:r>
          </a:p>
          <a:p>
            <a:pPr algn="ctr"/>
            <a:endParaRPr lang="en-GB" sz="1600" b="1" dirty="0" smtClean="0"/>
          </a:p>
          <a:p>
            <a:r>
              <a:rPr lang="en-GB" sz="1200" b="1" dirty="0" smtClean="0">
                <a:solidFill>
                  <a:srgbClr val="FF0000"/>
                </a:solidFill>
              </a:rPr>
              <a:t>M</a:t>
            </a:r>
            <a:r>
              <a:rPr lang="en-GB" sz="1200" b="1" dirty="0" smtClean="0"/>
              <a:t>emory Management</a:t>
            </a:r>
          </a:p>
          <a:p>
            <a:r>
              <a:rPr lang="en-GB" sz="1100" dirty="0" smtClean="0"/>
              <a:t>Controls where the programs go in memory when being run.</a:t>
            </a:r>
          </a:p>
          <a:p>
            <a:r>
              <a:rPr lang="en-GB" sz="1200" b="1" dirty="0" smtClean="0">
                <a:solidFill>
                  <a:srgbClr val="FF0000"/>
                </a:solidFill>
              </a:rPr>
              <a:t>U</a:t>
            </a:r>
            <a:r>
              <a:rPr lang="en-GB" sz="1200" b="1" dirty="0" smtClean="0"/>
              <a:t>ser Interface</a:t>
            </a:r>
          </a:p>
          <a:p>
            <a:r>
              <a:rPr lang="en-GB" sz="1100" dirty="0" smtClean="0"/>
              <a:t>Provides a method of interaction with the user. </a:t>
            </a:r>
            <a:r>
              <a:rPr lang="en-GB" sz="1200" b="1" dirty="0" err="1" smtClean="0">
                <a:solidFill>
                  <a:srgbClr val="FF0000"/>
                </a:solidFill>
              </a:rPr>
              <a:t>M</a:t>
            </a:r>
            <a:r>
              <a:rPr lang="en-GB" sz="1200" b="1" dirty="0" err="1" smtClean="0"/>
              <a:t>ultiTasking</a:t>
            </a:r>
            <a:r>
              <a:rPr lang="en-GB" sz="1400" b="1" dirty="0" smtClean="0"/>
              <a:t> </a:t>
            </a:r>
            <a:endParaRPr lang="en-GB" sz="1100" dirty="0" smtClean="0"/>
          </a:p>
          <a:p>
            <a:r>
              <a:rPr lang="en-GB" sz="1100" dirty="0" smtClean="0"/>
              <a:t>Allows more than one program to run at once by sharing CPU time between programs.</a:t>
            </a:r>
          </a:p>
          <a:p>
            <a:r>
              <a:rPr lang="en-GB" sz="1200" b="1" dirty="0" smtClean="0">
                <a:solidFill>
                  <a:srgbClr val="FF0000"/>
                </a:solidFill>
              </a:rPr>
              <a:t>P</a:t>
            </a:r>
            <a:r>
              <a:rPr lang="en-GB" sz="1200" b="1" dirty="0" smtClean="0"/>
              <a:t>eripheral Management</a:t>
            </a:r>
          </a:p>
          <a:p>
            <a:r>
              <a:rPr lang="en-GB" sz="1100" dirty="0" err="1" smtClean="0"/>
              <a:t>Manges</a:t>
            </a:r>
            <a:r>
              <a:rPr lang="en-GB" sz="1100" dirty="0" smtClean="0"/>
              <a:t> all Input, Output and Storage devices.</a:t>
            </a:r>
          </a:p>
          <a:p>
            <a:r>
              <a:rPr lang="en-GB" sz="1200" b="1" dirty="0" smtClean="0">
                <a:solidFill>
                  <a:srgbClr val="FF0000"/>
                </a:solidFill>
              </a:rPr>
              <a:t>S</a:t>
            </a:r>
            <a:r>
              <a:rPr lang="en-GB" sz="1200" b="1" dirty="0" smtClean="0"/>
              <a:t>ecurity</a:t>
            </a:r>
          </a:p>
          <a:p>
            <a:r>
              <a:rPr lang="en-GB" sz="1100" dirty="0" smtClean="0"/>
              <a:t>Protects the machine is free from harmful viruses or unwanted access.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295596" y="269045"/>
            <a:ext cx="7753742" cy="1875423"/>
          </a:xfrm>
          <a:prstGeom prst="roundRect">
            <a:avLst/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b="1" dirty="0" smtClean="0"/>
          </a:p>
          <a:p>
            <a:pPr algn="ctr"/>
            <a:endParaRPr lang="en-GB" sz="2000" b="1" dirty="0" smtClean="0"/>
          </a:p>
        </p:txBody>
      </p:sp>
      <p:sp>
        <p:nvSpPr>
          <p:cNvPr id="14" name="Rectangle 13"/>
          <p:cNvSpPr/>
          <p:nvPr/>
        </p:nvSpPr>
        <p:spPr>
          <a:xfrm>
            <a:off x="4421539" y="243368"/>
            <a:ext cx="375244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 smtClean="0"/>
              <a:t>Off-the-shelf</a:t>
            </a:r>
            <a:r>
              <a:rPr lang="en-GB" sz="1400" dirty="0" smtClean="0"/>
              <a:t> </a:t>
            </a:r>
            <a:r>
              <a:rPr lang="en-GB" sz="1400" b="1" dirty="0" smtClean="0"/>
              <a:t>software</a:t>
            </a:r>
            <a:r>
              <a:rPr lang="en-GB" sz="1200" dirty="0" smtClean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/>
              <a:t>D</a:t>
            </a:r>
            <a:r>
              <a:rPr lang="en-GB" sz="1100" dirty="0" smtClean="0"/>
              <a:t>esigned to provide a general set of features that a broad range of customers will find useful. </a:t>
            </a:r>
          </a:p>
          <a:p>
            <a:r>
              <a:rPr lang="en-GB" sz="1200" b="1" dirty="0" smtClean="0"/>
              <a:t>Advantages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 smtClean="0"/>
              <a:t>Available Immediately.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 smtClean="0"/>
              <a:t>Tried &amp; Tested. Less likely to contain bugs.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 smtClean="0"/>
              <a:t>Costs Less than Custom Written</a:t>
            </a:r>
            <a:r>
              <a:rPr lang="en-GB" sz="1100" dirty="0"/>
              <a:t>	</a:t>
            </a:r>
          </a:p>
          <a:p>
            <a:r>
              <a:rPr lang="en-GB" sz="1200" b="1" dirty="0" smtClean="0"/>
              <a:t>Dis-Advantages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 smtClean="0"/>
              <a:t>May contain unnecessary features.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 smtClean="0"/>
              <a:t>May not be compatible with current hardware</a:t>
            </a:r>
          </a:p>
          <a:p>
            <a:endParaRPr lang="en-GB" sz="1100" dirty="0"/>
          </a:p>
        </p:txBody>
      </p:sp>
      <p:sp>
        <p:nvSpPr>
          <p:cNvPr id="15" name="Rectangle 14"/>
          <p:cNvSpPr/>
          <p:nvPr/>
        </p:nvSpPr>
        <p:spPr>
          <a:xfrm>
            <a:off x="8299923" y="322886"/>
            <a:ext cx="3929835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 smtClean="0"/>
              <a:t>Custom Made software</a:t>
            </a:r>
            <a:r>
              <a:rPr lang="en-GB" sz="1100" dirty="0" smtClean="0"/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 smtClean="0"/>
              <a:t>specially designed and written for a single organisation or group of users. </a:t>
            </a:r>
          </a:p>
          <a:p>
            <a:r>
              <a:rPr lang="en-GB" sz="1200" b="1" dirty="0" smtClean="0"/>
              <a:t>Might decide to used because:</a:t>
            </a:r>
            <a:endParaRPr lang="en-GB" sz="12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/>
              <a:t>Appropriate software may not exist 	</a:t>
            </a:r>
            <a:endParaRPr lang="en-GB" sz="11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 smtClean="0"/>
              <a:t>Existing </a:t>
            </a:r>
            <a:r>
              <a:rPr lang="en-GB" sz="1100" dirty="0"/>
              <a:t>software may not be compatible with </a:t>
            </a:r>
            <a:r>
              <a:rPr lang="en-GB" sz="1100" dirty="0" smtClean="0"/>
              <a:t>current </a:t>
            </a:r>
            <a:r>
              <a:rPr lang="en-GB" sz="1100" dirty="0"/>
              <a:t>hardware 	</a:t>
            </a:r>
            <a:endParaRPr lang="en-GB" sz="11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 smtClean="0"/>
              <a:t>Existing </a:t>
            </a:r>
            <a:r>
              <a:rPr lang="en-GB" sz="1100" dirty="0"/>
              <a:t>software may contain additional features (more complex and expensive) 	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100" dirty="0" smtClean="0"/>
          </a:p>
          <a:p>
            <a:endParaRPr lang="en-GB" sz="1100" dirty="0"/>
          </a:p>
          <a:p>
            <a:r>
              <a:rPr lang="en-GB" sz="1100" dirty="0"/>
              <a:t>	</a:t>
            </a:r>
          </a:p>
          <a:p>
            <a:endParaRPr lang="en-GB" sz="1100" dirty="0" smtClean="0"/>
          </a:p>
        </p:txBody>
      </p:sp>
      <p:sp>
        <p:nvSpPr>
          <p:cNvPr id="16" name="Rounded Rectangle 15"/>
          <p:cNvSpPr/>
          <p:nvPr/>
        </p:nvSpPr>
        <p:spPr>
          <a:xfrm>
            <a:off x="4295596" y="2246749"/>
            <a:ext cx="7753742" cy="1480955"/>
          </a:xfrm>
          <a:prstGeom prst="roundRect">
            <a:avLst/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b="1" dirty="0" smtClean="0"/>
          </a:p>
          <a:p>
            <a:pPr algn="ctr"/>
            <a:endParaRPr lang="en-GB" sz="2000" b="1" dirty="0" smtClean="0"/>
          </a:p>
        </p:txBody>
      </p:sp>
      <p:sp>
        <p:nvSpPr>
          <p:cNvPr id="17" name="Rectangle 16"/>
          <p:cNvSpPr/>
          <p:nvPr/>
        </p:nvSpPr>
        <p:spPr>
          <a:xfrm>
            <a:off x="4477158" y="2266756"/>
            <a:ext cx="369530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 smtClean="0"/>
              <a:t>Open source software </a:t>
            </a:r>
            <a:endParaRPr lang="en-GB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 smtClean="0"/>
              <a:t>free and openly available to everyone. No licence needed.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 smtClean="0"/>
              <a:t>The code is published and allow others to use and modify it.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 smtClean="0"/>
              <a:t>Open source products are usually tested in public by online contributors.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354029" y="2294842"/>
            <a:ext cx="3695309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 smtClean="0"/>
              <a:t>Proprietary software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b="1" dirty="0" smtClean="0"/>
              <a:t>legally remains the property of the organisation, group, or individual</a:t>
            </a:r>
            <a:r>
              <a:rPr lang="en-GB" sz="1100" dirty="0" smtClean="0"/>
              <a:t> who created it.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 smtClean="0"/>
              <a:t>Source code not usually published.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 err="1"/>
              <a:t>A</a:t>
            </a:r>
            <a:r>
              <a:rPr lang="en-GB" sz="1100" dirty="0" err="1" smtClean="0"/>
              <a:t>special</a:t>
            </a:r>
            <a:r>
              <a:rPr lang="en-GB" sz="1100" dirty="0" smtClean="0"/>
              <a:t> licence key needs to be purchased to use it.</a:t>
            </a:r>
            <a:endParaRPr lang="en-GB" sz="1100" b="1" dirty="0" smtClean="0"/>
          </a:p>
          <a:p>
            <a:endParaRPr lang="en-GB" sz="1100" dirty="0"/>
          </a:p>
          <a:p>
            <a:r>
              <a:rPr lang="en-GB" sz="1100" dirty="0"/>
              <a:t>	</a:t>
            </a:r>
          </a:p>
          <a:p>
            <a:endParaRPr lang="en-GB" sz="1100" dirty="0" smtClean="0"/>
          </a:p>
        </p:txBody>
      </p:sp>
      <p:sp>
        <p:nvSpPr>
          <p:cNvPr id="19" name="Rounded Rectangle 18"/>
          <p:cNvSpPr/>
          <p:nvPr/>
        </p:nvSpPr>
        <p:spPr>
          <a:xfrm>
            <a:off x="83671" y="3923737"/>
            <a:ext cx="11990833" cy="2639691"/>
          </a:xfrm>
          <a:prstGeom prst="roundRect">
            <a:avLst/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b="1" dirty="0" smtClean="0"/>
          </a:p>
          <a:p>
            <a:pPr algn="ctr"/>
            <a:endParaRPr lang="en-GB" sz="2000" b="1" dirty="0" smtClean="0"/>
          </a:p>
        </p:txBody>
      </p:sp>
      <p:sp>
        <p:nvSpPr>
          <p:cNvPr id="20" name="Rectangle 19"/>
          <p:cNvSpPr/>
          <p:nvPr/>
        </p:nvSpPr>
        <p:spPr>
          <a:xfrm>
            <a:off x="338758" y="3923737"/>
            <a:ext cx="3224446" cy="2385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b="1" dirty="0" err="1" smtClean="0"/>
              <a:t>AntiVirus</a:t>
            </a:r>
            <a:endParaRPr lang="en-GB" sz="1200" b="1" dirty="0" smtClean="0"/>
          </a:p>
          <a:p>
            <a:endParaRPr lang="en-GB" sz="1600" dirty="0" smtClean="0"/>
          </a:p>
          <a:p>
            <a:r>
              <a:rPr lang="en-GB" sz="1100" dirty="0" smtClean="0"/>
              <a:t>Scans the computer </a:t>
            </a:r>
            <a:r>
              <a:rPr lang="en-GB" sz="1100" u="sng" dirty="0" smtClean="0"/>
              <a:t>periodically </a:t>
            </a:r>
            <a:endParaRPr lang="en-GB" sz="1100" dirty="0" smtClean="0"/>
          </a:p>
          <a:p>
            <a:r>
              <a:rPr lang="en-GB" sz="1100" dirty="0" smtClean="0"/>
              <a:t> To check if any software has been installed which contains code that may harm the computer </a:t>
            </a:r>
          </a:p>
          <a:p>
            <a:r>
              <a:rPr lang="en-GB" sz="1100" dirty="0" smtClean="0"/>
              <a:t> Removes/quarantines these programs / notifies the user </a:t>
            </a:r>
          </a:p>
          <a:p>
            <a:r>
              <a:rPr lang="en-GB" sz="1100" dirty="0" smtClean="0"/>
              <a:t> Prevents these programs from being installed </a:t>
            </a:r>
          </a:p>
          <a:p>
            <a:r>
              <a:rPr lang="en-GB" sz="1100" dirty="0" smtClean="0"/>
              <a:t> Protects the computer by preventing important files (</a:t>
            </a:r>
            <a:r>
              <a:rPr lang="en-GB" sz="1100" dirty="0" err="1" smtClean="0"/>
              <a:t>eg</a:t>
            </a:r>
            <a:r>
              <a:rPr lang="en-GB" sz="1100" dirty="0" smtClean="0"/>
              <a:t> the boot sector or operating system) from being changed </a:t>
            </a:r>
            <a:endParaRPr lang="en-GB" sz="1100" dirty="0"/>
          </a:p>
        </p:txBody>
      </p:sp>
      <p:sp>
        <p:nvSpPr>
          <p:cNvPr id="21" name="Rectangle 20"/>
          <p:cNvSpPr/>
          <p:nvPr/>
        </p:nvSpPr>
        <p:spPr>
          <a:xfrm>
            <a:off x="9037043" y="3923737"/>
            <a:ext cx="3012296" cy="253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b="1" dirty="0" smtClean="0"/>
              <a:t>Disk Defragmenter</a:t>
            </a:r>
          </a:p>
          <a:p>
            <a:endParaRPr lang="en-GB" sz="1600" dirty="0"/>
          </a:p>
          <a:p>
            <a:r>
              <a:rPr lang="en-GB" sz="1100" dirty="0"/>
              <a:t>Moves (parts of) of files around so that all parts of a file are stored together (allowing files to be accessed more quickly) </a:t>
            </a:r>
          </a:p>
          <a:p>
            <a:r>
              <a:rPr lang="en-GB" sz="1100" dirty="0"/>
              <a:t> Free space is collected together (allowing large files to be saved easily) </a:t>
            </a:r>
          </a:p>
          <a:p>
            <a:r>
              <a:rPr lang="en-GB" sz="1600" dirty="0"/>
              <a:t>	</a:t>
            </a:r>
            <a:endParaRPr lang="en-GB" sz="1600" dirty="0" smtClean="0"/>
          </a:p>
          <a:p>
            <a:r>
              <a:rPr lang="en-GB" sz="1100" b="1" dirty="0" smtClean="0"/>
              <a:t>Firewalls </a:t>
            </a:r>
          </a:p>
          <a:p>
            <a:r>
              <a:rPr lang="en-GB" sz="1100" dirty="0" smtClean="0"/>
              <a:t>will block unexpected connections coming in to the network.</a:t>
            </a:r>
            <a:endParaRPr lang="en-GB" sz="1100" b="1" dirty="0" smtClean="0"/>
          </a:p>
          <a:p>
            <a:endParaRPr lang="en-GB" sz="1600" dirty="0" smtClean="0"/>
          </a:p>
        </p:txBody>
      </p:sp>
      <p:sp>
        <p:nvSpPr>
          <p:cNvPr id="23" name="Rectangle 22"/>
          <p:cNvSpPr/>
          <p:nvPr/>
        </p:nvSpPr>
        <p:spPr>
          <a:xfrm>
            <a:off x="3558384" y="3923737"/>
            <a:ext cx="2934627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b="1" dirty="0" smtClean="0"/>
              <a:t>System </a:t>
            </a:r>
            <a:r>
              <a:rPr lang="en-GB" sz="1200" b="1" dirty="0" err="1" smtClean="0"/>
              <a:t>Cleanup</a:t>
            </a:r>
            <a:endParaRPr lang="en-GB" sz="1200" b="1" dirty="0" smtClean="0"/>
          </a:p>
          <a:p>
            <a:endParaRPr lang="en-GB" sz="1100" dirty="0"/>
          </a:p>
          <a:p>
            <a:r>
              <a:rPr lang="en-GB" sz="1100" dirty="0"/>
              <a:t>(Searches for and) deletes files/programs which are no longer used </a:t>
            </a:r>
          </a:p>
          <a:p>
            <a:r>
              <a:rPr lang="en-GB" sz="1100" dirty="0"/>
              <a:t>… </a:t>
            </a:r>
            <a:r>
              <a:rPr lang="en-GB" sz="1100" dirty="0" err="1"/>
              <a:t>eg</a:t>
            </a:r>
            <a:r>
              <a:rPr lang="en-GB" sz="1100" dirty="0"/>
              <a:t> deletes temporary files / installation files </a:t>
            </a:r>
          </a:p>
          <a:p>
            <a:r>
              <a:rPr lang="en-GB" sz="1100" dirty="0"/>
              <a:t>… deletes settings / registry values which are no longer used </a:t>
            </a:r>
          </a:p>
          <a:p>
            <a:r>
              <a:rPr lang="en-GB" sz="1100" dirty="0"/>
              <a:t>	</a:t>
            </a:r>
            <a:endParaRPr lang="en-GB" sz="1100" dirty="0" smtClean="0"/>
          </a:p>
          <a:p>
            <a:r>
              <a:rPr lang="en-GB" sz="1100" b="1" dirty="0" smtClean="0"/>
              <a:t>System Information Utility</a:t>
            </a:r>
          </a:p>
          <a:p>
            <a:endParaRPr lang="en-GB" sz="1100" dirty="0"/>
          </a:p>
          <a:p>
            <a:r>
              <a:rPr lang="en-GB" sz="1100" dirty="0"/>
              <a:t>displays important data about the current state of the computer </a:t>
            </a:r>
          </a:p>
          <a:p>
            <a:r>
              <a:rPr lang="en-GB" sz="1100" dirty="0"/>
              <a:t>· e.g. temperature, free memory, network speed, % processor used </a:t>
            </a:r>
          </a:p>
          <a:p>
            <a:r>
              <a:rPr lang="en-GB" sz="1100" dirty="0"/>
              <a:t>	</a:t>
            </a:r>
          </a:p>
          <a:p>
            <a:endParaRPr lang="en-GB" sz="1100" b="1" dirty="0" smtClean="0"/>
          </a:p>
          <a:p>
            <a:endParaRPr lang="en-GB" sz="1100" dirty="0"/>
          </a:p>
          <a:p>
            <a:endParaRPr lang="en-GB" sz="1100" dirty="0"/>
          </a:p>
        </p:txBody>
      </p:sp>
      <p:sp>
        <p:nvSpPr>
          <p:cNvPr id="24" name="Rectangle 23"/>
          <p:cNvSpPr/>
          <p:nvPr/>
        </p:nvSpPr>
        <p:spPr>
          <a:xfrm>
            <a:off x="6488191" y="3923737"/>
            <a:ext cx="2553671" cy="315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b="1" dirty="0" smtClean="0"/>
              <a:t>Automatic Update</a:t>
            </a:r>
          </a:p>
          <a:p>
            <a:endParaRPr lang="en-GB" sz="1100" dirty="0"/>
          </a:p>
          <a:p>
            <a:r>
              <a:rPr lang="en-GB" sz="1100" dirty="0"/>
              <a:t>Checks on the (software manufacturer's site on the) Internet for newer versions of programs which are installed </a:t>
            </a:r>
          </a:p>
          <a:p>
            <a:r>
              <a:rPr lang="en-GB" sz="1100" dirty="0"/>
              <a:t> If found it download / installs the software </a:t>
            </a:r>
          </a:p>
          <a:p>
            <a:r>
              <a:rPr lang="en-GB" sz="1100" dirty="0"/>
              <a:t>	</a:t>
            </a:r>
          </a:p>
          <a:p>
            <a:r>
              <a:rPr lang="en-GB" sz="1100" b="1" dirty="0" smtClean="0"/>
              <a:t>Diagnostics Utility</a:t>
            </a:r>
          </a:p>
          <a:p>
            <a:endParaRPr lang="en-GB" sz="1100" dirty="0"/>
          </a:p>
          <a:p>
            <a:r>
              <a:rPr lang="en-GB" sz="1100" dirty="0"/>
              <a:t>attempts to detect/resolve items that are not working correctly </a:t>
            </a:r>
          </a:p>
          <a:p>
            <a:r>
              <a:rPr lang="en-GB" sz="1100" dirty="0"/>
              <a:t>· e.g. missing drivers, network connection </a:t>
            </a:r>
          </a:p>
          <a:p>
            <a:r>
              <a:rPr lang="en-GB" sz="1100" dirty="0"/>
              <a:t>	</a:t>
            </a:r>
          </a:p>
          <a:p>
            <a:r>
              <a:rPr lang="en-GB" sz="1100" dirty="0"/>
              <a:t>	</a:t>
            </a:r>
          </a:p>
          <a:p>
            <a:endParaRPr lang="en-GB" sz="1100" dirty="0" smtClean="0"/>
          </a:p>
        </p:txBody>
      </p:sp>
    </p:spTree>
    <p:extLst>
      <p:ext uri="{BB962C8B-B14F-4D97-AF65-F5344CB8AC3E}">
        <p14:creationId xmlns:p14="http://schemas.microsoft.com/office/powerpoint/2010/main" xmlns="" val="4797109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63" y="84948"/>
            <a:ext cx="5698129" cy="991153"/>
          </a:xfrm>
        </p:spPr>
        <p:txBody>
          <a:bodyPr/>
          <a:lstStyle/>
          <a:p>
            <a:r>
              <a:rPr lang="en-GB" dirty="0" smtClean="0"/>
              <a:t>Networks</a:t>
            </a:r>
            <a:endParaRPr lang="en-GB" dirty="0"/>
          </a:p>
        </p:txBody>
      </p:sp>
      <p:sp>
        <p:nvSpPr>
          <p:cNvPr id="5" name="Rounded Rectangle 4"/>
          <p:cNvSpPr/>
          <p:nvPr/>
        </p:nvSpPr>
        <p:spPr>
          <a:xfrm>
            <a:off x="137060" y="757451"/>
            <a:ext cx="5349339" cy="2927443"/>
          </a:xfrm>
          <a:prstGeom prst="roundRect">
            <a:avLst/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b="1" dirty="0" smtClean="0"/>
              <a:t>Network</a:t>
            </a:r>
          </a:p>
          <a:p>
            <a:r>
              <a:rPr lang="en-GB" sz="1100" dirty="0"/>
              <a:t>A</a:t>
            </a:r>
            <a:r>
              <a:rPr lang="en-GB" sz="1100" dirty="0" smtClean="0"/>
              <a:t> collection of computers connected together.</a:t>
            </a:r>
          </a:p>
          <a:p>
            <a:r>
              <a:rPr lang="en-GB" sz="1200" b="1" dirty="0" smtClean="0"/>
              <a:t>LAN </a:t>
            </a:r>
          </a:p>
          <a:p>
            <a:r>
              <a:rPr lang="en-GB" sz="1100" dirty="0" smtClean="0"/>
              <a:t>Network over a local geographical area  (</a:t>
            </a:r>
            <a:r>
              <a:rPr lang="en-GB" sz="1100" dirty="0" err="1" smtClean="0"/>
              <a:t>eg</a:t>
            </a:r>
            <a:r>
              <a:rPr lang="en-GB" sz="1100" dirty="0" smtClean="0"/>
              <a:t> School)</a:t>
            </a:r>
          </a:p>
          <a:p>
            <a:r>
              <a:rPr lang="en-GB" sz="1400" b="1" dirty="0" smtClean="0"/>
              <a:t>WAN</a:t>
            </a:r>
            <a:r>
              <a:rPr lang="en-GB" sz="1600" b="1" dirty="0" smtClean="0"/>
              <a:t> </a:t>
            </a:r>
          </a:p>
          <a:p>
            <a:r>
              <a:rPr lang="en-GB" sz="1100" dirty="0" smtClean="0"/>
              <a:t>Network over a large geographical area (</a:t>
            </a:r>
            <a:r>
              <a:rPr lang="en-GB" sz="1100" dirty="0" err="1" smtClean="0"/>
              <a:t>eg</a:t>
            </a:r>
            <a:r>
              <a:rPr lang="en-GB" sz="1100" dirty="0" smtClean="0"/>
              <a:t> WWW</a:t>
            </a:r>
            <a:r>
              <a:rPr lang="en-GB" sz="1200" dirty="0" smtClean="0"/>
              <a:t>)</a:t>
            </a:r>
            <a:endParaRPr lang="en-GB" sz="1200" b="1" dirty="0"/>
          </a:p>
          <a:p>
            <a:r>
              <a:rPr lang="en-GB" sz="1200" b="1" dirty="0" smtClean="0"/>
              <a:t>Advantages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100" dirty="0" smtClean="0"/>
              <a:t>Share Internet Connection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100" dirty="0" smtClean="0"/>
              <a:t>Share Peripherals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100" dirty="0" smtClean="0"/>
              <a:t>Share files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100" dirty="0" smtClean="0"/>
              <a:t>Sends Emails</a:t>
            </a:r>
            <a:endParaRPr lang="en-GB" sz="1400" dirty="0"/>
          </a:p>
          <a:p>
            <a:r>
              <a:rPr lang="en-GB" sz="1200" b="1" dirty="0" smtClean="0"/>
              <a:t>Dis-Advantages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 smtClean="0"/>
              <a:t>Risks of Viruses and Hacking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 smtClean="0"/>
              <a:t>Expensive Hardware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 smtClean="0"/>
              <a:t>Specialist staff often needed (</a:t>
            </a:r>
            <a:r>
              <a:rPr lang="en-GB" sz="1100" dirty="0" err="1" smtClean="0"/>
              <a:t>eg</a:t>
            </a:r>
            <a:r>
              <a:rPr lang="en-GB" sz="1100" dirty="0" smtClean="0"/>
              <a:t> Network Manager)</a:t>
            </a:r>
          </a:p>
          <a:p>
            <a:endParaRPr lang="en-GB" sz="1100" dirty="0" smtClean="0"/>
          </a:p>
        </p:txBody>
      </p:sp>
      <p:sp>
        <p:nvSpPr>
          <p:cNvPr id="6" name="Rounded Rectangle 5"/>
          <p:cNvSpPr/>
          <p:nvPr/>
        </p:nvSpPr>
        <p:spPr>
          <a:xfrm>
            <a:off x="7180028" y="4508579"/>
            <a:ext cx="4896651" cy="2217943"/>
          </a:xfrm>
          <a:prstGeom prst="roundRect">
            <a:avLst/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/>
              <a:t>Star</a:t>
            </a:r>
          </a:p>
          <a:p>
            <a:r>
              <a:rPr lang="en-GB" sz="1100" dirty="0" smtClean="0"/>
              <a:t>Each </a:t>
            </a:r>
            <a:r>
              <a:rPr lang="en-GB" sz="1100" dirty="0"/>
              <a:t>device on the network has its own cable that connects to a </a:t>
            </a:r>
            <a:r>
              <a:rPr lang="en-GB" sz="1100" b="1" dirty="0"/>
              <a:t>switch</a:t>
            </a:r>
            <a:r>
              <a:rPr lang="en-GB" sz="1100" dirty="0"/>
              <a:t> or </a:t>
            </a:r>
            <a:r>
              <a:rPr lang="en-GB" sz="1100" b="1" dirty="0"/>
              <a:t>hub</a:t>
            </a:r>
            <a:r>
              <a:rPr lang="en-GB" sz="1100" dirty="0" smtClean="0"/>
              <a:t>.</a:t>
            </a:r>
          </a:p>
          <a:p>
            <a:r>
              <a:rPr lang="en-GB" sz="1100" b="1" dirty="0" smtClean="0"/>
              <a:t>Advantage</a:t>
            </a:r>
          </a:p>
          <a:p>
            <a:pPr fontAlgn="base"/>
            <a:r>
              <a:rPr lang="en-GB" sz="1100" dirty="0"/>
              <a:t>very reliable – if one cable or device fails, then all the others will continue to work</a:t>
            </a:r>
          </a:p>
          <a:p>
            <a:pPr fontAlgn="base"/>
            <a:r>
              <a:rPr lang="en-GB" sz="1100" dirty="0"/>
              <a:t>high performing as no data collisions can occur</a:t>
            </a:r>
          </a:p>
          <a:p>
            <a:r>
              <a:rPr lang="en-GB" sz="1100" b="1" dirty="0" smtClean="0"/>
              <a:t>Disadvantage</a:t>
            </a:r>
          </a:p>
          <a:p>
            <a:pPr fontAlgn="base"/>
            <a:r>
              <a:rPr lang="en-GB" sz="1100" dirty="0"/>
              <a:t>expensive to install as this type of network uses the most cable, and network cable is expensive</a:t>
            </a:r>
          </a:p>
          <a:p>
            <a:pPr fontAlgn="base"/>
            <a:r>
              <a:rPr lang="en-GB" sz="1100" dirty="0" smtClean="0"/>
              <a:t>if </a:t>
            </a:r>
            <a:r>
              <a:rPr lang="en-GB" sz="1100" dirty="0"/>
              <a:t>a hub or switch fails, all the devices connected to it will have no network connection</a:t>
            </a:r>
          </a:p>
          <a:p>
            <a:endParaRPr lang="en-GB" sz="1100" b="1" dirty="0" smtClean="0"/>
          </a:p>
        </p:txBody>
      </p:sp>
      <p:sp>
        <p:nvSpPr>
          <p:cNvPr id="7" name="Rounded Rectangle 6"/>
          <p:cNvSpPr/>
          <p:nvPr/>
        </p:nvSpPr>
        <p:spPr>
          <a:xfrm>
            <a:off x="7180028" y="2186675"/>
            <a:ext cx="4896651" cy="2218348"/>
          </a:xfrm>
          <a:prstGeom prst="roundRect">
            <a:avLst/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/>
              <a:t>Ring</a:t>
            </a:r>
          </a:p>
          <a:p>
            <a:r>
              <a:rPr lang="en-GB" sz="1100" dirty="0"/>
              <a:t>E</a:t>
            </a:r>
            <a:r>
              <a:rPr lang="en-GB" sz="1100" dirty="0" smtClean="0"/>
              <a:t>ach </a:t>
            </a:r>
            <a:r>
              <a:rPr lang="en-GB" sz="1100" dirty="0"/>
              <a:t>device (</a:t>
            </a:r>
            <a:r>
              <a:rPr lang="en-GB" sz="1100" dirty="0" err="1"/>
              <a:t>eg</a:t>
            </a:r>
            <a:r>
              <a:rPr lang="en-GB" sz="1100" dirty="0"/>
              <a:t> workstation, server, printer) is connected in a ring so each one is connected to two other devices. </a:t>
            </a:r>
            <a:r>
              <a:rPr lang="en-GB" sz="1100" dirty="0" smtClean="0"/>
              <a:t>Each </a:t>
            </a:r>
            <a:r>
              <a:rPr lang="en-GB" sz="1100" b="1" dirty="0" smtClean="0"/>
              <a:t>data </a:t>
            </a:r>
            <a:r>
              <a:rPr lang="en-GB" sz="1100" b="1" dirty="0"/>
              <a:t>packet</a:t>
            </a:r>
            <a:r>
              <a:rPr lang="en-GB" sz="1100" dirty="0"/>
              <a:t> on the network travels in one direction. Each device receives each packet in turn until the destination device receives it</a:t>
            </a:r>
            <a:r>
              <a:rPr lang="en-GB" sz="1100" dirty="0" smtClean="0"/>
              <a:t>.</a:t>
            </a:r>
          </a:p>
          <a:p>
            <a:r>
              <a:rPr lang="en-GB" sz="1100" b="1" dirty="0" smtClean="0"/>
              <a:t>Advantage</a:t>
            </a:r>
          </a:p>
          <a:p>
            <a:r>
              <a:rPr lang="en-GB" sz="1100" dirty="0" smtClean="0"/>
              <a:t>Transfer </a:t>
            </a:r>
            <a:r>
              <a:rPr lang="en-GB" sz="1100" dirty="0"/>
              <a:t>data quickly (even if there are a large number of devices connected) as data only flows in one direction so there won't be any data </a:t>
            </a:r>
            <a:r>
              <a:rPr lang="en-GB" sz="1100" dirty="0" smtClean="0"/>
              <a:t>collisions</a:t>
            </a:r>
            <a:endParaRPr lang="en-GB" sz="1100" b="1" dirty="0" smtClean="0"/>
          </a:p>
          <a:p>
            <a:r>
              <a:rPr lang="en-GB" sz="1100" b="1" dirty="0" smtClean="0"/>
              <a:t>Disadvantage</a:t>
            </a:r>
          </a:p>
          <a:p>
            <a:r>
              <a:rPr lang="en-GB" sz="1100" dirty="0" smtClean="0"/>
              <a:t>If there is one break in the ring then the network breaks down. </a:t>
            </a:r>
            <a:endParaRPr lang="en-GB" sz="1100" b="1" dirty="0" smtClean="0"/>
          </a:p>
        </p:txBody>
      </p:sp>
      <p:sp>
        <p:nvSpPr>
          <p:cNvPr id="8" name="Rounded Rectangle 7"/>
          <p:cNvSpPr/>
          <p:nvPr/>
        </p:nvSpPr>
        <p:spPr>
          <a:xfrm>
            <a:off x="7180028" y="174648"/>
            <a:ext cx="4896651" cy="1908189"/>
          </a:xfrm>
          <a:prstGeom prst="roundRect">
            <a:avLst/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/>
              <a:t>Bus</a:t>
            </a:r>
          </a:p>
          <a:p>
            <a:r>
              <a:rPr lang="en-GB" sz="1100" dirty="0" smtClean="0"/>
              <a:t>All </a:t>
            </a:r>
            <a:r>
              <a:rPr lang="en-GB" sz="1100" dirty="0"/>
              <a:t>the </a:t>
            </a:r>
            <a:r>
              <a:rPr lang="en-GB" sz="1100" b="1" dirty="0"/>
              <a:t>workstations</a:t>
            </a:r>
            <a:r>
              <a:rPr lang="en-GB" sz="1100" dirty="0"/>
              <a:t>, </a:t>
            </a:r>
            <a:r>
              <a:rPr lang="en-GB" sz="1100" b="1" dirty="0"/>
              <a:t>servers</a:t>
            </a:r>
            <a:r>
              <a:rPr lang="en-GB" sz="1100" dirty="0"/>
              <a:t> and </a:t>
            </a:r>
            <a:r>
              <a:rPr lang="en-GB" sz="1100" dirty="0" smtClean="0"/>
              <a:t>printers are </a:t>
            </a:r>
            <a:r>
              <a:rPr lang="en-GB" sz="1100" dirty="0"/>
              <a:t>joined to one cable - 'the bus'. At each end of the cable a </a:t>
            </a:r>
            <a:r>
              <a:rPr lang="en-GB" sz="1100" b="1" dirty="0"/>
              <a:t>terminator</a:t>
            </a:r>
            <a:r>
              <a:rPr lang="en-GB" sz="1100" dirty="0"/>
              <a:t> is fitted to stop signals reflecting back down the bus</a:t>
            </a:r>
            <a:r>
              <a:rPr lang="en-GB" sz="1100" dirty="0" smtClean="0"/>
              <a:t>.</a:t>
            </a:r>
          </a:p>
          <a:p>
            <a:r>
              <a:rPr lang="en-GB" sz="1100" b="1" dirty="0" smtClean="0"/>
              <a:t>Advantage</a:t>
            </a:r>
            <a:endParaRPr lang="en-GB" sz="1100" b="1" dirty="0"/>
          </a:p>
          <a:p>
            <a:r>
              <a:rPr lang="en-GB" sz="1100" dirty="0"/>
              <a:t>cheap to install - it does not require much cabling</a:t>
            </a:r>
          </a:p>
          <a:p>
            <a:r>
              <a:rPr lang="en-GB" sz="1100" b="1" dirty="0" smtClean="0"/>
              <a:t>Disadvantage</a:t>
            </a:r>
          </a:p>
          <a:p>
            <a:pPr fontAlgn="base"/>
            <a:r>
              <a:rPr lang="en-GB" sz="1100" dirty="0" smtClean="0"/>
              <a:t>If </a:t>
            </a:r>
            <a:r>
              <a:rPr lang="en-GB" sz="1100" dirty="0"/>
              <a:t>the main cable fails or gets damaged, the whole network will fail</a:t>
            </a:r>
          </a:p>
          <a:p>
            <a:pPr fontAlgn="base"/>
            <a:r>
              <a:rPr lang="en-GB" sz="1100" dirty="0" smtClean="0"/>
              <a:t>As </a:t>
            </a:r>
            <a:r>
              <a:rPr lang="en-GB" sz="1100" dirty="0"/>
              <a:t>more workstations are connected, the performance of the network will become slower because of data collisions</a:t>
            </a:r>
          </a:p>
          <a:p>
            <a:endParaRPr lang="en-GB" sz="1100" b="1" dirty="0" smtClean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78066" y="4951182"/>
            <a:ext cx="1440000" cy="1489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78066" y="2713446"/>
            <a:ext cx="1440000" cy="134466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78066" y="595440"/>
            <a:ext cx="1440000" cy="122493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7060" y="3786040"/>
            <a:ext cx="1764011" cy="157582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982593" y="3786040"/>
            <a:ext cx="3224213" cy="2729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710893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63" y="84948"/>
            <a:ext cx="5698129" cy="991153"/>
          </a:xfrm>
        </p:spPr>
        <p:txBody>
          <a:bodyPr/>
          <a:lstStyle/>
          <a:p>
            <a:r>
              <a:rPr lang="en-GB" dirty="0" smtClean="0"/>
              <a:t>Networks 2</a:t>
            </a:r>
            <a:endParaRPr lang="en-GB" dirty="0"/>
          </a:p>
        </p:txBody>
      </p:sp>
      <p:sp>
        <p:nvSpPr>
          <p:cNvPr id="4" name="Rounded Rectangle 3"/>
          <p:cNvSpPr/>
          <p:nvPr/>
        </p:nvSpPr>
        <p:spPr>
          <a:xfrm>
            <a:off x="86519" y="805220"/>
            <a:ext cx="6123211" cy="1773444"/>
          </a:xfrm>
          <a:prstGeom prst="roundRect">
            <a:avLst/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b="1" dirty="0" smtClean="0"/>
              <a:t>Peer To Peer</a:t>
            </a:r>
          </a:p>
          <a:p>
            <a:r>
              <a:rPr lang="en-GB" sz="1100" dirty="0" smtClean="0"/>
              <a:t>No single </a:t>
            </a:r>
            <a:r>
              <a:rPr lang="en-GB" sz="1100" dirty="0"/>
              <a:t>provider is responsible for being the server. Each computer stores files and acts as a server. Each computer has equal responsibility for providing data</a:t>
            </a:r>
            <a:r>
              <a:rPr lang="en-GB" sz="1100" dirty="0" smtClean="0"/>
              <a:t>.</a:t>
            </a:r>
          </a:p>
          <a:p>
            <a:endParaRPr lang="en-GB" sz="1100" b="1" dirty="0"/>
          </a:p>
          <a:p>
            <a:r>
              <a:rPr lang="en-GB" sz="1200" b="1" dirty="0" smtClean="0"/>
              <a:t>Client Server</a:t>
            </a:r>
          </a:p>
          <a:p>
            <a:pPr fontAlgn="base"/>
            <a:r>
              <a:rPr lang="en-GB" sz="1100" dirty="0"/>
              <a:t>The client-server model is the relationship between two computers in which one, the client, makes a service request from another, the server. </a:t>
            </a:r>
            <a:r>
              <a:rPr lang="en-GB" sz="1100" dirty="0" smtClean="0"/>
              <a:t>For </a:t>
            </a:r>
            <a:r>
              <a:rPr lang="en-GB" sz="1100" dirty="0"/>
              <a:t>example, websites are stored on </a:t>
            </a:r>
            <a:r>
              <a:rPr lang="en-GB" sz="1100" b="1" dirty="0"/>
              <a:t>web servers</a:t>
            </a:r>
            <a:r>
              <a:rPr lang="en-GB" sz="1100" dirty="0"/>
              <a:t>. A </a:t>
            </a:r>
            <a:r>
              <a:rPr lang="en-GB" sz="1100" b="1" dirty="0"/>
              <a:t>web browser</a:t>
            </a:r>
            <a:r>
              <a:rPr lang="en-GB" sz="1100" dirty="0"/>
              <a:t> is the client which makes a request to the server, and the server sends the website to the browser.</a:t>
            </a:r>
          </a:p>
          <a:p>
            <a:endParaRPr lang="en-GB" sz="1200" b="1" dirty="0" smtClean="0"/>
          </a:p>
        </p:txBody>
      </p:sp>
      <p:sp>
        <p:nvSpPr>
          <p:cNvPr id="10" name="Rounded Rectangle 9"/>
          <p:cNvSpPr/>
          <p:nvPr/>
        </p:nvSpPr>
        <p:spPr>
          <a:xfrm>
            <a:off x="6442326" y="4921916"/>
            <a:ext cx="5492642" cy="1785959"/>
          </a:xfrm>
          <a:prstGeom prst="roundRect">
            <a:avLst/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/>
              <a:t>Network Policies</a:t>
            </a:r>
          </a:p>
          <a:p>
            <a:r>
              <a:rPr lang="en-GB" sz="1200" b="1" dirty="0" smtClean="0"/>
              <a:t>Acceptable Use Policy – </a:t>
            </a:r>
            <a:r>
              <a:rPr lang="en-GB" sz="1100" dirty="0"/>
              <a:t>states how the network may be used – what is and is not acceptable</a:t>
            </a:r>
            <a:r>
              <a:rPr lang="en-GB" sz="1100" dirty="0" smtClean="0"/>
              <a:t>.</a:t>
            </a:r>
          </a:p>
          <a:p>
            <a:r>
              <a:rPr lang="en-GB" sz="1200" b="1" dirty="0" smtClean="0"/>
              <a:t>Disaster recovery - </a:t>
            </a:r>
            <a:r>
              <a:rPr lang="en-GB" sz="1100" dirty="0" smtClean="0"/>
              <a:t>In the event of the system failing there needs to be plans in place to get the network up and running again as quickly as possible. </a:t>
            </a:r>
          </a:p>
          <a:p>
            <a:r>
              <a:rPr lang="en-GB" sz="1200" b="1" dirty="0" smtClean="0"/>
              <a:t>Failover and backups – </a:t>
            </a:r>
            <a:r>
              <a:rPr lang="en-GB" sz="1100" dirty="0" smtClean="0"/>
              <a:t>If there is a power cut, there are UPS (Uninterrupted power supplies); If a hard drive fails, there is usually a backup</a:t>
            </a:r>
          </a:p>
          <a:p>
            <a:r>
              <a:rPr lang="en-GB" sz="1100" dirty="0" smtClean="0"/>
              <a:t>Of the data on the network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3918" y="4248993"/>
            <a:ext cx="5853455" cy="220459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81182" y="2625236"/>
            <a:ext cx="1426191" cy="151126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3918" y="2929352"/>
            <a:ext cx="3497190" cy="1198446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6360439" y="805220"/>
            <a:ext cx="5492642" cy="1330012"/>
          </a:xfrm>
          <a:prstGeom prst="roundRect">
            <a:avLst/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/>
              <a:t>Hardware</a:t>
            </a:r>
          </a:p>
          <a:p>
            <a:r>
              <a:rPr lang="en-GB" sz="1200" b="1" dirty="0" smtClean="0"/>
              <a:t>Hub – </a:t>
            </a:r>
            <a:r>
              <a:rPr lang="en-GB" sz="1100" dirty="0" smtClean="0"/>
              <a:t>used </a:t>
            </a:r>
            <a:r>
              <a:rPr lang="en-GB" sz="1100" dirty="0"/>
              <a:t>to connect multiple </a:t>
            </a:r>
            <a:r>
              <a:rPr lang="en-GB" sz="1100" dirty="0" smtClean="0"/>
              <a:t>devices to the network.</a:t>
            </a:r>
            <a:endParaRPr lang="en-GB" sz="1200" b="1" dirty="0" smtClean="0"/>
          </a:p>
          <a:p>
            <a:r>
              <a:rPr lang="en-GB" sz="1200" b="1" dirty="0" smtClean="0"/>
              <a:t>Switch – </a:t>
            </a:r>
            <a:r>
              <a:rPr lang="en-GB" sz="1100" dirty="0"/>
              <a:t>connecting computers and other network capable devices together to form a network.</a:t>
            </a:r>
            <a:endParaRPr lang="en-GB" sz="1100" b="1" dirty="0" smtClean="0"/>
          </a:p>
          <a:p>
            <a:r>
              <a:rPr lang="en-GB" sz="1200" b="1" dirty="0" smtClean="0"/>
              <a:t>Server – </a:t>
            </a:r>
            <a:r>
              <a:rPr lang="en-GB" sz="1100" dirty="0"/>
              <a:t>A computer that holds data to be shared with other computers. A web server stores and shares websites. Servers require server software.</a:t>
            </a:r>
            <a:endParaRPr lang="en-GB" sz="1100" b="1" dirty="0" smtClean="0"/>
          </a:p>
          <a:p>
            <a:r>
              <a:rPr lang="en-GB" sz="1200" b="1" dirty="0" smtClean="0"/>
              <a:t>Router / Modem – </a:t>
            </a:r>
            <a:r>
              <a:rPr lang="en-GB" sz="1100" dirty="0" smtClean="0"/>
              <a:t>Connects Server to Internet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318603" y="2242886"/>
            <a:ext cx="5534477" cy="2571377"/>
          </a:xfrm>
          <a:prstGeom prst="roundRect">
            <a:avLst/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/>
              <a:t>Security</a:t>
            </a:r>
          </a:p>
          <a:p>
            <a:r>
              <a:rPr lang="en-GB" sz="1200" b="1" dirty="0" smtClean="0"/>
              <a:t>Anti Virus Software – </a:t>
            </a:r>
            <a:r>
              <a:rPr lang="en-GB" sz="1100" dirty="0" smtClean="0"/>
              <a:t>Scans the system for viruses.</a:t>
            </a:r>
          </a:p>
          <a:p>
            <a:r>
              <a:rPr lang="en-GB" sz="1200" b="1" dirty="0" smtClean="0"/>
              <a:t>Firewalls – </a:t>
            </a:r>
            <a:r>
              <a:rPr lang="en-GB" sz="1100" dirty="0"/>
              <a:t>will block unexpected connections coming in to the network.</a:t>
            </a:r>
            <a:endParaRPr lang="en-GB" sz="1200" b="1" dirty="0" smtClean="0"/>
          </a:p>
          <a:p>
            <a:r>
              <a:rPr lang="en-GB" sz="1200" b="1" dirty="0" smtClean="0"/>
              <a:t>Strong Passwords – </a:t>
            </a:r>
            <a:r>
              <a:rPr lang="en-GB" sz="1100" dirty="0"/>
              <a:t>When more than one person uses a network it is important to have user IDs and passwords. Only someone with a login and password can access that network.</a:t>
            </a:r>
            <a:endParaRPr lang="en-GB" sz="1100" b="1" dirty="0" smtClean="0"/>
          </a:p>
          <a:p>
            <a:r>
              <a:rPr lang="en-GB" sz="1200" b="1" dirty="0" smtClean="0"/>
              <a:t>Access Levels – </a:t>
            </a:r>
            <a:r>
              <a:rPr lang="en-GB" sz="1100" dirty="0" smtClean="0"/>
              <a:t>Different users have different access to parts of the network. </a:t>
            </a:r>
            <a:r>
              <a:rPr lang="en-GB" sz="1100" dirty="0" err="1" smtClean="0"/>
              <a:t>Eg</a:t>
            </a:r>
            <a:r>
              <a:rPr lang="en-GB" sz="1100" dirty="0" smtClean="0"/>
              <a:t> General Users will only be able to use software whereas higher users may be able to download software.</a:t>
            </a:r>
          </a:p>
          <a:p>
            <a:r>
              <a:rPr lang="en-GB" sz="1200" b="1" dirty="0" smtClean="0"/>
              <a:t>Encryption - </a:t>
            </a:r>
            <a:r>
              <a:rPr lang="en-GB" sz="1100" dirty="0"/>
              <a:t>Any message sent over a network can be intercepted. </a:t>
            </a:r>
            <a:r>
              <a:rPr lang="en-GB" sz="1100" b="1" dirty="0"/>
              <a:t>Encryption</a:t>
            </a:r>
            <a:r>
              <a:rPr lang="en-GB" sz="1100" dirty="0"/>
              <a:t> is a method of changing the original numbers and characters so that they are hidden or disguised. This is important if you are sending sensitive information.</a:t>
            </a:r>
            <a:endParaRPr lang="en-GB" sz="1100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22662443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63" y="84948"/>
            <a:ext cx="5698129" cy="991153"/>
          </a:xfrm>
        </p:spPr>
        <p:txBody>
          <a:bodyPr/>
          <a:lstStyle/>
          <a:p>
            <a:r>
              <a:rPr lang="en-GB" dirty="0" smtClean="0"/>
              <a:t>Internet</a:t>
            </a:r>
            <a:endParaRPr lang="en-GB" dirty="0"/>
          </a:p>
        </p:txBody>
      </p:sp>
      <p:sp>
        <p:nvSpPr>
          <p:cNvPr id="5" name="Rounded Rectangle 4"/>
          <p:cNvSpPr/>
          <p:nvPr/>
        </p:nvSpPr>
        <p:spPr>
          <a:xfrm>
            <a:off x="153868" y="1186131"/>
            <a:ext cx="8553459" cy="1671762"/>
          </a:xfrm>
          <a:prstGeom prst="roundRect">
            <a:avLst/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b="1" dirty="0" smtClean="0"/>
          </a:p>
        </p:txBody>
      </p:sp>
      <p:sp>
        <p:nvSpPr>
          <p:cNvPr id="10" name="Rounded Rectangle 9"/>
          <p:cNvSpPr/>
          <p:nvPr/>
        </p:nvSpPr>
        <p:spPr>
          <a:xfrm>
            <a:off x="137063" y="4654097"/>
            <a:ext cx="8553458" cy="2090059"/>
          </a:xfrm>
          <a:prstGeom prst="roundRect">
            <a:avLst/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b="1" dirty="0" smtClean="0"/>
          </a:p>
          <a:p>
            <a:pPr algn="ctr"/>
            <a:endParaRPr lang="en-GB" sz="2000" b="1" dirty="0" smtClean="0"/>
          </a:p>
        </p:txBody>
      </p:sp>
      <p:sp>
        <p:nvSpPr>
          <p:cNvPr id="3" name="Rectangle 2"/>
          <p:cNvSpPr/>
          <p:nvPr/>
        </p:nvSpPr>
        <p:spPr>
          <a:xfrm>
            <a:off x="261181" y="1226677"/>
            <a:ext cx="452597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b="1" dirty="0" smtClean="0"/>
              <a:t>HTML (</a:t>
            </a:r>
            <a:r>
              <a:rPr lang="en-GB" sz="1200" b="1" dirty="0" err="1" smtClean="0">
                <a:solidFill>
                  <a:srgbClr val="FF0000"/>
                </a:solidFill>
              </a:rPr>
              <a:t>H</a:t>
            </a:r>
            <a:r>
              <a:rPr lang="en-GB" sz="1200" b="1" dirty="0" err="1" smtClean="0"/>
              <a:t>yper</a:t>
            </a:r>
            <a:r>
              <a:rPr lang="en-GB" sz="1200" b="1" dirty="0" err="1" smtClean="0">
                <a:solidFill>
                  <a:srgbClr val="FF0000"/>
                </a:solidFill>
              </a:rPr>
              <a:t>T</a:t>
            </a:r>
            <a:r>
              <a:rPr lang="en-GB" sz="1200" b="1" dirty="0" err="1" smtClean="0"/>
              <a:t>ext</a:t>
            </a:r>
            <a:r>
              <a:rPr lang="en-GB" sz="1200" b="1" dirty="0" smtClean="0"/>
              <a:t> </a:t>
            </a:r>
            <a:r>
              <a:rPr lang="en-GB" sz="1200" b="1" dirty="0" err="1" smtClean="0">
                <a:solidFill>
                  <a:srgbClr val="FF0000"/>
                </a:solidFill>
              </a:rPr>
              <a:t>M</a:t>
            </a:r>
            <a:r>
              <a:rPr lang="en-GB" sz="1200" b="1" dirty="0" err="1" smtClean="0"/>
              <a:t>arkUp</a:t>
            </a:r>
            <a:r>
              <a:rPr lang="en-GB" sz="1200" b="1" dirty="0" smtClean="0"/>
              <a:t> </a:t>
            </a:r>
            <a:r>
              <a:rPr lang="en-GB" sz="1200" b="1" dirty="0" smtClean="0">
                <a:solidFill>
                  <a:srgbClr val="FF0000"/>
                </a:solidFill>
              </a:rPr>
              <a:t>L</a:t>
            </a:r>
            <a:r>
              <a:rPr lang="en-GB" sz="1200" b="1" dirty="0" smtClean="0"/>
              <a:t>anguage)</a:t>
            </a:r>
          </a:p>
          <a:p>
            <a:r>
              <a:rPr lang="en-GB" sz="1100" dirty="0"/>
              <a:t>The language used to write and display web page </a:t>
            </a:r>
            <a:r>
              <a:rPr lang="en-GB" sz="1100" dirty="0" smtClean="0"/>
              <a:t>documents.</a:t>
            </a:r>
          </a:p>
          <a:p>
            <a:endParaRPr lang="en-GB" sz="1100" dirty="0"/>
          </a:p>
          <a:p>
            <a:pPr fontAlgn="base"/>
            <a:r>
              <a:rPr lang="en-GB" sz="1100" dirty="0"/>
              <a:t>HTML can do several things: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GB" sz="1100" dirty="0"/>
              <a:t>set where text should be placed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GB" sz="1100" dirty="0"/>
              <a:t>describe how text should look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GB" sz="1100" dirty="0"/>
              <a:t>create </a:t>
            </a:r>
            <a:r>
              <a:rPr lang="en-GB" sz="1100" b="1" dirty="0"/>
              <a:t>hyperlinks</a:t>
            </a:r>
            <a:endParaRPr lang="en-GB" sz="1100" dirty="0"/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GB" sz="1100" dirty="0"/>
              <a:t>embed images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GB" sz="1100" dirty="0"/>
              <a:t>create sections within the </a:t>
            </a:r>
            <a:r>
              <a:rPr lang="en-GB" sz="1100" dirty="0" smtClean="0"/>
              <a:t>page</a:t>
            </a:r>
            <a:endParaRPr lang="en-GB" sz="1100" dirty="0"/>
          </a:p>
        </p:txBody>
      </p:sp>
      <p:sp>
        <p:nvSpPr>
          <p:cNvPr id="12" name="Rounded Rectangle 11"/>
          <p:cNvSpPr/>
          <p:nvPr/>
        </p:nvSpPr>
        <p:spPr>
          <a:xfrm>
            <a:off x="2366682" y="305972"/>
            <a:ext cx="6323839" cy="770129"/>
          </a:xfrm>
          <a:prstGeom prst="roundRect">
            <a:avLst/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/>
              <a:t>Internet is a global network of computers that any computer can join. It is a network between many Networks (</a:t>
            </a:r>
            <a:r>
              <a:rPr lang="en-GB" sz="1400" b="1" dirty="0" err="1" smtClean="0"/>
              <a:t>ie</a:t>
            </a:r>
            <a:r>
              <a:rPr lang="en-GB" sz="1400" b="1" dirty="0" smtClean="0"/>
              <a:t> WAN).</a:t>
            </a:r>
          </a:p>
          <a:p>
            <a:pPr algn="ctr"/>
            <a:r>
              <a:rPr lang="en-GB" sz="1400" b="1" dirty="0" smtClean="0"/>
              <a:t> It is NOT the same as the World Wide Web.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832054" y="84948"/>
            <a:ext cx="3188496" cy="2791602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697505" y="1226677"/>
            <a:ext cx="400982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b="1" dirty="0" smtClean="0"/>
              <a:t>Importance of HTML in Creating Web Pages</a:t>
            </a:r>
          </a:p>
          <a:p>
            <a:endParaRPr lang="en-GB" sz="1100" dirty="0"/>
          </a:p>
          <a:p>
            <a:r>
              <a:rPr lang="en-GB" sz="1100" dirty="0"/>
              <a:t>Web browser used to interpret the file and display the data correctly </a:t>
            </a:r>
          </a:p>
          <a:p>
            <a:r>
              <a:rPr lang="en-GB" sz="1100" dirty="0"/>
              <a:t> Because it is an open/accepted standard... </a:t>
            </a:r>
          </a:p>
          <a:p>
            <a:r>
              <a:rPr lang="en-GB" sz="1100" dirty="0"/>
              <a:t> ... data will display correctly on all browsers </a:t>
            </a:r>
          </a:p>
          <a:p>
            <a:r>
              <a:rPr lang="en-GB" sz="1100" dirty="0"/>
              <a:t> ... which conform to the standard </a:t>
            </a:r>
          </a:p>
          <a:p>
            <a:r>
              <a:rPr lang="en-GB" sz="1100" dirty="0"/>
              <a:t>	</a:t>
            </a:r>
          </a:p>
          <a:p>
            <a:endParaRPr lang="en-GB" sz="1100" dirty="0" smtClean="0"/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92450684"/>
              </p:ext>
            </p:extLst>
          </p:nvPr>
        </p:nvGraphicFramePr>
        <p:xfrm>
          <a:off x="8832054" y="3484282"/>
          <a:ext cx="3188496" cy="256167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581188"/>
                <a:gridCol w="1607308"/>
              </a:tblGrid>
              <a:tr h="365954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File Format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Type </a:t>
                      </a:r>
                      <a:endParaRPr lang="en-GB" sz="1400" dirty="0"/>
                    </a:p>
                  </a:txBody>
                  <a:tcPr/>
                </a:tc>
              </a:tr>
              <a:tr h="365954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AVI /</a:t>
                      </a:r>
                      <a:r>
                        <a:rPr lang="en-GB" sz="1200" baseline="0" dirty="0" smtClean="0"/>
                        <a:t> MPEG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Video</a:t>
                      </a:r>
                      <a:endParaRPr lang="en-GB" sz="1200" dirty="0"/>
                    </a:p>
                  </a:txBody>
                  <a:tcPr/>
                </a:tc>
              </a:tr>
              <a:tr h="365954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BMP</a:t>
                      </a:r>
                      <a:r>
                        <a:rPr lang="en-GB" sz="1200" baseline="0" dirty="0" smtClean="0"/>
                        <a:t> / JPG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Image</a:t>
                      </a:r>
                      <a:endParaRPr lang="en-GB" sz="1200" dirty="0"/>
                    </a:p>
                  </a:txBody>
                  <a:tcPr/>
                </a:tc>
              </a:tr>
              <a:tr h="365954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MP3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Audio</a:t>
                      </a:r>
                      <a:endParaRPr lang="en-GB" sz="1200" dirty="0"/>
                    </a:p>
                  </a:txBody>
                  <a:tcPr/>
                </a:tc>
              </a:tr>
              <a:tr h="365954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PDF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Text Files</a:t>
                      </a:r>
                      <a:endParaRPr lang="en-GB" sz="1200" dirty="0"/>
                    </a:p>
                  </a:txBody>
                  <a:tcPr/>
                </a:tc>
              </a:tr>
              <a:tr h="365954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Zip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Compressed</a:t>
                      </a:r>
                      <a:r>
                        <a:rPr lang="en-GB" sz="1200" baseline="0" dirty="0" smtClean="0"/>
                        <a:t> Files</a:t>
                      </a:r>
                      <a:endParaRPr lang="en-GB" sz="1200" dirty="0"/>
                    </a:p>
                  </a:txBody>
                  <a:tcPr/>
                </a:tc>
              </a:tr>
              <a:tr h="365954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HTML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Web Pages</a:t>
                      </a:r>
                      <a:endParaRPr lang="en-GB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" name="Rectangle 16"/>
          <p:cNvSpPr/>
          <p:nvPr/>
        </p:nvSpPr>
        <p:spPr>
          <a:xfrm>
            <a:off x="261181" y="4759762"/>
            <a:ext cx="3543824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b="1" dirty="0" smtClean="0"/>
              <a:t>File Compression</a:t>
            </a:r>
          </a:p>
          <a:p>
            <a:endParaRPr lang="en-GB" sz="1100" dirty="0"/>
          </a:p>
          <a:p>
            <a:r>
              <a:rPr lang="en-GB" sz="1100" dirty="0"/>
              <a:t>It reduces the size of the file which needs to be transmitted </a:t>
            </a:r>
          </a:p>
          <a:p>
            <a:r>
              <a:rPr lang="en-GB" sz="1100" dirty="0"/>
              <a:t> Shortens download time </a:t>
            </a:r>
          </a:p>
          <a:p>
            <a:r>
              <a:rPr lang="en-GB" sz="1100" dirty="0"/>
              <a:t> Reduces Internet traffic (and hence probability of lost packets) </a:t>
            </a:r>
          </a:p>
          <a:p>
            <a:r>
              <a:rPr lang="en-GB" sz="1100" dirty="0"/>
              <a:t> Allows multimedia files to be streamed </a:t>
            </a:r>
          </a:p>
          <a:p>
            <a:r>
              <a:rPr lang="en-GB" sz="1100" dirty="0"/>
              <a:t>	</a:t>
            </a:r>
          </a:p>
          <a:p>
            <a:endParaRPr lang="en-GB" sz="1100" dirty="0" smtClean="0"/>
          </a:p>
        </p:txBody>
      </p:sp>
      <p:sp>
        <p:nvSpPr>
          <p:cNvPr id="19" name="Rectangle 18"/>
          <p:cNvSpPr/>
          <p:nvPr/>
        </p:nvSpPr>
        <p:spPr>
          <a:xfrm>
            <a:off x="3862316" y="4654097"/>
            <a:ext cx="4618786" cy="26622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b="1" dirty="0" err="1" smtClean="0"/>
              <a:t>LossLess</a:t>
            </a:r>
            <a:r>
              <a:rPr lang="en-GB" sz="1200" b="1" dirty="0" smtClean="0"/>
              <a:t> Compression</a:t>
            </a:r>
            <a:endParaRPr lang="en-GB" sz="1100" dirty="0"/>
          </a:p>
          <a:p>
            <a:r>
              <a:rPr lang="en-GB" sz="1100" dirty="0" smtClean="0"/>
              <a:t>When </a:t>
            </a:r>
            <a:r>
              <a:rPr lang="en-GB" sz="1100" dirty="0"/>
              <a:t>the data is uncompressed it is restored completely to the original file </a:t>
            </a:r>
            <a:r>
              <a:rPr lang="en-GB" sz="1100" dirty="0" smtClean="0"/>
              <a:t> </a:t>
            </a:r>
          </a:p>
          <a:p>
            <a:r>
              <a:rPr lang="en-GB" sz="1100" dirty="0" smtClean="0"/>
              <a:t>E.g. </a:t>
            </a:r>
            <a:r>
              <a:rPr lang="en-GB" sz="1100" dirty="0"/>
              <a:t>compressed text files. </a:t>
            </a:r>
            <a:endParaRPr lang="en-GB" sz="1100" dirty="0" smtClean="0"/>
          </a:p>
          <a:p>
            <a:endParaRPr lang="en-GB" sz="1100" dirty="0"/>
          </a:p>
          <a:p>
            <a:r>
              <a:rPr lang="en-GB" sz="1200" b="1" dirty="0" err="1" smtClean="0"/>
              <a:t>Lossy</a:t>
            </a:r>
            <a:r>
              <a:rPr lang="en-GB" sz="1200" b="1" dirty="0" smtClean="0"/>
              <a:t> Compression</a:t>
            </a:r>
            <a:endParaRPr lang="en-GB" sz="1200" b="1" dirty="0"/>
          </a:p>
          <a:p>
            <a:r>
              <a:rPr lang="en-GB" sz="1100" dirty="0" smtClean="0"/>
              <a:t>When </a:t>
            </a:r>
            <a:r>
              <a:rPr lang="en-GB" sz="1100" dirty="0"/>
              <a:t>the data is uncompressed it is not exactly the same as the original b</a:t>
            </a:r>
            <a:r>
              <a:rPr lang="en-GB" sz="1100" dirty="0" smtClean="0"/>
              <a:t>ut </a:t>
            </a:r>
            <a:r>
              <a:rPr lang="en-GB" sz="1100" dirty="0"/>
              <a:t>the difference is so small that it cannot normally be noticed </a:t>
            </a:r>
          </a:p>
          <a:p>
            <a:r>
              <a:rPr lang="en-GB" sz="1100" dirty="0" smtClean="0"/>
              <a:t> E.g. </a:t>
            </a:r>
            <a:r>
              <a:rPr lang="en-GB" sz="1100" dirty="0"/>
              <a:t>music files(mp3), large resolution images for displaying on small screens. </a:t>
            </a:r>
          </a:p>
          <a:p>
            <a:r>
              <a:rPr lang="en-GB" sz="1100" dirty="0"/>
              <a:t>	</a:t>
            </a:r>
          </a:p>
          <a:p>
            <a:r>
              <a:rPr lang="en-GB" sz="1100" dirty="0"/>
              <a:t>	</a:t>
            </a:r>
          </a:p>
          <a:p>
            <a:r>
              <a:rPr lang="en-GB" sz="1100" dirty="0"/>
              <a:t>	</a:t>
            </a:r>
          </a:p>
          <a:p>
            <a:endParaRPr lang="en-GB" sz="1100" dirty="0" smtClean="0"/>
          </a:p>
        </p:txBody>
      </p:sp>
      <p:sp>
        <p:nvSpPr>
          <p:cNvPr id="20" name="Rounded Rectangle 19"/>
          <p:cNvSpPr/>
          <p:nvPr/>
        </p:nvSpPr>
        <p:spPr>
          <a:xfrm>
            <a:off x="137063" y="2898664"/>
            <a:ext cx="8553458" cy="1677198"/>
          </a:xfrm>
          <a:prstGeom prst="roundRect">
            <a:avLst/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b="1" dirty="0" smtClean="0"/>
          </a:p>
          <a:p>
            <a:pPr algn="ctr"/>
            <a:endParaRPr lang="en-GB" sz="2000" b="1" dirty="0" smtClean="0"/>
          </a:p>
        </p:txBody>
      </p:sp>
      <p:sp>
        <p:nvSpPr>
          <p:cNvPr id="21" name="Rectangle 20"/>
          <p:cNvSpPr/>
          <p:nvPr/>
        </p:nvSpPr>
        <p:spPr>
          <a:xfrm>
            <a:off x="289836" y="2959269"/>
            <a:ext cx="3695309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b="1" dirty="0" smtClean="0"/>
              <a:t>DNS (Directory of ALL Web Page Addresses)</a:t>
            </a:r>
          </a:p>
          <a:p>
            <a:endParaRPr lang="en-GB" sz="1100" dirty="0"/>
          </a:p>
          <a:p>
            <a:r>
              <a:rPr lang="en-GB" sz="1200" b="1" dirty="0"/>
              <a:t>How DNS servers are used: </a:t>
            </a:r>
          </a:p>
          <a:p>
            <a:r>
              <a:rPr lang="en-GB" sz="1100" dirty="0"/>
              <a:t>DNS servers have a database of IP addresses </a:t>
            </a:r>
          </a:p>
          <a:p>
            <a:r>
              <a:rPr lang="en-GB" sz="1100" dirty="0"/>
              <a:t>Constantly updated by other DNS servers </a:t>
            </a:r>
          </a:p>
          <a:p>
            <a:r>
              <a:rPr lang="en-GB" sz="1100" dirty="0"/>
              <a:t>When you request an address(URL), the DNS server looks up the URL and returns the IP address, or searches for the address from other DNS servers </a:t>
            </a:r>
          </a:p>
          <a:p>
            <a:r>
              <a:rPr lang="en-GB" sz="1100" dirty="0"/>
              <a:t>	</a:t>
            </a:r>
          </a:p>
          <a:p>
            <a:r>
              <a:rPr lang="en-GB" sz="1100" dirty="0"/>
              <a:t>	</a:t>
            </a:r>
          </a:p>
          <a:p>
            <a:endParaRPr lang="en-GB" sz="1100" dirty="0" smtClean="0"/>
          </a:p>
        </p:txBody>
      </p:sp>
      <p:sp>
        <p:nvSpPr>
          <p:cNvPr id="23" name="Rectangle 22"/>
          <p:cNvSpPr/>
          <p:nvPr/>
        </p:nvSpPr>
        <p:spPr>
          <a:xfrm>
            <a:off x="4490178" y="3335840"/>
            <a:ext cx="3695309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b="1" dirty="0"/>
              <a:t>Advantages</a:t>
            </a:r>
            <a:r>
              <a:rPr lang="en-GB" sz="1100" dirty="0"/>
              <a:t> </a:t>
            </a:r>
          </a:p>
          <a:p>
            <a:r>
              <a:rPr lang="en-GB" sz="1100" dirty="0"/>
              <a:t>People do not need to remember IP addresses </a:t>
            </a:r>
          </a:p>
          <a:p>
            <a:r>
              <a:rPr lang="en-GB" sz="1100" dirty="0"/>
              <a:t>Easily upgradable (</a:t>
            </a:r>
            <a:r>
              <a:rPr lang="en-GB" sz="1100" dirty="0" err="1"/>
              <a:t>eg</a:t>
            </a:r>
            <a:r>
              <a:rPr lang="en-GB" sz="1100" dirty="0"/>
              <a:t> IPv4 toIPv6) without all web addresses needing to be the same </a:t>
            </a:r>
          </a:p>
          <a:p>
            <a:r>
              <a:rPr lang="en-GB" sz="1100" dirty="0"/>
              <a:t>As long as you are connected to a DNS server you can have access to all the addresses </a:t>
            </a:r>
          </a:p>
          <a:p>
            <a:r>
              <a:rPr lang="en-GB" sz="1100" dirty="0"/>
              <a:t>	</a:t>
            </a:r>
          </a:p>
          <a:p>
            <a:r>
              <a:rPr lang="en-GB" sz="1100" dirty="0"/>
              <a:t>	</a:t>
            </a:r>
          </a:p>
          <a:p>
            <a:r>
              <a:rPr lang="en-GB" sz="1100" dirty="0"/>
              <a:t>	</a:t>
            </a:r>
          </a:p>
          <a:p>
            <a:endParaRPr lang="en-GB" sz="1100" dirty="0" smtClean="0"/>
          </a:p>
        </p:txBody>
      </p:sp>
    </p:spTree>
    <p:extLst>
      <p:ext uri="{BB962C8B-B14F-4D97-AF65-F5344CB8AC3E}">
        <p14:creationId xmlns:p14="http://schemas.microsoft.com/office/powerpoint/2010/main" xmlns="" val="6953714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A207AED3-9ABC-4A18-9978-A59B65688B1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821</TotalTime>
  <Words>2914</Words>
  <Application>Microsoft Office PowerPoint</Application>
  <PresentationFormat>Custom</PresentationFormat>
  <Paragraphs>607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Ion</vt:lpstr>
      <vt:lpstr>Final Revision Notes</vt:lpstr>
      <vt:lpstr>Fundamentals</vt:lpstr>
      <vt:lpstr>Hardware</vt:lpstr>
      <vt:lpstr>Data Representation</vt:lpstr>
      <vt:lpstr>Binary Logic Gates</vt:lpstr>
      <vt:lpstr>Software</vt:lpstr>
      <vt:lpstr>Networks</vt:lpstr>
      <vt:lpstr>Networks 2</vt:lpstr>
      <vt:lpstr>Internet</vt:lpstr>
      <vt:lpstr>Database</vt:lpstr>
      <vt:lpstr>Programming 1</vt:lpstr>
      <vt:lpstr>Programming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Final Revision Lesson</dc:title>
  <dc:creator>Gillian Green</dc:creator>
  <cp:lastModifiedBy>User</cp:lastModifiedBy>
  <cp:revision>83</cp:revision>
  <cp:lastPrinted>2015-05-31T21:19:49Z</cp:lastPrinted>
  <dcterms:created xsi:type="dcterms:W3CDTF">2015-05-31T09:50:10Z</dcterms:created>
  <dcterms:modified xsi:type="dcterms:W3CDTF">2015-06-02T17:32:20Z</dcterms:modified>
</cp:coreProperties>
</file>