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83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43" autoAdjust="0"/>
  </p:normalViewPr>
  <p:slideViewPr>
    <p:cSldViewPr>
      <p:cViewPr varScale="1">
        <p:scale>
          <a:sx n="68" d="100"/>
          <a:sy n="68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439A7-6D14-4FBA-BDF1-B49184F27AAF}" type="datetimeFigureOut">
              <a:rPr lang="en-GB" smtClean="0"/>
              <a:pPr/>
              <a:t>15/04/2015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A29CA-3C7D-497B-8AAC-B87FF110E9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8430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with pupils what they think each line of the code is doing</a:t>
            </a:r>
          </a:p>
          <a:p>
            <a:r>
              <a:rPr lang="en-GB" baseline="0" dirty="0" smtClean="0"/>
              <a:t>Explain how the variable “answer” takes the value entered in response to the question</a:t>
            </a:r>
          </a:p>
          <a:p>
            <a:r>
              <a:rPr lang="en-GB" baseline="0" dirty="0" smtClean="0"/>
              <a:t>This is an input</a:t>
            </a:r>
          </a:p>
          <a:p>
            <a:r>
              <a:rPr lang="en-GB" baseline="0" dirty="0" smtClean="0"/>
              <a:t>The “</a:t>
            </a:r>
            <a:r>
              <a:rPr lang="en-GB" baseline="0" dirty="0" err="1" smtClean="0"/>
              <a:t>int</a:t>
            </a:r>
            <a:r>
              <a:rPr lang="en-GB" baseline="0" dirty="0" smtClean="0"/>
              <a:t>” function changes the input from text to a number</a:t>
            </a:r>
          </a:p>
          <a:p>
            <a:r>
              <a:rPr lang="en-GB" baseline="0" dirty="0" smtClean="0"/>
              <a:t>The IF/ else function is used to give options. The responses to the answer are “outputs”</a:t>
            </a:r>
          </a:p>
          <a:p>
            <a:r>
              <a:rPr lang="en-GB" baseline="0" dirty="0" smtClean="0"/>
              <a:t>Question pupils to see if they can work out what the double equals does == (means that this answer will not change)</a:t>
            </a:r>
          </a:p>
          <a:p>
            <a:r>
              <a:rPr lang="en-GB" baseline="0" dirty="0" smtClean="0"/>
              <a:t>Unlike using = to set a variable value which can change throughout the program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A29CA-3C7D-497B-8AAC-B87FF110E90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6314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My name is.......this is my times table program and today's date is......</a:t>
            </a:r>
          </a:p>
          <a:p>
            <a:r>
              <a:rPr lang="en-US" dirty="0" smtClean="0"/>
              <a:t>print("What is 1 x 12?")</a:t>
            </a:r>
          </a:p>
          <a:p>
            <a:r>
              <a:rPr lang="en-US" dirty="0" smtClean="0"/>
              <a:t>answer = input ()</a:t>
            </a:r>
          </a:p>
          <a:p>
            <a:r>
              <a:rPr lang="en-US" dirty="0" smtClean="0"/>
              <a:t>answer = </a:t>
            </a:r>
            <a:r>
              <a:rPr lang="en-US" dirty="0" err="1" smtClean="0"/>
              <a:t>int</a:t>
            </a:r>
            <a:r>
              <a:rPr lang="en-US" dirty="0" smtClean="0"/>
              <a:t>(answer)</a:t>
            </a:r>
          </a:p>
          <a:p>
            <a:r>
              <a:rPr lang="en-US" dirty="0" smtClean="0"/>
              <a:t>if answer == 12:</a:t>
            </a:r>
          </a:p>
          <a:p>
            <a:r>
              <a:rPr lang="en-US" dirty="0" smtClean="0"/>
              <a:t>    print("Well done")</a:t>
            </a:r>
          </a:p>
          <a:p>
            <a:r>
              <a:rPr lang="en-US" dirty="0" smtClean="0"/>
              <a:t>else:</a:t>
            </a:r>
          </a:p>
          <a:p>
            <a:r>
              <a:rPr lang="en-US" dirty="0" smtClean="0"/>
              <a:t>    print("Sorry the answer was 12")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A29CA-3C7D-497B-8AAC-B87FF110E90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this slide if you feel that some pupils need </a:t>
            </a:r>
            <a:r>
              <a:rPr lang="en-GB" smtClean="0"/>
              <a:t>additional support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A29CA-3C7D-497B-8AAC-B87FF110E90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3C064-B516-4792-808E-1F2835382B78}" type="datetimeFigureOut">
              <a:rPr lang="en-GB" smtClean="0"/>
              <a:pPr/>
              <a:t>15/04/2015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B3D7C-05D5-4DCB-95D1-3D0FF8A4260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14" name="Picture 8" descr="http://vsbabu.org/mt/archives/images/smilingpython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6039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2555282" y="909164"/>
            <a:ext cx="3600345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3375" dirty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Escape sequences: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1" y="2462300"/>
            <a:ext cx="8187870" cy="82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6288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 using the escape sequences on the code below to see what happens.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8713" t="64063" r="43550" b="33548"/>
          <a:stretch/>
        </p:blipFill>
        <p:spPr>
          <a:xfrm>
            <a:off x="539553" y="4167009"/>
            <a:ext cx="8183428" cy="486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350100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this next code to help you understand the last two sequences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10887" y="482851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typed the code correctly this is what you should see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/>
          <a:srcRect l="22691" t="59161" r="49084" b="37753"/>
          <a:stretch/>
        </p:blipFill>
        <p:spPr>
          <a:xfrm>
            <a:off x="827584" y="5494510"/>
            <a:ext cx="7618836" cy="468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66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 more questions to your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add 5 more maths questions to your game questions?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1733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 you answer this question?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Answer = </a:t>
            </a:r>
            <a:r>
              <a:rPr lang="en-GB" dirty="0" err="1" smtClean="0"/>
              <a:t>int</a:t>
            </a:r>
            <a:r>
              <a:rPr lang="en-GB" dirty="0" smtClean="0"/>
              <a:t>(answer)</a:t>
            </a:r>
          </a:p>
          <a:p>
            <a:pPr marL="0" indent="0">
              <a:buNone/>
            </a:pPr>
            <a:r>
              <a:rPr lang="en-GB" dirty="0" smtClean="0"/>
              <a:t>Thinking back to the use of integers in a previous lesson, what does this do and what does </a:t>
            </a:r>
            <a:r>
              <a:rPr lang="en-GB" dirty="0" err="1" smtClean="0">
                <a:solidFill>
                  <a:srgbClr val="FF0000"/>
                </a:solidFill>
              </a:rPr>
              <a:t>int</a:t>
            </a:r>
            <a:r>
              <a:rPr lang="en-GB" dirty="0" smtClean="0"/>
              <a:t> mean?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26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Answer = </a:t>
            </a:r>
            <a:r>
              <a:rPr lang="en-GB" dirty="0" err="1"/>
              <a:t>int</a:t>
            </a:r>
            <a:r>
              <a:rPr lang="en-GB" dirty="0"/>
              <a:t>(answer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converts the text string into a number or integer. If it was not converted to an integer, it could not be compared to another integer, the answer 4.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423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answer this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f answer ==4:</a:t>
            </a:r>
          </a:p>
          <a:p>
            <a:r>
              <a:rPr lang="en-GB" dirty="0" smtClean="0"/>
              <a:t>What does the == translate to in plain English?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79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if answer ==4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means ‘equal’ to, as in “is it equal to?”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545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answer this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are the </a:t>
            </a:r>
            <a:r>
              <a:rPr lang="en-GB" dirty="0" smtClean="0">
                <a:solidFill>
                  <a:srgbClr val="FF0000"/>
                </a:solidFill>
              </a:rPr>
              <a:t>indents</a:t>
            </a:r>
            <a:r>
              <a:rPr lang="en-GB" dirty="0" smtClean="0"/>
              <a:t> necessary after the </a:t>
            </a:r>
            <a:r>
              <a:rPr lang="en-GB" dirty="0" smtClean="0">
                <a:solidFill>
                  <a:srgbClr val="FF0000"/>
                </a:solidFill>
              </a:rPr>
              <a:t>if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else</a:t>
            </a:r>
            <a:r>
              <a:rPr lang="en-GB" dirty="0" smtClean="0"/>
              <a:t> statements?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9" t="21467" r="54761" b="54536"/>
          <a:stretch/>
        </p:blipFill>
        <p:spPr bwMode="auto">
          <a:xfrm>
            <a:off x="1297858" y="3212976"/>
            <a:ext cx="7846142" cy="24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83568" y="3789040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708680" y="4941168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31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means follow the these instructions if the statement above is true.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983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answer this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happens if the colons are not there after the </a:t>
            </a:r>
            <a:r>
              <a:rPr lang="en-GB" dirty="0" smtClean="0">
                <a:solidFill>
                  <a:srgbClr val="FF0000"/>
                </a:solidFill>
              </a:rPr>
              <a:t>4</a:t>
            </a:r>
            <a:r>
              <a:rPr lang="en-GB" dirty="0" smtClean="0"/>
              <a:t> or </a:t>
            </a:r>
            <a:r>
              <a:rPr lang="en-GB" dirty="0" smtClean="0">
                <a:solidFill>
                  <a:srgbClr val="FF0000"/>
                </a:solidFill>
              </a:rPr>
              <a:t>else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5" t="19762" r="54761" b="54536"/>
          <a:stretch/>
        </p:blipFill>
        <p:spPr bwMode="auto">
          <a:xfrm>
            <a:off x="1043608" y="3544018"/>
            <a:ext cx="7834030" cy="266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067944" y="3805104"/>
            <a:ext cx="115212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2123728" y="5013176"/>
            <a:ext cx="115212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558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get a </a:t>
            </a:r>
            <a:r>
              <a:rPr lang="en-GB" dirty="0" smtClean="0">
                <a:solidFill>
                  <a:srgbClr val="FF0000"/>
                </a:solidFill>
              </a:rPr>
              <a:t>syntax error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0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12 times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Create a test that will check the user’s knowledge of the </a:t>
            </a:r>
            <a:r>
              <a:rPr lang="en-GB" dirty="0" smtClean="0">
                <a:solidFill>
                  <a:srgbClr val="FF0000"/>
                </a:solidFill>
              </a:rPr>
              <a:t>12 times multiplication table.</a:t>
            </a:r>
          </a:p>
          <a:p>
            <a:r>
              <a:rPr lang="en-GB" dirty="0" smtClean="0"/>
              <a:t>The test should have between </a:t>
            </a:r>
            <a:r>
              <a:rPr lang="en-GB" dirty="0" smtClean="0">
                <a:solidFill>
                  <a:srgbClr val="FF0000"/>
                </a:solidFill>
              </a:rPr>
              <a:t>4 and 12 questions.</a:t>
            </a:r>
          </a:p>
          <a:p>
            <a:r>
              <a:rPr lang="en-GB" dirty="0" smtClean="0"/>
              <a:t>Save the file as </a:t>
            </a:r>
            <a:r>
              <a:rPr lang="en-GB" dirty="0" smtClean="0">
                <a:solidFill>
                  <a:srgbClr val="FF0000"/>
                </a:solidFill>
              </a:rPr>
              <a:t>12_times_table</a:t>
            </a:r>
          </a:p>
          <a:p>
            <a:r>
              <a:rPr lang="en-GB" dirty="0" smtClean="0"/>
              <a:t>It must include a </a:t>
            </a:r>
            <a:r>
              <a:rPr lang="en-GB" dirty="0" smtClean="0">
                <a:solidFill>
                  <a:srgbClr val="FF0000"/>
                </a:solidFill>
              </a:rPr>
              <a:t>header</a:t>
            </a:r>
            <a:r>
              <a:rPr lang="en-GB" dirty="0" smtClean="0"/>
              <a:t> (description, your name and date)</a:t>
            </a:r>
          </a:p>
          <a:p>
            <a:r>
              <a:rPr lang="en-GB" dirty="0" smtClean="0"/>
              <a:t>You must make use of comments (</a:t>
            </a:r>
            <a:r>
              <a:rPr lang="en-GB" dirty="0" smtClean="0">
                <a:solidFill>
                  <a:srgbClr val="FF0000"/>
                </a:solidFill>
              </a:rPr>
              <a:t>#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673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Demonstrate </a:t>
            </a:r>
            <a:r>
              <a:rPr lang="en-GB" dirty="0" smtClean="0"/>
              <a:t>and explain the practice of commenting on code</a:t>
            </a:r>
          </a:p>
          <a:p>
            <a:r>
              <a:rPr lang="en-GB" b="1" u="sng" dirty="0" smtClean="0"/>
              <a:t>Create</a:t>
            </a:r>
            <a:r>
              <a:rPr lang="en-GB" dirty="0" smtClean="0"/>
              <a:t> a simple maths test.</a:t>
            </a:r>
          </a:p>
          <a:p>
            <a:r>
              <a:rPr lang="en-GB" b="1" u="sng" dirty="0" smtClean="0"/>
              <a:t>Explain</a:t>
            </a:r>
            <a:r>
              <a:rPr lang="en-GB" dirty="0" smtClean="0"/>
              <a:t> the need to convert a string to an integer</a:t>
            </a:r>
          </a:p>
          <a:p>
            <a:r>
              <a:rPr lang="en-GB" b="1" u="sng" dirty="0" smtClean="0"/>
              <a:t>Make</a:t>
            </a:r>
            <a:r>
              <a:rPr lang="en-GB" dirty="0" smtClean="0"/>
              <a:t> use of </a:t>
            </a:r>
            <a:r>
              <a:rPr lang="en-GB" dirty="0" smtClean="0">
                <a:solidFill>
                  <a:srgbClr val="FF0000"/>
                </a:solidFill>
              </a:rPr>
              <a:t>if</a:t>
            </a:r>
            <a:r>
              <a:rPr lang="en-GB" dirty="0" smtClean="0"/>
              <a:t> statements to create a 12 times table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i="1" dirty="0"/>
              <a:t>Learning Outcomes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Lesson 5</a:t>
            </a:r>
            <a:endParaRPr lang="en-US" b="1" i="1" dirty="0"/>
          </a:p>
        </p:txBody>
      </p:sp>
    </p:spTree>
    <p:extLst>
      <p:ext uri="{BB962C8B-B14F-4D97-AF65-F5344CB8AC3E}">
        <p14:creationId xmlns="" xmlns:p14="http://schemas.microsoft.com/office/powerpoint/2010/main" val="35591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122" t="40634" r="22629" b="41411"/>
          <a:stretch>
            <a:fillRect/>
          </a:stretch>
        </p:blipFill>
        <p:spPr bwMode="auto">
          <a:xfrm>
            <a:off x="683568" y="1700808"/>
            <a:ext cx="76328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Demonstrate </a:t>
            </a:r>
            <a:r>
              <a:rPr lang="en-GB" dirty="0" smtClean="0"/>
              <a:t>and explain the practice of commenting on code</a:t>
            </a:r>
          </a:p>
          <a:p>
            <a:r>
              <a:rPr lang="en-GB" b="1" u="sng" dirty="0" smtClean="0"/>
              <a:t>Create</a:t>
            </a:r>
            <a:r>
              <a:rPr lang="en-GB" dirty="0" smtClean="0"/>
              <a:t> a simple maths test.</a:t>
            </a:r>
          </a:p>
          <a:p>
            <a:r>
              <a:rPr lang="en-GB" b="1" u="sng" dirty="0" smtClean="0"/>
              <a:t>Explain</a:t>
            </a:r>
            <a:r>
              <a:rPr lang="en-GB" dirty="0" smtClean="0"/>
              <a:t> the need to convert a string to an integer</a:t>
            </a:r>
          </a:p>
          <a:p>
            <a:r>
              <a:rPr lang="en-GB" b="1" u="sng" dirty="0" smtClean="0"/>
              <a:t>Make</a:t>
            </a:r>
            <a:r>
              <a:rPr lang="en-GB" dirty="0" smtClean="0"/>
              <a:t> use of </a:t>
            </a:r>
            <a:r>
              <a:rPr lang="en-GB" dirty="0" smtClean="0">
                <a:solidFill>
                  <a:srgbClr val="FF0000"/>
                </a:solidFill>
              </a:rPr>
              <a:t>if</a:t>
            </a:r>
            <a:r>
              <a:rPr lang="en-GB" dirty="0" smtClean="0"/>
              <a:t> statements to create a 12 times table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i="1" smtClean="0"/>
              <a:t>Review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–Lesson 3</a:t>
            </a:r>
            <a:endParaRPr lang="en-US" b="1" i="1" dirty="0"/>
          </a:p>
        </p:txBody>
      </p:sp>
    </p:spTree>
    <p:extLst>
      <p:ext uri="{BB962C8B-B14F-4D97-AF65-F5344CB8AC3E}">
        <p14:creationId xmlns="" xmlns:p14="http://schemas.microsoft.com/office/powerpoint/2010/main" val="11238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759023" y="776883"/>
            <a:ext cx="6554391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3375" dirty="0" smtClean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Quick quiz</a:t>
            </a:r>
            <a:endParaRPr lang="en-US" altLang="en-US" sz="3375" dirty="0">
              <a:solidFill>
                <a:srgbClr val="A40800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803672" y="3174504"/>
            <a:ext cx="5116711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In coding, snippets of text are called ...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8411765" y="330398"/>
            <a:ext cx="526852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844">
                <a:solidFill>
                  <a:srgbClr val="4D4D4D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rPr>
              <a:t>[ slide 8 ]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8045649" y="3241477"/>
            <a:ext cx="794742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strings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803672" y="3536156"/>
            <a:ext cx="5116711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Whole numbers are called ...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7920633" y="3545086"/>
            <a:ext cx="991195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integers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803672" y="3893344"/>
            <a:ext cx="4822031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Numbers with a decimal point are called ...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5420321" y="3875484"/>
            <a:ext cx="3616523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floating point numbers (or floats)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803672" y="4250531"/>
            <a:ext cx="5357813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To use special Python characters we need ...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7000875" y="4250531"/>
            <a:ext cx="1857375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escape sequences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803672" y="4607719"/>
            <a:ext cx="7483078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In Python, the remainder of a division is called ...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7965281" y="4572000"/>
            <a:ext cx="901898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</a:pPr>
            <a:r>
              <a:rPr lang="en-US" altLang="en-US" sz="1687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modulus</a:t>
            </a:r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44" y="5339954"/>
            <a:ext cx="6206133" cy="12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7220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3" grpId="0" autoUpdateAnimBg="0"/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0" grpId="0" autoUpdateAnimBg="0"/>
      <p:bldP spid="2254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a previous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saved a file called questions.</a:t>
            </a:r>
          </a:p>
          <a:p>
            <a:r>
              <a:rPr lang="en-GB" dirty="0" smtClean="0"/>
              <a:t>Can you find the file?</a:t>
            </a:r>
          </a:p>
          <a:p>
            <a:r>
              <a:rPr lang="en-GB" dirty="0" smtClean="0"/>
              <a:t>Can you open it?</a:t>
            </a:r>
          </a:p>
        </p:txBody>
      </p:sp>
    </p:spTree>
    <p:extLst>
      <p:ext uri="{BB962C8B-B14F-4D97-AF65-F5344CB8AC3E}">
        <p14:creationId xmlns="" xmlns:p14="http://schemas.microsoft.com/office/powerpoint/2010/main" val="37000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Commenting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Comments are added to computer programs to help people </a:t>
            </a:r>
            <a:r>
              <a:rPr lang="en-GB" dirty="0" smtClean="0">
                <a:solidFill>
                  <a:srgbClr val="FF0000"/>
                </a:solidFill>
              </a:rPr>
              <a:t>understand the intentions of the person who created the code</a:t>
            </a:r>
            <a:r>
              <a:rPr lang="en-GB" dirty="0" smtClean="0"/>
              <a:t> – especially where it is </a:t>
            </a:r>
            <a:r>
              <a:rPr lang="en-GB" dirty="0" smtClean="0">
                <a:solidFill>
                  <a:srgbClr val="FF0000"/>
                </a:solidFill>
              </a:rPr>
              <a:t>not obvious </a:t>
            </a:r>
            <a:r>
              <a:rPr lang="en-GB" dirty="0" smtClean="0"/>
              <a:t>what is going on.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634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################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7" t="3959" r="25271" b="75403"/>
          <a:stretch/>
        </p:blipFill>
        <p:spPr bwMode="auto">
          <a:xfrm>
            <a:off x="107504" y="1793044"/>
            <a:ext cx="90364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1520" y="4945543"/>
            <a:ext cx="8424935" cy="15121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# Now add comments to all of your lines of code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2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 comments to your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Think, pair, share</a:t>
            </a:r>
          </a:p>
          <a:p>
            <a:pPr marL="442913" indent="-442913">
              <a:buNone/>
            </a:pPr>
            <a:r>
              <a:rPr lang="en-GB" dirty="0" smtClean="0"/>
              <a:t>1. How would you add some information about the program, creator, date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530225" indent="-530225">
              <a:buNone/>
            </a:pPr>
            <a:r>
              <a:rPr lang="en-GB" dirty="0" smtClean="0"/>
              <a:t>2. Is it necessary to comment on every line?</a:t>
            </a:r>
          </a:p>
          <a:p>
            <a:pPr marL="530225" indent="-530225">
              <a:buNone/>
            </a:pPr>
            <a:r>
              <a:rPr lang="en-GB" dirty="0" smtClean="0"/>
              <a:t>3. If everything is ignored after the #, how could this be useful?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239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413" indent="-633413">
              <a:buNone/>
            </a:pPr>
            <a:r>
              <a:rPr lang="en-GB" dirty="0" smtClean="0"/>
              <a:t>1. Add a top line comment with    name, date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530225" indent="-530225">
              <a:buNone/>
            </a:pPr>
            <a:r>
              <a:rPr lang="en-GB" dirty="0" smtClean="0"/>
              <a:t>2. Only comment when it is not clear to another person</a:t>
            </a:r>
          </a:p>
          <a:p>
            <a:pPr marL="530225" indent="-530225">
              <a:buNone/>
            </a:pPr>
            <a:r>
              <a:rPr lang="en-GB" dirty="0" smtClean="0"/>
              <a:t>3. You can use the </a:t>
            </a:r>
            <a:r>
              <a:rPr lang="en-GB" dirty="0" smtClean="0">
                <a:solidFill>
                  <a:srgbClr val="FF0000"/>
                </a:solidFill>
              </a:rPr>
              <a:t>#</a:t>
            </a:r>
            <a:r>
              <a:rPr lang="en-GB" dirty="0" smtClean="0"/>
              <a:t> to “comment out” sections of code that are not working  to help with debugging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353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maths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a new program editor window (open the interpreter and select File, New Window)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196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75" y="7438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Here is the code:</a:t>
            </a:r>
            <a:br>
              <a:rPr lang="en-GB" dirty="0" smtClean="0"/>
            </a:br>
            <a:r>
              <a:rPr lang="en-GB" dirty="0" smtClean="0"/>
              <a:t>       </a:t>
            </a:r>
            <a:r>
              <a:rPr lang="en-GB" dirty="0" smtClean="0">
                <a:solidFill>
                  <a:srgbClr val="FF0000"/>
                </a:solidFill>
              </a:rPr>
              <a:t>save as maths_questions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2" t="3125" r="54761" b="54536"/>
          <a:stretch/>
        </p:blipFill>
        <p:spPr bwMode="auto">
          <a:xfrm>
            <a:off x="611560" y="1916832"/>
            <a:ext cx="796923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19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873</TotalTime>
  <Words>782</Words>
  <Application>Microsoft Office PowerPoint</Application>
  <PresentationFormat>On-screen Show (4:3)</PresentationFormat>
  <Paragraphs>91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Learning Outcomes  Lesson 5</vt:lpstr>
      <vt:lpstr>In a previous lesson</vt:lpstr>
      <vt:lpstr>Commenting code</vt:lpstr>
      <vt:lpstr>################</vt:lpstr>
      <vt:lpstr>Add comments to your program</vt:lpstr>
      <vt:lpstr>Answers</vt:lpstr>
      <vt:lpstr>Creating a maths quiz</vt:lpstr>
      <vt:lpstr>   Here is the code:        save as maths_questions</vt:lpstr>
      <vt:lpstr>Add more questions to your game</vt:lpstr>
      <vt:lpstr>Can you answer this question?</vt:lpstr>
      <vt:lpstr>Answer = int(answer)</vt:lpstr>
      <vt:lpstr>Can you answer this question?</vt:lpstr>
      <vt:lpstr>if answer ==4:</vt:lpstr>
      <vt:lpstr>Can you answer this question?</vt:lpstr>
      <vt:lpstr>Indents</vt:lpstr>
      <vt:lpstr>Can you answer this question?</vt:lpstr>
      <vt:lpstr>Colons</vt:lpstr>
      <vt:lpstr>12 times table</vt:lpstr>
      <vt:lpstr>Slide 20</vt:lpstr>
      <vt:lpstr>Review –Lesson 3</vt:lpstr>
      <vt:lpstr>Slide 22</vt:lpstr>
    </vt:vector>
  </TitlesOfParts>
  <Company>T&amp;W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Brench, Peter</dc:creator>
  <cp:lastModifiedBy>User</cp:lastModifiedBy>
  <cp:revision>77</cp:revision>
  <dcterms:created xsi:type="dcterms:W3CDTF">2012-12-04T17:01:08Z</dcterms:created>
  <dcterms:modified xsi:type="dcterms:W3CDTF">2015-04-15T17:08:41Z</dcterms:modified>
</cp:coreProperties>
</file>