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26" r:id="rId3"/>
    <p:sldId id="286" r:id="rId4"/>
    <p:sldId id="307" r:id="rId5"/>
    <p:sldId id="308" r:id="rId6"/>
    <p:sldId id="309" r:id="rId7"/>
    <p:sldId id="310" r:id="rId8"/>
    <p:sldId id="312" r:id="rId9"/>
    <p:sldId id="311" r:id="rId10"/>
    <p:sldId id="313" r:id="rId11"/>
    <p:sldId id="314" r:id="rId12"/>
    <p:sldId id="316" r:id="rId13"/>
    <p:sldId id="315" r:id="rId14"/>
    <p:sldId id="317" r:id="rId15"/>
    <p:sldId id="318" r:id="rId16"/>
    <p:sldId id="319" r:id="rId17"/>
    <p:sldId id="320" r:id="rId18"/>
    <p:sldId id="321" r:id="rId19"/>
    <p:sldId id="323" r:id="rId20"/>
    <p:sldId id="322" r:id="rId21"/>
    <p:sldId id="324" r:id="rId22"/>
    <p:sldId id="325" r:id="rId23"/>
    <p:sldId id="327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7" y="0"/>
            <a:ext cx="910694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0pPfyYtiB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08721"/>
            <a:ext cx="8424936" cy="1368151"/>
          </a:xfrm>
        </p:spPr>
        <p:txBody>
          <a:bodyPr>
            <a:noAutofit/>
          </a:bodyPr>
          <a:lstStyle/>
          <a:p>
            <a:r>
              <a:rPr lang="en-GB" sz="6600" dirty="0" smtClean="0"/>
              <a:t>Computer Networks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39" y="2178202"/>
            <a:ext cx="4684340" cy="374441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Domain Name System (DNS)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 have seen IP addresses are not user friendly and so we commonly use domain names to help us make sense of them:</a:t>
            </a:r>
          </a:p>
          <a:p>
            <a:pPr marL="0" indent="0" algn="ctr">
              <a:buNone/>
            </a:pPr>
            <a:r>
              <a:rPr lang="en-GB" sz="4300" b="1" dirty="0" smtClean="0"/>
              <a:t>www.bbc.co.uk</a:t>
            </a:r>
          </a:p>
          <a:p>
            <a:r>
              <a:rPr lang="en-GB" dirty="0" smtClean="0"/>
              <a:t>These domain names are stored in a large directory which saves the domain name and the IP address it relates to.</a:t>
            </a:r>
          </a:p>
          <a:p>
            <a:r>
              <a:rPr lang="en-GB" dirty="0" smtClean="0"/>
              <a:t>When a user types in a domain name, the correct IP address is looked up in the directory and then is used to find the correct website.</a:t>
            </a:r>
          </a:p>
          <a:p>
            <a:r>
              <a:rPr lang="en-GB" dirty="0" smtClean="0"/>
              <a:t>This directory is called the Domain Name System (DNS).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Domain Name System (DNS)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DNS is </a:t>
            </a:r>
            <a:r>
              <a:rPr lang="en-GB" dirty="0"/>
              <a:t>stored </a:t>
            </a:r>
            <a:r>
              <a:rPr lang="en-GB" dirty="0" smtClean="0"/>
              <a:t>on </a:t>
            </a:r>
            <a:r>
              <a:rPr lang="en-GB" dirty="0"/>
              <a:t>several large computers around the </a:t>
            </a:r>
            <a:r>
              <a:rPr lang="en-GB" dirty="0" smtClean="0"/>
              <a:t>world and translates </a:t>
            </a:r>
            <a:r>
              <a:rPr lang="en-GB" dirty="0"/>
              <a:t>easily </a:t>
            </a:r>
            <a:r>
              <a:rPr lang="en-GB" dirty="0" smtClean="0"/>
              <a:t>memorised </a:t>
            </a:r>
            <a:r>
              <a:rPr lang="en-GB" dirty="0"/>
              <a:t>domain names </a:t>
            </a:r>
            <a:r>
              <a:rPr lang="en-GB" dirty="0" smtClean="0"/>
              <a:t>into the IP </a:t>
            </a:r>
            <a:r>
              <a:rPr lang="en-GB" dirty="0"/>
              <a:t>addresses </a:t>
            </a:r>
            <a:r>
              <a:rPr lang="en-GB" dirty="0" smtClean="0"/>
              <a:t>which then allows the internet browser to search for the correct website. </a:t>
            </a:r>
          </a:p>
          <a:p>
            <a:r>
              <a:rPr lang="en-GB" dirty="0" smtClean="0"/>
              <a:t>By </a:t>
            </a:r>
            <a:r>
              <a:rPr lang="en-GB" dirty="0"/>
              <a:t>providing a </a:t>
            </a:r>
            <a:r>
              <a:rPr lang="en-GB" dirty="0" smtClean="0"/>
              <a:t>worldwide service</a:t>
            </a:r>
            <a:r>
              <a:rPr lang="en-GB" dirty="0"/>
              <a:t>, the </a:t>
            </a:r>
            <a:r>
              <a:rPr lang="en-GB" dirty="0" smtClean="0"/>
              <a:t>DNS is </a:t>
            </a:r>
            <a:r>
              <a:rPr lang="en-GB" dirty="0"/>
              <a:t>an essential </a:t>
            </a:r>
            <a:r>
              <a:rPr lang="en-GB" dirty="0" smtClean="0"/>
              <a:t>part of </a:t>
            </a:r>
            <a:r>
              <a:rPr lang="en-GB" dirty="0"/>
              <a:t>the Internet.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3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TCP/IP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76" cy="4525963"/>
          </a:xfrm>
        </p:spPr>
        <p:txBody>
          <a:bodyPr>
            <a:normAutofit/>
          </a:bodyPr>
          <a:lstStyle/>
          <a:p>
            <a:r>
              <a:rPr lang="en-GB" dirty="0"/>
              <a:t>TCP/IP stands for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dirty="0"/>
              <a:t>ransmission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dirty="0"/>
              <a:t>ontrol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/>
              <a:t>rotocol/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dirty="0"/>
              <a:t>nternet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GB" dirty="0" smtClean="0"/>
              <a:t>rotocol.</a:t>
            </a:r>
            <a:endParaRPr lang="en-GB" dirty="0"/>
          </a:p>
          <a:p>
            <a:r>
              <a:rPr lang="en-GB" dirty="0"/>
              <a:t>This is a set of rules used to connect </a:t>
            </a:r>
            <a:r>
              <a:rPr lang="en-GB" dirty="0" smtClean="0"/>
              <a:t>computers </a:t>
            </a:r>
            <a:r>
              <a:rPr lang="en-GB" dirty="0"/>
              <a:t>to the </a:t>
            </a:r>
            <a:r>
              <a:rPr lang="en-GB" dirty="0" smtClean="0"/>
              <a:t>Internet</a:t>
            </a:r>
            <a:r>
              <a:rPr lang="en-GB" dirty="0"/>
              <a:t>. </a:t>
            </a:r>
          </a:p>
          <a:p>
            <a:r>
              <a:rPr lang="en-GB" dirty="0"/>
              <a:t>TCP/IP is </a:t>
            </a:r>
            <a:r>
              <a:rPr lang="en-GB" dirty="0" smtClean="0"/>
              <a:t>the </a:t>
            </a:r>
            <a:r>
              <a:rPr lang="en-GB" dirty="0"/>
              <a:t>industry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standard </a:t>
            </a:r>
            <a:r>
              <a:rPr lang="en-GB" dirty="0"/>
              <a:t>for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transmitting </a:t>
            </a:r>
            <a:r>
              <a:rPr lang="en-GB" dirty="0"/>
              <a:t>data over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networks</a:t>
            </a:r>
            <a:r>
              <a:rPr lang="en-GB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284" y="3284984"/>
            <a:ext cx="4044665" cy="269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3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</a:t>
            </a:r>
            <a:r>
              <a:rPr lang="en-GB" dirty="0"/>
              <a:t>MAC (Media Access Control) address is a number that </a:t>
            </a:r>
            <a:r>
              <a:rPr lang="en-GB" dirty="0" smtClean="0"/>
              <a:t>uniquely </a:t>
            </a:r>
            <a:r>
              <a:rPr lang="en-GB" dirty="0"/>
              <a:t>identifies each node </a:t>
            </a:r>
            <a:r>
              <a:rPr lang="en-GB" dirty="0" smtClean="0"/>
              <a:t>(computer or other peripheral) on a LAN. </a:t>
            </a:r>
          </a:p>
          <a:p>
            <a:r>
              <a:rPr lang="en-GB" dirty="0" smtClean="0"/>
              <a:t>This is shown as a set of 6 Hexadecimal numbers:</a:t>
            </a:r>
          </a:p>
          <a:p>
            <a:pPr marL="0" indent="0" algn="ctr">
              <a:buNone/>
            </a:pPr>
            <a:r>
              <a:rPr lang="en-GB" sz="4800" b="1" dirty="0" smtClean="0"/>
              <a:t>C4-85-08-74-1A-62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These are programed into circuit boards when the item is built and should not be changed but can be re-programmed if a clash occurs.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  <p:sp>
        <p:nvSpPr>
          <p:cNvPr id="6" name="Rounded Rectangular Callout 5"/>
          <p:cNvSpPr/>
          <p:nvPr/>
        </p:nvSpPr>
        <p:spPr>
          <a:xfrm>
            <a:off x="1835696" y="4106627"/>
            <a:ext cx="2592288" cy="707183"/>
          </a:xfrm>
          <a:prstGeom prst="wedgeRoundRectCallout">
            <a:avLst>
              <a:gd name="adj1" fmla="val 31865"/>
              <a:gd name="adj2" fmla="val -81629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</a:rPr>
              <a:t>These represent the manufacturer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93704" y="4136183"/>
            <a:ext cx="3250704" cy="648072"/>
          </a:xfrm>
          <a:prstGeom prst="wedgeRoundRectCallout">
            <a:avLst>
              <a:gd name="adj1" fmla="val -28191"/>
              <a:gd name="adj2" fmla="val -89117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These are automatically </a:t>
            </a:r>
            <a:r>
              <a:rPr lang="en-GB" sz="2000" b="1" dirty="0" smtClean="0">
                <a:solidFill>
                  <a:schemeClr val="tx2"/>
                </a:solidFill>
              </a:rPr>
              <a:t>generated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39752" y="3284984"/>
            <a:ext cx="2198402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555078" y="3286612"/>
            <a:ext cx="2215325" cy="576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6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Large email messages, websites and other data is often too large to send all in one large chunk over a network.</a:t>
            </a:r>
          </a:p>
          <a:p>
            <a:r>
              <a:rPr lang="en-GB" dirty="0" smtClean="0"/>
              <a:t>These are broken down into smaller, more manageable parts called “packets”.</a:t>
            </a:r>
          </a:p>
          <a:p>
            <a:r>
              <a:rPr lang="en-GB" dirty="0" smtClean="0"/>
              <a:t>Each </a:t>
            </a:r>
            <a:r>
              <a:rPr lang="en-GB" dirty="0"/>
              <a:t>packet carries </a:t>
            </a:r>
            <a:r>
              <a:rPr lang="en-GB" dirty="0" smtClean="0"/>
              <a:t>the following information:</a:t>
            </a:r>
          </a:p>
          <a:p>
            <a:pPr lvl="1"/>
            <a:r>
              <a:rPr lang="en-GB" dirty="0" smtClean="0"/>
              <a:t>The sender's and recipient’s </a:t>
            </a:r>
            <a:r>
              <a:rPr lang="en-GB" dirty="0"/>
              <a:t>IP </a:t>
            </a:r>
            <a:r>
              <a:rPr lang="en-GB" dirty="0" smtClean="0"/>
              <a:t>addresses. </a:t>
            </a:r>
          </a:p>
          <a:p>
            <a:pPr lvl="1"/>
            <a:r>
              <a:rPr lang="en-GB" dirty="0" smtClean="0"/>
              <a:t>How many </a:t>
            </a:r>
            <a:r>
              <a:rPr lang="en-GB" dirty="0"/>
              <a:t>packets </a:t>
            </a:r>
            <a:r>
              <a:rPr lang="en-GB" dirty="0" smtClean="0"/>
              <a:t>the data has </a:t>
            </a:r>
            <a:r>
              <a:rPr lang="en-GB" dirty="0"/>
              <a:t>been broken </a:t>
            </a:r>
            <a:r>
              <a:rPr lang="en-GB" dirty="0" smtClean="0"/>
              <a:t>into.</a:t>
            </a:r>
          </a:p>
          <a:p>
            <a:pPr lvl="1"/>
            <a:r>
              <a:rPr lang="en-GB" dirty="0" smtClean="0"/>
              <a:t>The number </a:t>
            </a:r>
            <a:r>
              <a:rPr lang="en-GB" dirty="0"/>
              <a:t>of this particular packet. </a:t>
            </a:r>
            <a:endParaRPr lang="en-GB" dirty="0" smtClean="0"/>
          </a:p>
          <a:p>
            <a:pPr lvl="1"/>
            <a:r>
              <a:rPr lang="en-GB" dirty="0" smtClean="0"/>
              <a:t>The relevant section of data they need to carry.</a:t>
            </a:r>
          </a:p>
          <a:p>
            <a:r>
              <a:rPr lang="en-GB" dirty="0"/>
              <a:t>A typical packet contains around 1 to 2 KB.</a:t>
            </a:r>
          </a:p>
          <a:p>
            <a:r>
              <a:rPr lang="en-GB" dirty="0" smtClean="0"/>
              <a:t>When the computer receives the packets, it waits until it receives them all and then reassembles the data into the correct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You are going to play a game so please split into small groups with 3 – 5 people in each team.</a:t>
            </a:r>
          </a:p>
          <a:p>
            <a:r>
              <a:rPr lang="en-GB" dirty="0" smtClean="0"/>
              <a:t>You are going to see a word or phrase on the screen which will be displayed one letter at a time.  </a:t>
            </a:r>
          </a:p>
          <a:p>
            <a:r>
              <a:rPr lang="en-GB" dirty="0" smtClean="0"/>
              <a:t>If you think you know what the word is then put up your hand and not only say what the word is but you also need to DESCRIBE what it means.</a:t>
            </a:r>
          </a:p>
          <a:p>
            <a:r>
              <a:rPr lang="en-GB" dirty="0" smtClean="0"/>
              <a:t>If you get the word or phrase wrong then you cannot guess again for that word or phrase.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16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3131840" y="351378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51920" y="351378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351378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92080" y="351378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30655" y="2721694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41607" y="2721694"/>
            <a:ext cx="652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4544" y="272169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48913" y="2721694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64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17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627784" y="351749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47864" y="351749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67944" y="351749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04048" y="351749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4128" y="351749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687965" y="2725408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74313" y="2725408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92333" y="272540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65288" y="2725408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72636" y="272540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833170" y="2941432"/>
            <a:ext cx="240070" cy="5760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1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259632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79712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6217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8225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0233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2241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249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6257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82656" y="3494636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99162" y="2702548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05360" y="2702548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05595" y="270254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97101" y="2702548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08052" y="2702548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58204" y="2702548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99330" y="2702548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31848" y="2702548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47326" y="2702548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33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19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36440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8448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0456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2464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4472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64803" y="345906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411760" y="266697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84483" y="266697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4431" y="2666974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88901" y="2666974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K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08460" y="2666974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17006" y="266697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6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Work in pairs to use the internet to answer the following questions. Type this into a document: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is the difference between an IP address and a MAC address?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Why is data sent in packets rather than as a single block?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does DNS stand for and what is it used for?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does TCP/IP stand for and what is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2"/>
            <a:ext cx="2060848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21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20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91680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11760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7585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1601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3609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5617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7625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96336" y="359030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00335" y="2798216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91680" y="279821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81628" y="2798216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C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19275" y="279821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10781" y="279821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21732" y="279821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71884" y="2798216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R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13010" y="2798216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45528" y="2798216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61006" y="2798216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750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Guess what I am…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21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82758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4766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774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8782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2798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0810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2818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94826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68344" y="3122455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41278" y="2330367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3619" y="2330367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8189" y="2330367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031243" y="2330367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48585" y="2330367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23281" y="2330367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10229" y="2330367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N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4141" y="2330367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78075" y="2330367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27404" y="2330367"/>
            <a:ext cx="522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59178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1186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3194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5202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7210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192180" y="422108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659976" y="3429000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2317" y="3429000"/>
            <a:ext cx="543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121846" y="3429000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3911" y="3429000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35837" y="342900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112937" y="3429000"/>
            <a:ext cx="790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43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do you remember?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 smtClean="0"/>
              <a:t>At the beginning of the lesson you answered these questions.  Look at your answers and see if you can write better answers in your own words.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is the difference between an IP address and a MAC address?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Why is data sent in packets rather than as a single block?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does DNS stand for and what is it used for?</a:t>
            </a:r>
          </a:p>
          <a:p>
            <a:pPr marL="2239963" indent="-514350">
              <a:buFont typeface="+mj-lt"/>
              <a:buAutoNum type="arabicPeriod"/>
            </a:pPr>
            <a:r>
              <a:rPr lang="en-GB" dirty="0" smtClean="0"/>
              <a:t>What does TCP/IP stand for and what is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22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24944"/>
            <a:ext cx="2060848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33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800" b="1" dirty="0" smtClean="0">
                <a:hlinkClick r:id="rId2"/>
              </a:rPr>
              <a:t>Click here to watch the video</a:t>
            </a:r>
            <a:endParaRPr lang="en-GB" sz="4800" b="1" dirty="0" smtClean="0"/>
          </a:p>
          <a:p>
            <a:endParaRPr lang="en-GB" dirty="0" smtClean="0"/>
          </a:p>
          <a:p>
            <a:r>
              <a:rPr lang="en-GB" dirty="0" smtClean="0"/>
              <a:t>Watch the video, created in 1969 about how they thought the internet could be used around the home.</a:t>
            </a:r>
          </a:p>
          <a:p>
            <a:r>
              <a:rPr lang="en-GB" dirty="0" smtClean="0"/>
              <a:t>Send an email to your teacher identifying how close their predictions were to what we can actually do.  What did they get right and what did they get wrong?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1244" y="1772816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412776"/>
            <a:ext cx="8584900" cy="4813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3600" b="1" dirty="0" smtClean="0"/>
              <a:t>Understand how computers communicate over networks. </a:t>
            </a:r>
            <a:endParaRPr lang="en-GB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276872"/>
            <a:ext cx="8435280" cy="3960440"/>
          </a:xfrm>
        </p:spPr>
        <p:txBody>
          <a:bodyPr>
            <a:normAutofit fontScale="92500"/>
          </a:bodyPr>
          <a:lstStyle/>
          <a:p>
            <a:r>
              <a:rPr lang="en-GB" sz="3200" b="1" dirty="0" smtClean="0"/>
              <a:t>All of you will:</a:t>
            </a:r>
          </a:p>
          <a:p>
            <a:pPr lvl="1">
              <a:defRPr/>
            </a:pPr>
            <a:r>
              <a:rPr lang="en-GB" sz="2800" dirty="0" smtClean="0"/>
              <a:t>Explain what an IP address is used for.</a:t>
            </a:r>
            <a:endParaRPr lang="en-GB" sz="2800" dirty="0"/>
          </a:p>
          <a:p>
            <a:r>
              <a:rPr lang="en-GB" sz="3200" b="1" dirty="0" smtClean="0"/>
              <a:t>Most of you will:</a:t>
            </a:r>
          </a:p>
          <a:p>
            <a:pPr lvl="1">
              <a:defRPr/>
            </a:pPr>
            <a:r>
              <a:rPr lang="en-GB" sz="2800" dirty="0" smtClean="0"/>
              <a:t>Identify the difference between an IP address and a MAC address and how a DNS translates IP addresses.</a:t>
            </a:r>
          </a:p>
          <a:p>
            <a:pPr lvl="1">
              <a:defRPr/>
            </a:pPr>
            <a:r>
              <a:rPr lang="en-GB" sz="2800" dirty="0" smtClean="0"/>
              <a:t>Explain how data is sent using packets.</a:t>
            </a:r>
            <a:endParaRPr lang="en-GB" sz="2800" dirty="0"/>
          </a:p>
          <a:p>
            <a:r>
              <a:rPr lang="en-GB" sz="3200" b="1" dirty="0" smtClean="0"/>
              <a:t>Some of you will:</a:t>
            </a:r>
          </a:p>
          <a:p>
            <a:pPr lvl="1"/>
            <a:r>
              <a:rPr lang="en-GB" sz="2800" dirty="0" smtClean="0"/>
              <a:t>Research how TCP/IP works.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7944" y="1556792"/>
            <a:ext cx="4762872" cy="4467256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 1 to answer the questions on the worksheet.</a:t>
            </a:r>
          </a:p>
          <a:p>
            <a:r>
              <a:rPr lang="en-GB" b="1" u="sng" dirty="0" smtClean="0"/>
              <a:t>Some of you</a:t>
            </a:r>
            <a:r>
              <a:rPr lang="en-GB" b="1" dirty="0" smtClean="0"/>
              <a:t> </a:t>
            </a:r>
            <a:r>
              <a:rPr lang="en-GB" dirty="0" smtClean="0"/>
              <a:t>may also want to get the extra marks by performing some extra research into TCP/IP.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576" y="1556791"/>
            <a:ext cx="3086058" cy="4320481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 Addresses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Every machine on a network has a unique </a:t>
            </a:r>
            <a:r>
              <a:rPr lang="en-GB" dirty="0" smtClean="0"/>
              <a:t>number which identifies it. </a:t>
            </a:r>
          </a:p>
          <a:p>
            <a:r>
              <a:rPr lang="en-GB" dirty="0" smtClean="0"/>
              <a:t>Most </a:t>
            </a:r>
            <a:r>
              <a:rPr lang="en-GB" dirty="0"/>
              <a:t>networks </a:t>
            </a:r>
            <a:r>
              <a:rPr lang="en-GB" dirty="0" smtClean="0"/>
              <a:t>today use </a:t>
            </a:r>
            <a:r>
              <a:rPr lang="en-GB" dirty="0"/>
              <a:t>the TCP/IP protocol as the standard for how to communicate on the network. </a:t>
            </a:r>
            <a:endParaRPr lang="en-GB" dirty="0" smtClean="0"/>
          </a:p>
          <a:p>
            <a:r>
              <a:rPr lang="en-GB" dirty="0" smtClean="0"/>
              <a:t>The TCP/IP protocol lays out the rules by which data will be transferred across the network.</a:t>
            </a:r>
          </a:p>
          <a:p>
            <a:r>
              <a:rPr lang="en-GB" dirty="0" smtClean="0"/>
              <a:t>In </a:t>
            </a:r>
            <a:r>
              <a:rPr lang="en-GB" dirty="0"/>
              <a:t>the TCP/IP protocol, the </a:t>
            </a:r>
            <a:r>
              <a:rPr lang="en-GB" dirty="0" smtClean="0"/>
              <a:t>unique number for </a:t>
            </a:r>
            <a:r>
              <a:rPr lang="en-GB" dirty="0"/>
              <a:t>a computer is called its IP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IP Addresses Structured?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An IP address is made up from 4 groups of numbers, between 0 and 255, separated by a full stop:</a:t>
            </a:r>
          </a:p>
          <a:p>
            <a:pPr marL="0" indent="0" algn="ctr">
              <a:buNone/>
            </a:pPr>
            <a:r>
              <a:rPr lang="en-GB" sz="5400" b="1" dirty="0" smtClean="0"/>
              <a:t>192.168.66.145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289778" y="3351916"/>
            <a:ext cx="2448272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738050" y="3357857"/>
            <a:ext cx="2160240" cy="64807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755576" y="4626418"/>
            <a:ext cx="2880320" cy="1125286"/>
          </a:xfrm>
          <a:prstGeom prst="wedgeRoundRectCallout">
            <a:avLst>
              <a:gd name="adj1" fmla="val 35106"/>
              <a:gd name="adj2" fmla="val -108345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</a:rPr>
              <a:t>These two numbers define the network the computer is on.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538812" y="4620216"/>
            <a:ext cx="2880320" cy="1125286"/>
          </a:xfrm>
          <a:prstGeom prst="wedgeRoundRectCallout">
            <a:avLst>
              <a:gd name="adj1" fmla="val -8880"/>
              <a:gd name="adj2" fmla="val -97576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2"/>
                </a:solidFill>
              </a:rPr>
              <a:t>These two numbers define the individual machine number.</a:t>
            </a:r>
            <a:endParaRPr lang="en-GB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Shortage of IP Addresses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There is an obvious flaw with this system which is that there are not enough IP addresses for the number of computers that want to use the internet.</a:t>
            </a:r>
          </a:p>
          <a:p>
            <a:r>
              <a:rPr lang="en-GB" dirty="0" smtClean="0"/>
              <a:t>One solution to this problem is to use two types of IP address:</a:t>
            </a:r>
          </a:p>
          <a:p>
            <a:pPr lvl="1"/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</a:t>
            </a:r>
            <a:r>
              <a:rPr lang="en-GB" dirty="0"/>
              <a:t>addresses are </a:t>
            </a:r>
            <a:r>
              <a:rPr lang="en-GB" dirty="0" smtClean="0"/>
              <a:t>totally unique </a:t>
            </a:r>
            <a:r>
              <a:rPr lang="en-GB" dirty="0"/>
              <a:t>and </a:t>
            </a:r>
            <a:endParaRPr lang="en-GB" dirty="0" smtClean="0"/>
          </a:p>
          <a:p>
            <a:pPr lvl="1"/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IP </a:t>
            </a:r>
            <a:r>
              <a:rPr lang="en-GB" dirty="0"/>
              <a:t>addresses </a:t>
            </a:r>
            <a:r>
              <a:rPr lang="en-GB" dirty="0" smtClean="0"/>
              <a:t>must only be </a:t>
            </a:r>
            <a:r>
              <a:rPr lang="en-GB" dirty="0"/>
              <a:t>unique </a:t>
            </a:r>
            <a:r>
              <a:rPr lang="en-GB" i="1" dirty="0"/>
              <a:t>within</a:t>
            </a:r>
            <a:r>
              <a:rPr lang="en-GB" dirty="0"/>
              <a:t> the local network that the device belongs to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way one computer on a network may have a public IP address which is connected to the internet and all the rest on that network would have private IP addresses.</a:t>
            </a:r>
          </a:p>
          <a:p>
            <a:r>
              <a:rPr lang="en-GB" dirty="0" smtClean="0"/>
              <a:t>Another solution is to use a bigger IP address with more numbers allowed and newer IP address have more segments, thus allowing for more unique IP addresses.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65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out your IP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to the following website:</a:t>
            </a:r>
          </a:p>
          <a:p>
            <a:endParaRPr lang="en-GB" sz="1600" dirty="0" smtClean="0"/>
          </a:p>
          <a:p>
            <a:pPr marL="0" indent="0" algn="ctr">
              <a:buNone/>
            </a:pPr>
            <a:r>
              <a:rPr lang="en-GB" sz="4000" b="1" dirty="0"/>
              <a:t>http://whatismyipaddress.com</a:t>
            </a:r>
            <a:r>
              <a:rPr lang="en-GB" sz="4000" b="1" dirty="0" smtClean="0"/>
              <a:t>/</a:t>
            </a:r>
          </a:p>
          <a:p>
            <a:pPr marL="0" indent="0" algn="ctr">
              <a:buNone/>
            </a:pPr>
            <a:endParaRPr lang="en-GB" sz="1600" b="1" dirty="0" smtClean="0"/>
          </a:p>
          <a:p>
            <a:r>
              <a:rPr lang="en-GB" dirty="0" smtClean="0"/>
              <a:t>This will tell you the IP address for the computer you are currently using.</a:t>
            </a:r>
          </a:p>
          <a:p>
            <a:r>
              <a:rPr lang="en-GB" dirty="0" smtClean="0"/>
              <a:t>What is similar about all the IP addresses in the classroom?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0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an IP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Open up a web browser and type the following into the URL address line.</a:t>
            </a:r>
          </a:p>
          <a:p>
            <a:pPr marL="0" indent="0" algn="ctr">
              <a:buNone/>
            </a:pPr>
            <a:r>
              <a:rPr lang="en-GB" sz="4400" b="1" dirty="0"/>
              <a:t>212.58.253.67</a:t>
            </a:r>
          </a:p>
          <a:p>
            <a:r>
              <a:rPr lang="en-GB" dirty="0"/>
              <a:t>What </a:t>
            </a:r>
            <a:r>
              <a:rPr lang="en-GB" dirty="0" smtClean="0"/>
              <a:t>happens when you hit your [Enter] key?</a:t>
            </a:r>
          </a:p>
          <a:p>
            <a:r>
              <a:rPr lang="en-GB" dirty="0" smtClean="0"/>
              <a:t>As you have seen, it is possible to type in the IP address of the website straight into the URL bar.</a:t>
            </a:r>
          </a:p>
          <a:p>
            <a:r>
              <a:rPr lang="en-GB" dirty="0" smtClean="0"/>
              <a:t>As IP addresses are so difficult to understand we tend to use a more user-friendly name for the websites.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5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1264</Words>
  <Application>Microsoft Office PowerPoint</Application>
  <PresentationFormat>On-screen Show (4:3)</PresentationFormat>
  <Paragraphs>179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Computer Networks</vt:lpstr>
      <vt:lpstr>Starter</vt:lpstr>
      <vt:lpstr>Objective of the Lesson</vt:lpstr>
      <vt:lpstr>Homework</vt:lpstr>
      <vt:lpstr>IP Addresses</vt:lpstr>
      <vt:lpstr>How are IP Addresses Structured?</vt:lpstr>
      <vt:lpstr>The Shortage of IP Addresses</vt:lpstr>
      <vt:lpstr>Finding out your IP address</vt:lpstr>
      <vt:lpstr>Using an IP Address</vt:lpstr>
      <vt:lpstr>Domain Name System (DNS)</vt:lpstr>
      <vt:lpstr>Domain Name System (DNS)</vt:lpstr>
      <vt:lpstr>TCP/IP</vt:lpstr>
      <vt:lpstr>MAC Addresses</vt:lpstr>
      <vt:lpstr>Packets</vt:lpstr>
      <vt:lpstr>Guess what I am…</vt:lpstr>
      <vt:lpstr>Guess what I am…</vt:lpstr>
      <vt:lpstr>Guess what I am…</vt:lpstr>
      <vt:lpstr>Guess what I am…</vt:lpstr>
      <vt:lpstr>Guess what I am…</vt:lpstr>
      <vt:lpstr>Guess what I am…</vt:lpstr>
      <vt:lpstr>Guess what I am…</vt:lpstr>
      <vt:lpstr>How much do you remember?</vt:lpstr>
      <vt:lpstr>The Internet</vt:lpstr>
    </vt:vector>
  </TitlesOfParts>
  <Company>RushmoorSchool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Debbie Stones</cp:lastModifiedBy>
  <cp:revision>189</cp:revision>
  <cp:lastPrinted>2012-06-27T14:44:17Z</cp:lastPrinted>
  <dcterms:created xsi:type="dcterms:W3CDTF">2012-06-27T11:06:02Z</dcterms:created>
  <dcterms:modified xsi:type="dcterms:W3CDTF">2016-11-03T17:47:50Z</dcterms:modified>
</cp:coreProperties>
</file>