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79" r:id="rId4"/>
    <p:sldId id="283" r:id="rId5"/>
    <p:sldId id="281" r:id="rId6"/>
    <p:sldId id="280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8" descr="http://vsbabu.org/mt/archives/images/smilingpython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03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C</a:t>
            </a:r>
            <a:r>
              <a:rPr lang="en-GB" b="1" u="sng" dirty="0" smtClean="0"/>
              <a:t>ombine</a:t>
            </a:r>
            <a:r>
              <a:rPr lang="en-GB" b="1" dirty="0" smtClean="0"/>
              <a:t> </a:t>
            </a:r>
            <a:r>
              <a:rPr lang="en-GB" dirty="0"/>
              <a:t>maths and </a:t>
            </a:r>
            <a:r>
              <a:rPr lang="en-GB" dirty="0" smtClean="0"/>
              <a:t>text</a:t>
            </a:r>
          </a:p>
          <a:p>
            <a:r>
              <a:rPr lang="en-GB" b="1" u="sng" dirty="0" smtClean="0"/>
              <a:t>Use</a:t>
            </a:r>
            <a:r>
              <a:rPr lang="en-GB" dirty="0" smtClean="0"/>
              <a:t> the Python interpreter as a calculator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what is meant by the term integer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Learning Outcomes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–Lesson 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591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don’t these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en-GB" dirty="0" smtClean="0"/>
              <a:t>&gt;&gt;&gt; what is 2 add 2?</a:t>
            </a:r>
          </a:p>
          <a:p>
            <a:r>
              <a:rPr lang="en-GB" dirty="0" smtClean="0"/>
              <a:t>&gt;&gt;&gt; 3 times 6</a:t>
            </a:r>
          </a:p>
          <a:p>
            <a:r>
              <a:rPr lang="en-GB" dirty="0" smtClean="0"/>
              <a:t>&gt;&gt;&gt; 24 subtract 3</a:t>
            </a:r>
          </a:p>
          <a:p>
            <a:r>
              <a:rPr lang="en-GB" dirty="0" smtClean="0"/>
              <a:t>&gt;&gt;&gt; How many times will 4 fit into 12?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93" t="51389" r="38760" b="43690"/>
          <a:stretch/>
        </p:blipFill>
        <p:spPr>
          <a:xfrm>
            <a:off x="1069368" y="4869160"/>
            <a:ext cx="70052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computing, whole numbers (without decimals) are referred to as </a:t>
            </a:r>
            <a:r>
              <a:rPr lang="en-GB" dirty="0" smtClean="0">
                <a:solidFill>
                  <a:srgbClr val="FF0000"/>
                </a:solidFill>
              </a:rPr>
              <a:t>integers</a:t>
            </a:r>
            <a:r>
              <a:rPr lang="en-GB" dirty="0" smtClean="0"/>
              <a:t>, this means that while 4.</a:t>
            </a:r>
            <a:r>
              <a:rPr lang="en-GB" dirty="0" smtClean="0">
                <a:solidFill>
                  <a:srgbClr val="FF0000"/>
                </a:solidFill>
              </a:rPr>
              <a:t>0</a:t>
            </a:r>
            <a:r>
              <a:rPr lang="en-GB" dirty="0" smtClean="0"/>
              <a:t> is not considered an </a:t>
            </a:r>
            <a:r>
              <a:rPr lang="en-GB" dirty="0" smtClean="0">
                <a:solidFill>
                  <a:srgbClr val="FF0000"/>
                </a:solidFill>
              </a:rPr>
              <a:t>integer</a:t>
            </a:r>
            <a:r>
              <a:rPr lang="en-GB" dirty="0" smtClean="0"/>
              <a:t>, 4 is. </a:t>
            </a:r>
          </a:p>
          <a:p>
            <a:r>
              <a:rPr lang="en-GB" dirty="0" smtClean="0"/>
              <a:t>It is possible to store </a:t>
            </a:r>
            <a:r>
              <a:rPr lang="en-GB" dirty="0" smtClean="0">
                <a:solidFill>
                  <a:srgbClr val="FF0000"/>
                </a:solidFill>
              </a:rPr>
              <a:t>integers</a:t>
            </a:r>
            <a:r>
              <a:rPr lang="en-GB" dirty="0" smtClean="0"/>
              <a:t> into variables.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5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Integers stored into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3386" r="59941" b="60283"/>
          <a:stretch/>
        </p:blipFill>
        <p:spPr bwMode="auto">
          <a:xfrm>
            <a:off x="827584" y="2020528"/>
            <a:ext cx="7295340" cy="40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expressions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41667" r="73295" b="36041"/>
          <a:stretch/>
        </p:blipFill>
        <p:spPr bwMode="auto">
          <a:xfrm>
            <a:off x="1043608" y="1988840"/>
            <a:ext cx="696391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C</a:t>
            </a:r>
            <a:r>
              <a:rPr lang="en-GB" b="1" u="sng" dirty="0" smtClean="0"/>
              <a:t>ombine</a:t>
            </a:r>
            <a:r>
              <a:rPr lang="en-GB" b="1" dirty="0" smtClean="0"/>
              <a:t> </a:t>
            </a:r>
            <a:r>
              <a:rPr lang="en-GB" dirty="0"/>
              <a:t>maths and </a:t>
            </a:r>
            <a:r>
              <a:rPr lang="en-GB" dirty="0" smtClean="0"/>
              <a:t>text</a:t>
            </a:r>
          </a:p>
          <a:p>
            <a:r>
              <a:rPr lang="en-GB" b="1" u="sng" dirty="0" smtClean="0"/>
              <a:t>Use</a:t>
            </a:r>
            <a:r>
              <a:rPr lang="en-GB" dirty="0" smtClean="0"/>
              <a:t> the Python interpreter as a calculator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what is meant by the term integer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Learning Outcomes </a:t>
            </a:r>
            <a:r>
              <a:rPr lang="en-US" b="1" i="1" smtClean="0"/>
              <a:t/>
            </a:r>
            <a:br>
              <a:rPr lang="en-US" b="1" i="1" smtClean="0"/>
            </a:br>
            <a:r>
              <a:rPr lang="en-US" b="1" i="1" smtClean="0"/>
              <a:t>Lesson </a:t>
            </a:r>
            <a:r>
              <a:rPr lang="en-US" b="1" i="1" dirty="0" smtClean="0"/>
              <a:t>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085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Paste</a:t>
            </a:r>
            <a:r>
              <a:rPr lang="en-GB" dirty="0" smtClean="0"/>
              <a:t> </a:t>
            </a:r>
            <a:r>
              <a:rPr lang="en-GB" dirty="0" smtClean="0"/>
              <a:t>this </a:t>
            </a:r>
            <a:r>
              <a:rPr lang="en-GB" dirty="0" smtClean="0"/>
              <a:t>table into your books</a:t>
            </a:r>
            <a:endParaRPr lang="en-GB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600" y="2691101"/>
            <a:ext cx="737679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3007073" y="646677"/>
            <a:ext cx="3072957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3375" dirty="0" err="1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Maths</a:t>
            </a:r>
            <a:r>
              <a:rPr lang="en-US" altLang="en-US" sz="3375" dirty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 in Python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411765" y="330398"/>
            <a:ext cx="526852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844">
                <a:solidFill>
                  <a:srgbClr val="4D4D4D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[ slide 5 ]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205508"/>
            <a:ext cx="6707312" cy="23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1107281" y="3580805"/>
            <a:ext cx="6402586" cy="3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9750" indent="-3603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1092200" indent="-4572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179387" indent="0" algn="ctr" eaLnBrk="1" hangingPunct="1">
              <a:spcBef>
                <a:spcPts val="703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Paste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the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table into your book</a:t>
            </a:r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51520" y="3933056"/>
            <a:ext cx="932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4000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Key words </a:t>
            </a:r>
            <a:r>
              <a:rPr lang="en-US" altLang="en-US" sz="2800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– write these into your book leave room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 to write a definition</a:t>
            </a:r>
            <a:endParaRPr lang="en-US" altLang="en-US" sz="2800" dirty="0">
              <a:solidFill>
                <a:srgbClr val="A40800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1214437" y="4777695"/>
            <a:ext cx="2705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integer</a:t>
            </a: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pPr algn="l" eaLnBrk="1" hangingPunct="1">
              <a:spcBef>
                <a:spcPts val="1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float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308574" y="4641600"/>
            <a:ext cx="3517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pPr algn="l" eaLnBrk="1" hangingPunct="1">
              <a:spcBef>
                <a:spcPts val="1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mathematical operator</a:t>
            </a:r>
          </a:p>
          <a:p>
            <a:pPr algn="l" eaLnBrk="1" hangingPunct="1">
              <a:spcBef>
                <a:spcPts val="100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modulus</a:t>
            </a:r>
            <a:endParaRPr lang="en-US" altLang="en-US" sz="2400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48680"/>
            <a:ext cx="3584759" cy="90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8507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Open the Python Shell ( Interactive mode) then open a "New window" (script mode) type in the following calculations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Save the script as </a:t>
            </a:r>
            <a:r>
              <a:rPr lang="en-GB" b="1" dirty="0"/>
              <a:t>"simple_calculation.py"</a:t>
            </a:r>
            <a:r>
              <a:rPr lang="en-GB" dirty="0"/>
              <a:t> then run it (F5)</a:t>
            </a:r>
            <a:br>
              <a:rPr lang="en-GB" dirty="0"/>
            </a:br>
            <a:r>
              <a:rPr lang="en-GB" dirty="0"/>
              <a:t>If you done things correctly you should </a:t>
            </a:r>
            <a:r>
              <a:rPr lang="en-GB" dirty="0" smtClean="0"/>
              <a:t>see</a:t>
            </a:r>
          </a:p>
          <a:p>
            <a:r>
              <a:rPr lang="en-GB" dirty="0" smtClean="0"/>
              <a:t> </a:t>
            </a:r>
            <a:r>
              <a:rPr lang="en-GB" dirty="0"/>
              <a:t>the answers to the calculations in the shell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Check with the image below.</a:t>
            </a:r>
            <a:endParaRPr lang="en-US" altLang="en-US" sz="1687" dirty="0"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43" t="45280" r="57195" b="38970"/>
          <a:stretch/>
        </p:blipFill>
        <p:spPr>
          <a:xfrm>
            <a:off x="3635896" y="1556792"/>
            <a:ext cx="3221203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847" t="61313" r="41336" b="10069"/>
          <a:stretch/>
        </p:blipFill>
        <p:spPr>
          <a:xfrm>
            <a:off x="5348446" y="4177291"/>
            <a:ext cx="2914405" cy="24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9750" indent="-3603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1092200" indent="-4572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  <a:buFontTx/>
              <a:buAutoNum type="arabicPeriod"/>
            </a:pP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Race </a:t>
            </a: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a friend with a calculator to see whether Python is faster than a calculator:</a:t>
            </a:r>
          </a:p>
          <a:p>
            <a:pPr lvl="1" eaLnBrk="1" hangingPunct="1">
              <a:spcBef>
                <a:spcPts val="703"/>
              </a:spcBef>
              <a:buFont typeface="Gill Sans" pitchFamily="-84" charset="0"/>
              <a:buAutoNum type="alphaLcParenR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 5 * 6.5 =</a:t>
            </a:r>
          </a:p>
          <a:p>
            <a:pPr lvl="1" eaLnBrk="1" hangingPunct="1">
              <a:spcBef>
                <a:spcPts val="703"/>
              </a:spcBef>
              <a:buFont typeface="Gill Sans" pitchFamily="-84" charset="0"/>
              <a:buAutoNum type="alphaLcParenR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7 / 3 =</a:t>
            </a:r>
          </a:p>
          <a:p>
            <a:pPr lvl="1" eaLnBrk="1" hangingPunct="1">
              <a:spcBef>
                <a:spcPts val="703"/>
              </a:spcBef>
              <a:buFont typeface="Gill Sans" pitchFamily="-84" charset="0"/>
              <a:buAutoNum type="alphaLcParenR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128 + 6 =</a:t>
            </a:r>
          </a:p>
          <a:p>
            <a:pPr lvl="1" eaLnBrk="1" hangingPunct="1">
              <a:spcBef>
                <a:spcPts val="703"/>
              </a:spcBef>
              <a:buFont typeface="Gill Sans" pitchFamily="-84" charset="0"/>
              <a:buAutoNum type="alphaLcParenR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How many times does 120 divide by 7?</a:t>
            </a:r>
          </a:p>
          <a:p>
            <a:pPr lvl="1" eaLnBrk="1" hangingPunct="1">
              <a:spcBef>
                <a:spcPts val="703"/>
              </a:spcBef>
              <a:buFont typeface="Gill Sans" pitchFamily="-84" charset="0"/>
              <a:buAutoNum type="alphaLcParenR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What is the remainder of 120 / 7?</a:t>
            </a:r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 bwMode="auto">
          <a:xfrm>
            <a:off x="2699792" y="980728"/>
            <a:ext cx="3322712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3375" dirty="0" err="1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Maths</a:t>
            </a:r>
            <a:r>
              <a:rPr lang="en-US" altLang="en-US" sz="3375" dirty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 in Python</a:t>
            </a:r>
          </a:p>
        </p:txBody>
      </p:sp>
    </p:spTree>
    <p:extLst>
      <p:ext uri="{BB962C8B-B14F-4D97-AF65-F5344CB8AC3E}">
        <p14:creationId xmlns:p14="http://schemas.microsoft.com/office/powerpoint/2010/main" val="27708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2038201" y="646678"/>
            <a:ext cx="5056705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3375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Combining Maths and Text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411765" y="330398"/>
            <a:ext cx="526852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844">
                <a:solidFill>
                  <a:srgbClr val="4D4D4D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[ slide 7 ]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678656" y="1254621"/>
            <a:ext cx="6286500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The </a:t>
            </a:r>
            <a:r>
              <a:rPr lang="en-US" altLang="en-US" sz="1687" b="1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()</a:t>
            </a:r>
            <a:r>
              <a:rPr lang="en-US" altLang="en-US" sz="1687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 </a:t>
            </a: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function will print to screen: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strings, numbers or calculations separated by commas:</a:t>
            </a:r>
          </a:p>
          <a:p>
            <a:pPr eaLnBrk="1" hangingPunct="1">
              <a:spcBef>
                <a:spcPts val="703"/>
              </a:spcBef>
            </a:pPr>
            <a:endParaRPr lang="en-US" altLang="en-US" sz="1687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A40800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Interactive session: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622846" y="2669977"/>
            <a:ext cx="6286500" cy="1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&gt;&gt;&gt; </a:t>
            </a:r>
            <a:r>
              <a:rPr lang="en-US" altLang="en-US" sz="1687" b="1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</a:t>
            </a:r>
            <a:r>
              <a:rPr lang="en-US" altLang="en-US" sz="1687" b="1">
                <a:solidFill>
                  <a:srgbClr val="008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"111 divided by 4 = "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, 111/4)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111 divided by 4 = 27.75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&gt;&gt;&gt; </a:t>
            </a:r>
            <a:r>
              <a:rPr lang="en-US" altLang="en-US" sz="1687" b="1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</a:t>
            </a:r>
            <a:r>
              <a:rPr lang="en-US" altLang="en-US" sz="1687" b="1">
                <a:solidFill>
                  <a:srgbClr val="008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"11 divided by 4 = "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, 11/4)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11 divided by 4 = 2.75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572617" y="2669977"/>
            <a:ext cx="8259961" cy="11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What will the output from this code produce?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&gt;&gt;&gt; </a:t>
            </a:r>
            <a:r>
              <a:rPr lang="en-US" altLang="en-US" sz="1687" b="1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</a:t>
            </a:r>
            <a:r>
              <a:rPr lang="en-US" altLang="en-US" sz="1687" b="1">
                <a:solidFill>
                  <a:srgbClr val="008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"11 divided by 4 = "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, 11//4, </a:t>
            </a:r>
            <a:r>
              <a:rPr lang="en-US" altLang="en-US" sz="1687" b="1">
                <a:solidFill>
                  <a:srgbClr val="008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"remainder "</a:t>
            </a:r>
            <a:r>
              <a:rPr lang="en-US" altLang="en-US" sz="1687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, 11%4)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11 divided by 4 = 2 remainder 3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678656" y="6768703"/>
            <a:ext cx="6286500" cy="4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endParaRPr lang="en-GB" altLang="en-US" sz="1687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622846" y="2973586"/>
            <a:ext cx="7822406" cy="8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&gt;&gt;&gt; </a:t>
            </a:r>
            <a:r>
              <a:rPr lang="en-US" altLang="en-US" sz="1687" b="1" dirty="0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 dirty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</a:t>
            </a:r>
            <a:r>
              <a:rPr lang="en-US" altLang="en-US" sz="1687" b="1" dirty="0">
                <a:solidFill>
                  <a:srgbClr val="00800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"I will not write code in history lessons.\n"</a:t>
            </a:r>
            <a:r>
              <a:rPr lang="en-US" altLang="en-US" sz="1687" b="1" dirty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 *50)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572617" y="3479230"/>
            <a:ext cx="7822406" cy="11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See what else you can produce</a:t>
            </a: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.</a:t>
            </a:r>
            <a:endParaRPr lang="en-US" altLang="en-US" sz="1687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2617" y="2720206"/>
            <a:ext cx="457200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Now try entering this code:</a:t>
            </a:r>
          </a:p>
        </p:txBody>
      </p:sp>
    </p:spTree>
    <p:extLst>
      <p:ext uri="{BB962C8B-B14F-4D97-AF65-F5344CB8AC3E}">
        <p14:creationId xmlns:p14="http://schemas.microsoft.com/office/powerpoint/2010/main" val="604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09" grpId="0" build="p" autoUpdateAnimBg="0"/>
      <p:bldP spid="21511" grpId="0" autoUpdateAnimBg="0"/>
      <p:bldP spid="21512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the Python interpreter as a calculator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 back to the IDLE screen</a:t>
            </a:r>
          </a:p>
          <a:p>
            <a:r>
              <a:rPr lang="en-GB" dirty="0" smtClean="0"/>
              <a:t>What is 156 add 567?</a:t>
            </a:r>
          </a:p>
          <a:p>
            <a:r>
              <a:rPr lang="en-GB" dirty="0" smtClean="0"/>
              <a:t>What is 132 subtract 46?</a:t>
            </a:r>
          </a:p>
          <a:p>
            <a:r>
              <a:rPr lang="en-GB" dirty="0" smtClean="0"/>
              <a:t>What is 256 divided by 8?</a:t>
            </a:r>
          </a:p>
          <a:p>
            <a:r>
              <a:rPr lang="en-GB" dirty="0" smtClean="0"/>
              <a:t>What is 389 multiplied by 13?</a:t>
            </a:r>
          </a:p>
          <a:p>
            <a:r>
              <a:rPr lang="en-GB" dirty="0" smtClean="0"/>
              <a:t>Can you work out what mathematical symbols need to be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55959" b="64792"/>
          <a:stretch/>
        </p:blipFill>
        <p:spPr bwMode="auto">
          <a:xfrm>
            <a:off x="841549" y="2000558"/>
            <a:ext cx="7730438" cy="37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004048" y="3329317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012160" y="4409437"/>
            <a:ext cx="2664296" cy="16838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Both of these work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answers – use brackets!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3542" r="55842" b="41935"/>
          <a:stretch/>
        </p:blipFill>
        <p:spPr bwMode="auto">
          <a:xfrm>
            <a:off x="1187624" y="1844824"/>
            <a:ext cx="6192688" cy="46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29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423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Calibri</vt:lpstr>
      <vt:lpstr>Comic Sans MS</vt:lpstr>
      <vt:lpstr>Constantia</vt:lpstr>
      <vt:lpstr>Courier New</vt:lpstr>
      <vt:lpstr>Gill Sans</vt:lpstr>
      <vt:lpstr>Helvetica</vt:lpstr>
      <vt:lpstr>Trebuchet MS</vt:lpstr>
      <vt:lpstr>Wingdings 2</vt:lpstr>
      <vt:lpstr>Flow</vt:lpstr>
      <vt:lpstr>Learning Outcomes  –Lesson 4</vt:lpstr>
      <vt:lpstr>Paste this table into your books</vt:lpstr>
      <vt:lpstr>PowerPoint Presentation</vt:lpstr>
      <vt:lpstr>PowerPoint Presentation</vt:lpstr>
      <vt:lpstr>Maths in Python</vt:lpstr>
      <vt:lpstr>PowerPoint Presentation</vt:lpstr>
      <vt:lpstr>Using the Python interpreter as a calculator</vt:lpstr>
      <vt:lpstr>What works?</vt:lpstr>
      <vt:lpstr>The answers – use brackets!</vt:lpstr>
      <vt:lpstr>Why don’t these work?</vt:lpstr>
      <vt:lpstr>Integers</vt:lpstr>
      <vt:lpstr>Integers stored into variables</vt:lpstr>
      <vt:lpstr>Evaluating expressions</vt:lpstr>
      <vt:lpstr>Learning Outcomes  Lesson 4</vt:lpstr>
    </vt:vector>
  </TitlesOfParts>
  <Company>T&amp;W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Brench, Peter</dc:creator>
  <cp:lastModifiedBy>Debbie Stones</cp:lastModifiedBy>
  <cp:revision>67</cp:revision>
  <dcterms:created xsi:type="dcterms:W3CDTF">2012-12-04T17:01:08Z</dcterms:created>
  <dcterms:modified xsi:type="dcterms:W3CDTF">2015-02-18T18:36:25Z</dcterms:modified>
</cp:coreProperties>
</file>