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86" r:id="rId4"/>
    <p:sldId id="307" r:id="rId5"/>
    <p:sldId id="308" r:id="rId6"/>
    <p:sldId id="309" r:id="rId7"/>
    <p:sldId id="310" r:id="rId8"/>
    <p:sldId id="311" r:id="rId9"/>
    <p:sldId id="312" r:id="rId10"/>
    <p:sldId id="314" r:id="rId11"/>
    <p:sldId id="313" r:id="rId12"/>
    <p:sldId id="315" r:id="rId13"/>
    <p:sldId id="350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4" r:id="rId24"/>
    <p:sldId id="327" r:id="rId25"/>
    <p:sldId id="328" r:id="rId26"/>
    <p:sldId id="329" r:id="rId27"/>
    <p:sldId id="336" r:id="rId28"/>
    <p:sldId id="341" r:id="rId29"/>
    <p:sldId id="331" r:id="rId30"/>
    <p:sldId id="332" r:id="rId31"/>
    <p:sldId id="333" r:id="rId32"/>
    <p:sldId id="337" r:id="rId33"/>
    <p:sldId id="349" r:id="rId34"/>
    <p:sldId id="330" r:id="rId35"/>
    <p:sldId id="342" r:id="rId36"/>
    <p:sldId id="347" r:id="rId37"/>
    <p:sldId id="338" r:id="rId38"/>
    <p:sldId id="339" r:id="rId39"/>
    <p:sldId id="340" r:id="rId40"/>
    <p:sldId id="334" r:id="rId41"/>
    <p:sldId id="344" r:id="rId42"/>
    <p:sldId id="348" r:id="rId43"/>
    <p:sldId id="345" r:id="rId44"/>
    <p:sldId id="335" r:id="rId45"/>
    <p:sldId id="343" r:id="rId46"/>
    <p:sldId id="346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237312"/>
            <a:ext cx="9144000" cy="62068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" y="0"/>
            <a:ext cx="910694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7"/>
          <p:cNvSpPr txBox="1">
            <a:spLocks/>
          </p:cNvSpPr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43.xml"/><Relationship Id="rId3" Type="http://schemas.openxmlformats.org/officeDocument/2006/relationships/slide" Target="slide28.xml"/><Relationship Id="rId21" Type="http://schemas.openxmlformats.org/officeDocument/2006/relationships/slide" Target="slide46.xml"/><Relationship Id="rId7" Type="http://schemas.openxmlformats.org/officeDocument/2006/relationships/slide" Target="slide32.xml"/><Relationship Id="rId12" Type="http://schemas.openxmlformats.org/officeDocument/2006/relationships/slide" Target="slide37.xml"/><Relationship Id="rId17" Type="http://schemas.openxmlformats.org/officeDocument/2006/relationships/slide" Target="slide42.xml"/><Relationship Id="rId2" Type="http://schemas.openxmlformats.org/officeDocument/2006/relationships/slide" Target="slide27.xml"/><Relationship Id="rId16" Type="http://schemas.openxmlformats.org/officeDocument/2006/relationships/slide" Target="slide4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36.xml"/><Relationship Id="rId5" Type="http://schemas.openxmlformats.org/officeDocument/2006/relationships/slide" Target="slide30.xml"/><Relationship Id="rId15" Type="http://schemas.openxmlformats.org/officeDocument/2006/relationships/slide" Target="slide40.xml"/><Relationship Id="rId10" Type="http://schemas.openxmlformats.org/officeDocument/2006/relationships/slide" Target="slide35.xml"/><Relationship Id="rId19" Type="http://schemas.openxmlformats.org/officeDocument/2006/relationships/slide" Target="slide44.xml"/><Relationship Id="rId4" Type="http://schemas.openxmlformats.org/officeDocument/2006/relationships/slide" Target="slide29.xml"/><Relationship Id="rId9" Type="http://schemas.openxmlformats.org/officeDocument/2006/relationships/slide" Target="slide34.xml"/><Relationship Id="rId14" Type="http://schemas.openxmlformats.org/officeDocument/2006/relationships/slide" Target="slide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</p:spPr>
        <p:txBody>
          <a:bodyPr>
            <a:noAutofit/>
          </a:bodyPr>
          <a:lstStyle/>
          <a:p>
            <a:r>
              <a:rPr lang="en-GB" sz="6600" dirty="0" smtClean="0"/>
              <a:t>Computer Networks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680" y="5589240"/>
            <a:ext cx="1833320" cy="4766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Lesson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39" y="2178202"/>
            <a:ext cx="4684340" cy="37444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35565" r="254" b="40053"/>
          <a:stretch/>
        </p:blipFill>
        <p:spPr bwMode="auto">
          <a:xfrm>
            <a:off x="1872049" y="4653136"/>
            <a:ext cx="5715000" cy="13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Switches are very similar</a:t>
            </a:r>
            <a:r>
              <a:rPr lang="en-GB" dirty="0"/>
              <a:t> </a:t>
            </a:r>
            <a:r>
              <a:rPr lang="en-GB" dirty="0" smtClean="0"/>
              <a:t>to hubs</a:t>
            </a:r>
            <a:r>
              <a:rPr lang="en-GB" dirty="0"/>
              <a:t>, but a switch </a:t>
            </a:r>
            <a:r>
              <a:rPr lang="en-GB" dirty="0" smtClean="0"/>
              <a:t>is also </a:t>
            </a:r>
            <a:r>
              <a:rPr lang="en-GB" dirty="0"/>
              <a:t>capable of inspecting </a:t>
            </a:r>
            <a:r>
              <a:rPr lang="en-GB" dirty="0" smtClean="0"/>
              <a:t>incoming messages</a:t>
            </a:r>
            <a:r>
              <a:rPr lang="en-GB" dirty="0"/>
              <a:t> as they are received, determining the source and destination device of each packet, and forwarding them </a:t>
            </a:r>
            <a:r>
              <a:rPr lang="en-GB" dirty="0" smtClean="0"/>
              <a:t>to the correct computer rather than sending them to all the computers.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Often networks are linked together and a company may have more than one </a:t>
            </a:r>
            <a:r>
              <a:rPr lang="en-GB" dirty="0"/>
              <a:t>local area network (LAN) </a:t>
            </a:r>
            <a:r>
              <a:rPr lang="en-GB" dirty="0" smtClean="0"/>
              <a:t>.  </a:t>
            </a:r>
          </a:p>
          <a:p>
            <a:r>
              <a:rPr lang="en-GB" dirty="0" smtClean="0"/>
              <a:t>A </a:t>
            </a:r>
            <a:r>
              <a:rPr lang="en-GB" dirty="0"/>
              <a:t>bridge is a product that connects </a:t>
            </a:r>
            <a:r>
              <a:rPr lang="en-GB" dirty="0" smtClean="0"/>
              <a:t>one LAN to another LAN that </a:t>
            </a:r>
            <a:r>
              <a:rPr lang="en-GB" dirty="0"/>
              <a:t>uses the same protocol 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bridge </a:t>
            </a:r>
            <a:r>
              <a:rPr lang="en-GB" dirty="0"/>
              <a:t>examines each </a:t>
            </a:r>
            <a:r>
              <a:rPr lang="en-GB" dirty="0" smtClean="0"/>
              <a:t>incoming message and either allows the message to be passed onto the correct recipient or forwards</a:t>
            </a:r>
            <a:br>
              <a:rPr lang="en-GB" dirty="0" smtClean="0"/>
            </a:br>
            <a:r>
              <a:rPr lang="en-GB" dirty="0" smtClean="0"/>
              <a:t>the message to another</a:t>
            </a:r>
            <a:br>
              <a:rPr lang="en-GB" dirty="0" smtClean="0"/>
            </a:br>
            <a:r>
              <a:rPr lang="en-GB" dirty="0" smtClean="0"/>
              <a:t>LAN.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67" y="4807462"/>
            <a:ext cx="4385433" cy="144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router allows messages to be sent between different types of network.  </a:t>
            </a:r>
          </a:p>
          <a:p>
            <a:r>
              <a:rPr lang="en-GB" dirty="0" smtClean="0"/>
              <a:t>For instance, it could transfer a message from a LAN using a Wi-Fi system and send the message onto the internet which is a WAN.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11606"/>
          <a:stretch/>
        </p:blipFill>
        <p:spPr bwMode="auto">
          <a:xfrm>
            <a:off x="4897806" y="2060848"/>
            <a:ext cx="3775321" cy="29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modem (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GB" dirty="0"/>
              <a:t>du</a:t>
            </a:r>
            <a:r>
              <a:rPr lang="en-GB" dirty="0" smtClean="0"/>
              <a:t>lator-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en-GB" dirty="0" smtClean="0"/>
              <a:t>odulator) used to be used to convert messages from a digital signal that a computer uses to an analogue signal that were used on telephone lines.  </a:t>
            </a:r>
          </a:p>
          <a:p>
            <a:r>
              <a:rPr lang="en-GB" dirty="0" smtClean="0"/>
              <a:t>It would then convert the signal back from analogue to digital when the message reaches its destination.</a:t>
            </a:r>
          </a:p>
          <a:p>
            <a:pPr marL="3235325"/>
            <a:r>
              <a:rPr lang="en-GB" dirty="0" smtClean="0"/>
              <a:t>These were traditionally built into many computers but are now fairly obsolete as most cabling (including telephone lines) now uses digital systems so there is no need to translate </a:t>
            </a:r>
            <a:r>
              <a:rPr lang="en-GB" dirty="0"/>
              <a:t>analogue </a:t>
            </a:r>
            <a:r>
              <a:rPr lang="en-GB" dirty="0" smtClean="0"/>
              <a:t>signals.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3181"/>
            <a:ext cx="2880320" cy="20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a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204864"/>
            <a:ext cx="3034680" cy="25922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Draw a line between the piece of hardware with the correct description.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484784"/>
            <a:ext cx="3312368" cy="45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5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two types of network you need to be aware of:</a:t>
            </a:r>
          </a:p>
          <a:p>
            <a:pPr lvl="1"/>
            <a:r>
              <a:rPr lang="en-GB" dirty="0" smtClean="0"/>
              <a:t>Peer-to-peer</a:t>
            </a:r>
          </a:p>
          <a:p>
            <a:pPr lvl="1"/>
            <a:r>
              <a:rPr lang="en-GB" dirty="0" smtClean="0"/>
              <a:t>Client-server</a:t>
            </a:r>
          </a:p>
          <a:p>
            <a:r>
              <a:rPr lang="en-GB" dirty="0" smtClean="0"/>
              <a:t>These two types of network explain how data is stored and retrieved on a system rather than the shape or size of the network.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Peer-to-Peer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a peer-to-peer network, all the computers are equal and act as an administrator.</a:t>
            </a:r>
          </a:p>
          <a:p>
            <a:r>
              <a:rPr lang="en-GB" dirty="0" smtClean="0"/>
              <a:t>There is no central server but a peer-to-peer network usually uses a hub so that messages can be broadcast to all the computers on the network.</a:t>
            </a:r>
          </a:p>
          <a:p>
            <a:r>
              <a:rPr lang="en-GB" dirty="0" smtClean="0"/>
              <a:t>If Computer A wants to access files on Computer B then Computer B needs to set up the permissions to allow this to happen.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Peer-to-Peer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Most operating systems allow users to set up a peer-to-peer network. They are quick to set up and are usually used for small, temporary networks.</a:t>
            </a:r>
          </a:p>
          <a:p>
            <a:r>
              <a:rPr lang="en-GB" dirty="0" smtClean="0"/>
              <a:t>There are disadvantages of using a peer-to-peer network as it is up to each user to set up their own security so there is no network-wide security.  </a:t>
            </a:r>
            <a:endParaRPr lang="en-GB" dirty="0"/>
          </a:p>
          <a:p>
            <a:r>
              <a:rPr lang="en-GB" dirty="0" smtClean="0"/>
              <a:t>They can also become chaotic and slower the larger they become and it is difficult to keep track of who has access to which other computer.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Client-server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client-server network is far more common than a peer-to-peer network.</a:t>
            </a:r>
          </a:p>
          <a:p>
            <a:r>
              <a:rPr lang="en-GB" dirty="0" smtClean="0"/>
              <a:t>Instead of all the computers being equal and responsible for allowing others to access the files on their machine, all the files are stored in a central location and access is controlled centrally.</a:t>
            </a:r>
          </a:p>
          <a:p>
            <a:r>
              <a:rPr lang="en-GB" dirty="0" smtClean="0"/>
              <a:t>Each user needs a user ID and password in order to access the network.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Client-server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are many advantages to using a client-server network rather than a peer-to-peer network:</a:t>
            </a:r>
          </a:p>
          <a:p>
            <a:pPr lvl="1"/>
            <a:r>
              <a:rPr lang="en-GB" dirty="0" smtClean="0"/>
              <a:t>There is central control of the system so it is easier to supervise network usage</a:t>
            </a:r>
          </a:p>
          <a:p>
            <a:pPr lvl="1"/>
            <a:r>
              <a:rPr lang="en-GB" dirty="0" smtClean="0"/>
              <a:t>It is easier to perform software upgrades</a:t>
            </a:r>
          </a:p>
          <a:p>
            <a:pPr lvl="1"/>
            <a:r>
              <a:rPr lang="en-GB" dirty="0" smtClean="0"/>
              <a:t>It is faster and there are fewer data collisions</a:t>
            </a:r>
          </a:p>
          <a:p>
            <a:pPr lvl="1"/>
            <a:r>
              <a:rPr lang="en-GB" dirty="0" smtClean="0"/>
              <a:t>It is easier to perform back-ups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b="1" i="1" dirty="0" smtClean="0"/>
              <a:t>Work in pairs to answer these questions: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 smtClean="0"/>
              <a:t>What is a network?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 smtClean="0"/>
              <a:t>What is the difference between a LAN and a WAN?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 smtClean="0"/>
              <a:t>Describe an advantage of using a ring network.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/>
              <a:t>Describe </a:t>
            </a:r>
            <a:r>
              <a:rPr lang="en-GB" sz="2800" dirty="0" smtClean="0"/>
              <a:t>a disadvantage of </a:t>
            </a:r>
            <a:r>
              <a:rPr lang="en-GB" sz="2800" dirty="0"/>
              <a:t>using a ring network.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/>
              <a:t>Describe an advantage of using a </a:t>
            </a:r>
            <a:r>
              <a:rPr lang="en-GB" sz="2800" dirty="0" smtClean="0"/>
              <a:t>bus network</a:t>
            </a:r>
            <a:r>
              <a:rPr lang="en-GB" sz="2800" dirty="0"/>
              <a:t>.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/>
              <a:t>Describe </a:t>
            </a:r>
            <a:r>
              <a:rPr lang="en-GB" sz="2800" dirty="0" smtClean="0"/>
              <a:t>a </a:t>
            </a:r>
            <a:r>
              <a:rPr lang="en-GB" sz="2800" dirty="0"/>
              <a:t>disadvantage of using a </a:t>
            </a:r>
            <a:r>
              <a:rPr lang="en-GB" sz="2800" dirty="0" smtClean="0"/>
              <a:t>bus network</a:t>
            </a:r>
            <a:r>
              <a:rPr lang="en-GB" sz="2800" dirty="0"/>
              <a:t>.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/>
              <a:t>Describe an advantage of using a </a:t>
            </a:r>
            <a:r>
              <a:rPr lang="en-GB" sz="2800" dirty="0" smtClean="0"/>
              <a:t>star network</a:t>
            </a:r>
            <a:r>
              <a:rPr lang="en-GB" sz="2800" dirty="0"/>
              <a:t>.</a:t>
            </a:r>
          </a:p>
          <a:p>
            <a:pPr marL="987425" indent="-623888">
              <a:buFont typeface="+mj-lt"/>
              <a:buAutoNum type="arabicPeriod"/>
            </a:pPr>
            <a:r>
              <a:rPr lang="en-GB" sz="2800" dirty="0"/>
              <a:t>Describe </a:t>
            </a:r>
            <a:r>
              <a:rPr lang="en-GB" sz="2800" dirty="0" smtClean="0"/>
              <a:t>a </a:t>
            </a:r>
            <a:r>
              <a:rPr lang="en-GB" sz="2800" dirty="0"/>
              <a:t>disadvantage of using a </a:t>
            </a:r>
            <a:r>
              <a:rPr lang="en-GB" sz="2800" dirty="0" smtClean="0"/>
              <a:t>star network</a:t>
            </a:r>
            <a:r>
              <a:rPr lang="en-GB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718548"/>
            <a:ext cx="1473272" cy="147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Client-server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There are some disadvantages to using a client-server network:</a:t>
            </a:r>
          </a:p>
          <a:p>
            <a:pPr lvl="1"/>
            <a:r>
              <a:rPr lang="en-GB" dirty="0" smtClean="0"/>
              <a:t>In order to supervise and set up a client-server network, specialist knowledge is needed and many companies employ a network administrator just for this purpose</a:t>
            </a:r>
          </a:p>
          <a:p>
            <a:pPr lvl="1"/>
            <a:r>
              <a:rPr lang="en-GB" dirty="0" smtClean="0"/>
              <a:t>Only the administrator can set up and enforce security rules so the network is reliant on them to make any changes</a:t>
            </a:r>
          </a:p>
          <a:p>
            <a:pPr lvl="1"/>
            <a:r>
              <a:rPr lang="en-GB" dirty="0" smtClean="0"/>
              <a:t>If the server breaks down, the network will stop functioning.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Any network topology could be a client-server or a peer-to-peer network but the main difference is whether there is a server controlling the network, or if all the computers have the same administration rights.</a:t>
            </a:r>
          </a:p>
          <a:p>
            <a:r>
              <a:rPr lang="en-GB" dirty="0" smtClean="0"/>
              <a:t>Draw a ring, bus and star peer-to-peer network and then draw a ring, bus and star client-server network and explain the difference between a peer-to-peer and a client-server network.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hark-systems.de/static/images/protected/ser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610026"/>
            <a:ext cx="2379351" cy="42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Many people think of a server as just being a piece of hardware but they perform many important software tasks.</a:t>
            </a:r>
          </a:p>
          <a:p>
            <a:r>
              <a:rPr lang="en-GB" dirty="0" smtClean="0"/>
              <a:t>A server can be a very expensive high-end machine or it can be a standard desktop computer which is set up to act like a server.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 the internet to find out what the following types of server do:</a:t>
            </a:r>
          </a:p>
          <a:p>
            <a:pPr lvl="1"/>
            <a:r>
              <a:rPr lang="en-GB" dirty="0" smtClean="0"/>
              <a:t>File server</a:t>
            </a:r>
          </a:p>
          <a:p>
            <a:pPr lvl="1"/>
            <a:r>
              <a:rPr lang="en-GB" dirty="0" smtClean="0"/>
              <a:t>Print server</a:t>
            </a:r>
          </a:p>
          <a:p>
            <a:pPr lvl="1"/>
            <a:r>
              <a:rPr lang="en-GB" dirty="0" smtClean="0"/>
              <a:t>Mail server</a:t>
            </a:r>
          </a:p>
          <a:p>
            <a:pPr lvl="1"/>
            <a:r>
              <a:rPr lang="en-GB" dirty="0" smtClean="0"/>
              <a:t>Web server</a:t>
            </a:r>
          </a:p>
          <a:p>
            <a:pPr lvl="1"/>
            <a:r>
              <a:rPr lang="en-GB" dirty="0" smtClean="0"/>
              <a:t>Application server</a:t>
            </a:r>
          </a:p>
          <a:p>
            <a:pPr lvl="1"/>
            <a:r>
              <a:rPr lang="en-GB" dirty="0" smtClean="0"/>
              <a:t>Communication server</a:t>
            </a:r>
          </a:p>
          <a:p>
            <a:r>
              <a:rPr lang="en-GB" dirty="0" smtClean="0"/>
              <a:t>Write your answers in your own words and send them to your teacher in an email for marking.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23</a:t>
            </a:fld>
            <a:endParaRPr lang="en-GB"/>
          </a:p>
        </p:txBody>
      </p:sp>
      <p:pic>
        <p:nvPicPr>
          <p:cNvPr id="5124" name="Picture 4" descr="http://img.tomshardware.com/us/2007/12/04/holiday_buyers_guide_2007/hp-media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62696"/>
            <a:ext cx="2558305" cy="29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7"/>
            <a:ext cx="7920880" cy="5760641"/>
          </a:xfrm>
          <a:prstGeom prst="rect">
            <a:avLst/>
          </a:prstGeom>
        </p:spPr>
      </p:pic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4211960" y="4797152"/>
            <a:ext cx="367240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Start Quiz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Split into teams with 5 or 6 people in each team.</a:t>
            </a:r>
          </a:p>
          <a:p>
            <a:r>
              <a:rPr lang="en-GB" dirty="0" smtClean="0"/>
              <a:t>When it is your team’s turn, pick a number from the board and your question will be revealed.</a:t>
            </a:r>
          </a:p>
          <a:p>
            <a:r>
              <a:rPr lang="en-GB" dirty="0" smtClean="0"/>
              <a:t>Answer the question. If the teacher thinks you answered the question correctly, you will get 2 points.</a:t>
            </a:r>
          </a:p>
          <a:p>
            <a:r>
              <a:rPr lang="en-GB" dirty="0" smtClean="0"/>
              <a:t>If you get it wrong, it can be answered by another team for 1 point.</a:t>
            </a:r>
          </a:p>
          <a:p>
            <a:r>
              <a:rPr lang="en-GB" dirty="0" smtClean="0"/>
              <a:t>The winning team is the team with the most points at the end of the quiz.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582706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26</a:t>
            </a:fld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467544" y="908720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195736" y="908720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2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923928" y="908720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5652120" y="908720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4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7380312" y="908720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5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467544" y="2204864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6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2195736" y="2204864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7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3923928" y="2204864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8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>
            <a:hlinkClick r:id="rId10" action="ppaction://hlinksldjump"/>
          </p:cNvPr>
          <p:cNvSpPr/>
          <p:nvPr/>
        </p:nvSpPr>
        <p:spPr>
          <a:xfrm>
            <a:off x="5652120" y="2204864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9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>
            <a:hlinkClick r:id="rId11" action="ppaction://hlinksldjump"/>
          </p:cNvPr>
          <p:cNvSpPr/>
          <p:nvPr/>
        </p:nvSpPr>
        <p:spPr>
          <a:xfrm>
            <a:off x="7380312" y="2204864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10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5" name="Rounded Rectangle 14">
            <a:hlinkClick r:id="rId12" action="ppaction://hlinksldjump"/>
          </p:cNvPr>
          <p:cNvSpPr/>
          <p:nvPr/>
        </p:nvSpPr>
        <p:spPr>
          <a:xfrm>
            <a:off x="467544" y="3501008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11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6" name="Rounded Rectangle 15">
            <a:hlinkClick r:id="rId13" action="ppaction://hlinksldjump"/>
          </p:cNvPr>
          <p:cNvSpPr/>
          <p:nvPr/>
        </p:nvSpPr>
        <p:spPr>
          <a:xfrm>
            <a:off x="2195736" y="3501008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12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>
            <a:hlinkClick r:id="rId14" action="ppaction://hlinksldjump"/>
          </p:cNvPr>
          <p:cNvSpPr/>
          <p:nvPr/>
        </p:nvSpPr>
        <p:spPr>
          <a:xfrm>
            <a:off x="3923928" y="3501008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13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5652120" y="3501008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14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hlinkClick r:id="rId16" action="ppaction://hlinksldjump"/>
          </p:cNvPr>
          <p:cNvSpPr/>
          <p:nvPr/>
        </p:nvSpPr>
        <p:spPr>
          <a:xfrm>
            <a:off x="7380312" y="3501008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15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hlinkClick r:id="rId17" action="ppaction://hlinksldjump"/>
          </p:cNvPr>
          <p:cNvSpPr/>
          <p:nvPr/>
        </p:nvSpPr>
        <p:spPr>
          <a:xfrm>
            <a:off x="467544" y="4797152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16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21" name="Rounded Rectangle 20">
            <a:hlinkClick r:id="rId18" action="ppaction://hlinksldjump"/>
          </p:cNvPr>
          <p:cNvSpPr/>
          <p:nvPr/>
        </p:nvSpPr>
        <p:spPr>
          <a:xfrm>
            <a:off x="2195736" y="4797152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17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22" name="Rounded Rectangle 21">
            <a:hlinkClick r:id="rId19" action="ppaction://hlinksldjump"/>
          </p:cNvPr>
          <p:cNvSpPr/>
          <p:nvPr/>
        </p:nvSpPr>
        <p:spPr>
          <a:xfrm>
            <a:off x="3923928" y="4797152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18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23" name="Rounded Rectangle 22">
            <a:hlinkClick r:id="rId20" action="ppaction://hlinksldjump"/>
          </p:cNvPr>
          <p:cNvSpPr/>
          <p:nvPr/>
        </p:nvSpPr>
        <p:spPr>
          <a:xfrm>
            <a:off x="5652120" y="4797152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19</a:t>
            </a: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24" name="Rounded Rectangle 23">
            <a:hlinkClick r:id="rId21" action="ppaction://hlinksldjump"/>
          </p:cNvPr>
          <p:cNvSpPr/>
          <p:nvPr/>
        </p:nvSpPr>
        <p:spPr>
          <a:xfrm>
            <a:off x="7380312" y="4797152"/>
            <a:ext cx="1512168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20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What does a </a:t>
            </a:r>
            <a:r>
              <a:rPr lang="en-GB" sz="4800" dirty="0" smtClean="0"/>
              <a:t>“hub” </a:t>
            </a:r>
            <a:r>
              <a:rPr lang="en-GB" sz="4800" dirty="0"/>
              <a:t>do on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27</a:t>
            </a:fld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Describe the </a:t>
            </a:r>
            <a:r>
              <a:rPr lang="en-GB" sz="4800" dirty="0" smtClean="0"/>
              <a:t>disadvantages </a:t>
            </a:r>
            <a:r>
              <a:rPr lang="en-GB" sz="4800" dirty="0"/>
              <a:t>of using a “ring” topology.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28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What is a peer-to-peer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29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244" y="1872355"/>
            <a:ext cx="9216154" cy="6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 smtClean="0"/>
              <a:t>Objective of the Lesson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5572" y="1268760"/>
            <a:ext cx="8584900" cy="7200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600" b="1" dirty="0" smtClean="0"/>
              <a:t>Identify the hardware involved in a network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348880"/>
            <a:ext cx="8435280" cy="3960440"/>
          </a:xfrm>
        </p:spPr>
        <p:txBody>
          <a:bodyPr>
            <a:normAutofit fontScale="85000" lnSpcReduction="20000"/>
          </a:bodyPr>
          <a:lstStyle/>
          <a:p>
            <a:r>
              <a:rPr lang="en-GB" sz="3200" b="1" dirty="0" smtClean="0"/>
              <a:t>All of you will:</a:t>
            </a:r>
          </a:p>
          <a:p>
            <a:pPr lvl="1">
              <a:defRPr/>
            </a:pPr>
            <a:r>
              <a:rPr lang="en-GB" sz="2800" dirty="0" smtClean="0"/>
              <a:t>Describe at least 3 pieces of hardware that are needed in a network.</a:t>
            </a:r>
            <a:endParaRPr lang="en-GB" sz="2800" dirty="0"/>
          </a:p>
          <a:p>
            <a:r>
              <a:rPr lang="en-GB" sz="3200" b="1" dirty="0" smtClean="0"/>
              <a:t>Most of you will:</a:t>
            </a:r>
          </a:p>
          <a:p>
            <a:pPr lvl="1">
              <a:defRPr/>
            </a:pPr>
            <a:r>
              <a:rPr lang="en-GB" sz="2800" dirty="0" smtClean="0"/>
              <a:t>Identify most pieces of hardware which are needed in a network.</a:t>
            </a:r>
          </a:p>
          <a:p>
            <a:pPr lvl="1">
              <a:defRPr/>
            </a:pPr>
            <a:r>
              <a:rPr lang="en-GB" sz="2800" dirty="0" smtClean="0"/>
              <a:t>Explain the difference between a peer-to-peer and a client-server network.</a:t>
            </a:r>
            <a:endParaRPr lang="en-GB" sz="2800" dirty="0"/>
          </a:p>
          <a:p>
            <a:r>
              <a:rPr lang="en-GB" sz="3200" b="1" dirty="0" smtClean="0"/>
              <a:t>Some of you will:</a:t>
            </a:r>
          </a:p>
          <a:p>
            <a:pPr lvl="1"/>
            <a:r>
              <a:rPr lang="en-GB" sz="2800" dirty="0" smtClean="0"/>
              <a:t>Identify advantages and disadvantages of peer-to-peer and client-server networks.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833-4D14-483B-82D3-A43835221D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Describe the difference between a client-server and a peer-to-peer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30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5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What does a “terminator” do on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31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What does a </a:t>
            </a:r>
            <a:r>
              <a:rPr lang="en-GB" sz="4800" dirty="0" smtClean="0"/>
              <a:t>“repeater” </a:t>
            </a:r>
            <a:r>
              <a:rPr lang="en-GB" sz="4800" dirty="0"/>
              <a:t>do on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32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Describe two disadvantages of using a network.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33</a:t>
            </a:fld>
            <a:endParaRPr lang="en-GB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Describe the </a:t>
            </a:r>
            <a:r>
              <a:rPr lang="en-GB" sz="4800" smtClean="0"/>
              <a:t>difference between a LAN and a WAN.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34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Describe the advantages of using a </a:t>
            </a:r>
            <a:r>
              <a:rPr lang="en-GB" sz="4800" dirty="0" smtClean="0"/>
              <a:t>“bus” </a:t>
            </a:r>
            <a:r>
              <a:rPr lang="en-GB" sz="4800" dirty="0"/>
              <a:t>topology.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35</a:t>
            </a:fld>
            <a:endParaRPr lang="en-GB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What is meant by the term “peripheral”?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36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What does a </a:t>
            </a:r>
            <a:r>
              <a:rPr lang="en-GB" sz="4800" dirty="0" smtClean="0"/>
              <a:t>“bridge” </a:t>
            </a:r>
            <a:r>
              <a:rPr lang="en-GB" sz="4800" dirty="0"/>
              <a:t>do on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37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What does the “network interface card” do?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38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Describe the advantages of using a “ring” topology.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39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67944" y="1556792"/>
            <a:ext cx="4762872" cy="4467256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Everybody</a:t>
            </a:r>
            <a:r>
              <a:rPr lang="en-GB" dirty="0" smtClean="0"/>
              <a:t> should name and explain what the different pieces of hardware are used for in a network.</a:t>
            </a:r>
          </a:p>
          <a:p>
            <a:r>
              <a:rPr lang="en-GB" b="1" u="sng" dirty="0" smtClean="0"/>
              <a:t>Some of you</a:t>
            </a:r>
            <a:r>
              <a:rPr lang="en-GB" b="1" dirty="0" smtClean="0"/>
              <a:t> </a:t>
            </a:r>
            <a:r>
              <a:rPr lang="en-GB" dirty="0" smtClean="0"/>
              <a:t>may also want to get the extra marks by describing 3 advantages and 2 disadvantages of a peer-to-peer and a client-server network.</a:t>
            </a:r>
          </a:p>
          <a:p>
            <a:r>
              <a:rPr lang="en-GB" dirty="0" smtClean="0"/>
              <a:t>This homework is due in next lesson.</a:t>
            </a:r>
          </a:p>
          <a:p>
            <a:r>
              <a:rPr lang="en-GB" dirty="0" smtClean="0"/>
              <a:t>Make sure you have written your homework clearly in your planner.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412776"/>
            <a:ext cx="3312368" cy="461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What does a </a:t>
            </a:r>
            <a:r>
              <a:rPr lang="en-GB" sz="4800" dirty="0" smtClean="0"/>
              <a:t>“router” </a:t>
            </a:r>
            <a:r>
              <a:rPr lang="en-GB" sz="4800" dirty="0"/>
              <a:t>do on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40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Describe the advantages of using a </a:t>
            </a:r>
            <a:r>
              <a:rPr lang="en-GB" sz="4800" dirty="0" smtClean="0"/>
              <a:t>“star” </a:t>
            </a:r>
            <a:r>
              <a:rPr lang="en-GB" sz="4800" dirty="0"/>
              <a:t>topology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41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Describe 3 tasks that a server can perform.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42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17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Describe the </a:t>
            </a:r>
            <a:r>
              <a:rPr lang="en-GB" sz="4800" dirty="0" smtClean="0"/>
              <a:t>disadvantages </a:t>
            </a:r>
            <a:r>
              <a:rPr lang="en-GB" sz="4800" dirty="0"/>
              <a:t>of using a </a:t>
            </a:r>
            <a:r>
              <a:rPr lang="en-GB" sz="4800" dirty="0" smtClean="0"/>
              <a:t>“star” </a:t>
            </a:r>
            <a:r>
              <a:rPr lang="en-GB" sz="4800" dirty="0"/>
              <a:t>topology.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43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18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What does a </a:t>
            </a:r>
            <a:r>
              <a:rPr lang="en-GB" sz="4800" dirty="0" smtClean="0"/>
              <a:t>“switch” </a:t>
            </a:r>
            <a:r>
              <a:rPr lang="en-GB" sz="4800" dirty="0"/>
              <a:t>do on a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44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19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Describe the </a:t>
            </a:r>
            <a:r>
              <a:rPr lang="en-GB" sz="4800" dirty="0" smtClean="0"/>
              <a:t>disadvantages </a:t>
            </a:r>
            <a:r>
              <a:rPr lang="en-GB" sz="4800" dirty="0"/>
              <a:t>of using a </a:t>
            </a:r>
            <a:r>
              <a:rPr lang="en-GB" sz="4800" dirty="0" smtClean="0"/>
              <a:t>“bus” </a:t>
            </a:r>
            <a:r>
              <a:rPr lang="en-GB" sz="4800" dirty="0"/>
              <a:t>topology.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45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Why do companies set up networks?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46</a:t>
            </a:fld>
            <a:endParaRPr lang="en-GB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35896" y="4869160"/>
            <a:ext cx="2016224" cy="10801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2"/>
                </a:solidFill>
              </a:rPr>
              <a:t>Back</a:t>
            </a:r>
            <a:endParaRPr lang="en-GB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Network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order to create a network, there are many pieces of hardware that you need to be familiar with.</a:t>
            </a:r>
          </a:p>
          <a:p>
            <a:r>
              <a:rPr lang="en-GB" dirty="0" smtClean="0"/>
              <a:t>Apart from the computers, peripherals and cabling what other pieces of hardware do you think you need? </a:t>
            </a:r>
          </a:p>
          <a:p>
            <a:pPr lvl="1"/>
            <a:r>
              <a:rPr lang="en-GB" dirty="0" smtClean="0"/>
              <a:t>Work in pairs to write down a list of the main hardware that you think you need and explain what you think that piece of hardware does.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0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sellerpro.com/2131/I/510/3/DCP_3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2448" cy="27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Interface Card (NIC)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 marL="4122738" indent="-363538"/>
            <a:r>
              <a:rPr lang="en-GB" sz="2300" dirty="0" smtClean="0"/>
              <a:t>This used to be a separate card as shown.  As many computers these days need access to a network, the technology is often built into the motherboard, especially on laptops.</a:t>
            </a:r>
          </a:p>
          <a:p>
            <a:pPr marL="4122738" indent="-363538"/>
            <a:r>
              <a:rPr lang="en-GB" sz="2300" dirty="0" smtClean="0"/>
              <a:t>The NIC is used to prepare and generate the signals to be transmitted over the network.</a:t>
            </a:r>
          </a:p>
          <a:p>
            <a:r>
              <a:rPr lang="en-GB" sz="2300" dirty="0" smtClean="0"/>
              <a:t>Most </a:t>
            </a:r>
            <a:r>
              <a:rPr lang="en-GB" sz="2300" dirty="0"/>
              <a:t>NICs are designed for a particular type of </a:t>
            </a:r>
            <a:r>
              <a:rPr lang="en-GB" sz="2300" dirty="0" smtClean="0"/>
              <a:t>network</a:t>
            </a:r>
            <a:r>
              <a:rPr lang="en-GB" sz="2300" dirty="0"/>
              <a:t> </a:t>
            </a:r>
            <a:r>
              <a:rPr lang="en-GB" sz="2300" dirty="0" smtClean="0"/>
              <a:t>and cabling although </a:t>
            </a:r>
            <a:r>
              <a:rPr lang="en-GB" sz="2300" dirty="0"/>
              <a:t>some can </a:t>
            </a:r>
            <a:r>
              <a:rPr lang="en-GB" sz="2300" dirty="0" smtClean="0"/>
              <a:t>work over multiple networks.</a:t>
            </a:r>
          </a:p>
          <a:p>
            <a:r>
              <a:rPr lang="en-GB" sz="2300" dirty="0" smtClean="0"/>
              <a:t>Look at a computer and try to see the connection for the network cable.  This is part of the Network Interface Card.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41982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On a bus network a terminator is used at each end of the bus to absorb </a:t>
            </a:r>
            <a:r>
              <a:rPr lang="en-GB" dirty="0"/>
              <a:t>signals so that they </a:t>
            </a:r>
            <a:r>
              <a:rPr lang="en-GB" dirty="0" smtClean="0"/>
              <a:t>are not “bounced back” along the 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 descr="http://www.dansdata.com/images/networking/terminator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51755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networks that use </a:t>
            </a:r>
            <a:r>
              <a:rPr lang="en-GB" dirty="0" err="1" smtClean="0"/>
              <a:t>ethernet</a:t>
            </a:r>
            <a:r>
              <a:rPr lang="en-GB" dirty="0" smtClean="0"/>
              <a:t> cables</a:t>
            </a:r>
            <a:r>
              <a:rPr lang="en-GB" dirty="0"/>
              <a:t> or Wi-Fi, data </a:t>
            </a:r>
            <a:r>
              <a:rPr lang="en-GB" dirty="0" smtClean="0"/>
              <a:t>can </a:t>
            </a:r>
            <a:r>
              <a:rPr lang="en-GB" dirty="0"/>
              <a:t>only </a:t>
            </a:r>
            <a:r>
              <a:rPr lang="en-GB" dirty="0" smtClean="0"/>
              <a:t>travel a </a:t>
            </a:r>
            <a:r>
              <a:rPr lang="en-GB" dirty="0"/>
              <a:t>limited distance before the quality of the signal </a:t>
            </a:r>
            <a:r>
              <a:rPr lang="en-GB" dirty="0" smtClean="0"/>
              <a:t>weakens. </a:t>
            </a:r>
          </a:p>
          <a:p>
            <a:r>
              <a:rPr lang="en-GB" dirty="0" smtClean="0"/>
              <a:t>Repeaters boost the signal to extend </a:t>
            </a:r>
            <a:r>
              <a:rPr lang="en-GB" dirty="0"/>
              <a:t>the distance over which data can safely travel.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3" t="34862" r="10358" b="21139"/>
          <a:stretch/>
        </p:blipFill>
        <p:spPr bwMode="auto">
          <a:xfrm>
            <a:off x="5148064" y="1628800"/>
            <a:ext cx="3715657" cy="16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32" y="3387013"/>
            <a:ext cx="2951783" cy="256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Hubs are a type of repeater but allow more than one output.  </a:t>
            </a:r>
          </a:p>
          <a:p>
            <a:r>
              <a:rPr lang="en-GB" dirty="0" smtClean="0"/>
              <a:t>When the hub receives a message it boosts the signal and sends it to all computers connected to it but only the intended recipient will actually process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876374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1627</Words>
  <Application>Microsoft Office PowerPoint</Application>
  <PresentationFormat>On-screen Show (4:3)</PresentationFormat>
  <Paragraphs>234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Computer Networks</vt:lpstr>
      <vt:lpstr>Starter</vt:lpstr>
      <vt:lpstr>Objective of the Lesson</vt:lpstr>
      <vt:lpstr>Homework</vt:lpstr>
      <vt:lpstr>Creating a Network</vt:lpstr>
      <vt:lpstr>Network Interface Card (NIC)</vt:lpstr>
      <vt:lpstr>Terminator</vt:lpstr>
      <vt:lpstr>Repeater</vt:lpstr>
      <vt:lpstr>Hub</vt:lpstr>
      <vt:lpstr>Switch</vt:lpstr>
      <vt:lpstr>Bridge</vt:lpstr>
      <vt:lpstr>Router</vt:lpstr>
      <vt:lpstr>Modem</vt:lpstr>
      <vt:lpstr>Parts of a Network</vt:lpstr>
      <vt:lpstr>Types of Network</vt:lpstr>
      <vt:lpstr>Peer-to-Peer Network</vt:lpstr>
      <vt:lpstr>Peer-to-Peer Network</vt:lpstr>
      <vt:lpstr>Client-server</vt:lpstr>
      <vt:lpstr>Client-server</vt:lpstr>
      <vt:lpstr>Client-server</vt:lpstr>
      <vt:lpstr>Network Types</vt:lpstr>
      <vt:lpstr>Server</vt:lpstr>
      <vt:lpstr>Types of Server</vt:lpstr>
      <vt:lpstr>PowerPoint Presentation</vt:lpstr>
      <vt:lpstr>Rules</vt:lpstr>
      <vt:lpstr>PowerPoint Presentation</vt:lpstr>
      <vt:lpstr>Question 1</vt:lpstr>
      <vt:lpstr>Question 2</vt:lpstr>
      <vt:lpstr>Question 3 </vt:lpstr>
      <vt:lpstr>Question 4 </vt:lpstr>
      <vt:lpstr>Question 5 </vt:lpstr>
      <vt:lpstr>Question 6 </vt:lpstr>
      <vt:lpstr>Question 7</vt:lpstr>
      <vt:lpstr>Question 8</vt:lpstr>
      <vt:lpstr>Question 9</vt:lpstr>
      <vt:lpstr>Question 10 </vt:lpstr>
      <vt:lpstr>Question 11 </vt:lpstr>
      <vt:lpstr>Question 12</vt:lpstr>
      <vt:lpstr>Question 13 </vt:lpstr>
      <vt:lpstr>Question 14 </vt:lpstr>
      <vt:lpstr>Question 15</vt:lpstr>
      <vt:lpstr>Question 16 </vt:lpstr>
      <vt:lpstr>Question 17 </vt:lpstr>
      <vt:lpstr>Question 18 </vt:lpstr>
      <vt:lpstr>Question 19 </vt:lpstr>
      <vt:lpstr>Question 20 </vt:lpstr>
    </vt:vector>
  </TitlesOfParts>
  <Company>RushmoorSchool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Debbie Stones</cp:lastModifiedBy>
  <cp:revision>169</cp:revision>
  <cp:lastPrinted>2012-06-27T14:44:17Z</cp:lastPrinted>
  <dcterms:created xsi:type="dcterms:W3CDTF">2012-06-27T11:06:02Z</dcterms:created>
  <dcterms:modified xsi:type="dcterms:W3CDTF">2016-11-03T17:46:01Z</dcterms:modified>
</cp:coreProperties>
</file>