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86" r:id="rId4"/>
    <p:sldId id="307" r:id="rId5"/>
    <p:sldId id="318" r:id="rId6"/>
    <p:sldId id="319" r:id="rId7"/>
    <p:sldId id="321" r:id="rId8"/>
    <p:sldId id="320" r:id="rId9"/>
    <p:sldId id="309" r:id="rId10"/>
    <p:sldId id="314" r:id="rId11"/>
    <p:sldId id="310" r:id="rId12"/>
    <p:sldId id="311" r:id="rId13"/>
    <p:sldId id="315" r:id="rId14"/>
    <p:sldId id="316" r:id="rId15"/>
    <p:sldId id="312" r:id="rId16"/>
    <p:sldId id="317" r:id="rId17"/>
    <p:sldId id="322"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 d="1"/>
        <a:sy n="1" d="1"/>
      </p:scale>
      <p:origin x="0" y="0"/>
    </p:cViewPr>
  </p:notesTextViewPr>
  <p:sorterViewPr>
    <p:cViewPr>
      <p:scale>
        <a:sx n="100" d="100"/>
        <a:sy n="100" d="100"/>
      </p:scale>
      <p:origin x="0" y="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2409C8A-F4F2-464F-BB22-4DE89B61CA4A}" type="datetimeFigureOut">
              <a:rPr lang="en-GB" smtClean="0"/>
              <a:t>03/11/2016</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8B6D37B3-9822-478A-9A6E-CA3079838A93}" type="slidenum">
              <a:rPr lang="en-GB" smtClean="0"/>
              <a:t>‹#›</a:t>
            </a:fld>
            <a:endParaRPr lang="en-GB"/>
          </a:p>
        </p:txBody>
      </p:sp>
    </p:spTree>
    <p:extLst>
      <p:ext uri="{BB962C8B-B14F-4D97-AF65-F5344CB8AC3E}">
        <p14:creationId xmlns:p14="http://schemas.microsoft.com/office/powerpoint/2010/main" val="3442002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55DEC18-2412-4B6F-A2DE-08D016921ECA}" type="datetimeFigureOut">
              <a:rPr lang="en-GB" smtClean="0"/>
              <a:t>03/11/2016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86E80E7D-474B-4E58-B83E-8AA1FF760131}" type="slidenum">
              <a:rPr lang="en-GB" smtClean="0"/>
              <a:t>‹#›</a:t>
            </a:fld>
            <a:endParaRPr lang="en-GB"/>
          </a:p>
        </p:txBody>
      </p:sp>
    </p:spTree>
    <p:extLst>
      <p:ext uri="{BB962C8B-B14F-4D97-AF65-F5344CB8AC3E}">
        <p14:creationId xmlns:p14="http://schemas.microsoft.com/office/powerpoint/2010/main" val="38036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E80E7D-474B-4E58-B83E-8AA1FF760131}" type="slidenum">
              <a:rPr lang="en-GB" smtClean="0"/>
              <a:t>1</a:t>
            </a:fld>
            <a:endParaRPr lang="en-GB"/>
          </a:p>
        </p:txBody>
      </p:sp>
    </p:spTree>
    <p:extLst>
      <p:ext uri="{BB962C8B-B14F-4D97-AF65-F5344CB8AC3E}">
        <p14:creationId xmlns:p14="http://schemas.microsoft.com/office/powerpoint/2010/main" val="37199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940171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108520" y="6525344"/>
            <a:ext cx="1800767" cy="379589"/>
          </a:xfrm>
          <a:prstGeom prst="rect">
            <a:avLst/>
          </a:prstGeom>
        </p:spPr>
        <p:txBody>
          <a:bodyPr/>
          <a:lstStyle/>
          <a:p>
            <a:endParaRPr lang="en-GB"/>
          </a:p>
        </p:txBody>
      </p:sp>
      <p:sp>
        <p:nvSpPr>
          <p:cNvPr id="6" name="Slide Number Placeholder 5"/>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368781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108520" y="6525344"/>
            <a:ext cx="1800767" cy="379589"/>
          </a:xfrm>
          <a:prstGeom prst="rect">
            <a:avLst/>
          </a:prstGeom>
        </p:spPr>
        <p:txBody>
          <a:bodyPr/>
          <a:lstStyle/>
          <a:p>
            <a:endParaRPr lang="en-GB"/>
          </a:p>
        </p:txBody>
      </p:sp>
      <p:sp>
        <p:nvSpPr>
          <p:cNvPr id="6" name="Slide Number Placeholder 5"/>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86206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108520" y="6525344"/>
            <a:ext cx="1800767" cy="379589"/>
          </a:xfrm>
          <a:prstGeom prst="rect">
            <a:avLst/>
          </a:prstGeom>
        </p:spPr>
        <p:txBody>
          <a:bodyPr/>
          <a:lstStyle/>
          <a:p>
            <a:endParaRPr lang="en-GB"/>
          </a:p>
        </p:txBody>
      </p:sp>
      <p:sp>
        <p:nvSpPr>
          <p:cNvPr id="6" name="Slide Number Placeholder 5"/>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1215501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08520" y="6525344"/>
            <a:ext cx="1800767" cy="379589"/>
          </a:xfrm>
          <a:prstGeom prst="rect">
            <a:avLst/>
          </a:prstGeom>
        </p:spPr>
        <p:txBody>
          <a:bodyPr/>
          <a:lstStyle/>
          <a:p>
            <a:endParaRPr lang="en-GB"/>
          </a:p>
        </p:txBody>
      </p:sp>
      <p:sp>
        <p:nvSpPr>
          <p:cNvPr id="6" name="Slide Number Placeholder 5"/>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961506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108520" y="6525344"/>
            <a:ext cx="1800767" cy="379589"/>
          </a:xfrm>
          <a:prstGeom prst="rect">
            <a:avLst/>
          </a:prstGeom>
        </p:spPr>
        <p:txBody>
          <a:bodyPr/>
          <a:lstStyle/>
          <a:p>
            <a:endParaRPr lang="en-GB"/>
          </a:p>
        </p:txBody>
      </p:sp>
      <p:sp>
        <p:nvSpPr>
          <p:cNvPr id="7" name="Slide Number Placeholder 6"/>
          <p:cNvSpPr>
            <a:spLocks noGrp="1"/>
          </p:cNvSpPr>
          <p:nvPr>
            <p:ph type="sldNum" sz="quarter" idx="12"/>
          </p:nvPr>
        </p:nvSpPr>
        <p:spPr>
          <a:xfrm>
            <a:off x="8244408" y="6547146"/>
            <a:ext cx="683568" cy="350310"/>
          </a:xfrm>
          <a:prstGeom prst="rect">
            <a:avLst/>
          </a:prstGeom>
        </p:spPr>
        <p:txBody>
          <a:bodyPr/>
          <a:lstStyle>
            <a:lvl1pPr algn="r">
              <a:defRPr/>
            </a:lvl1pPr>
          </a:lstStyle>
          <a:p>
            <a:fld id="{525555F4-47BE-4721-8CA0-7B59355C00EB}" type="slidenum">
              <a:rPr lang="en-GB" smtClean="0"/>
              <a:pPr/>
              <a:t>‹#›</a:t>
            </a:fld>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85720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108520" y="6525344"/>
            <a:ext cx="1800767" cy="379589"/>
          </a:xfrm>
          <a:prstGeom prst="rect">
            <a:avLst/>
          </a:prstGeom>
        </p:spPr>
        <p:txBody>
          <a:bodyPr/>
          <a:lstStyle/>
          <a:p>
            <a:endParaRPr lang="en-GB"/>
          </a:p>
        </p:txBody>
      </p:sp>
      <p:sp>
        <p:nvSpPr>
          <p:cNvPr id="9" name="Slide Number Placeholder 8"/>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144480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108520" y="6525344"/>
            <a:ext cx="1800767" cy="379589"/>
          </a:xfrm>
          <a:prstGeom prst="rect">
            <a:avLst/>
          </a:prstGeom>
        </p:spPr>
        <p:txBody>
          <a:bodyPr/>
          <a:lstStyle/>
          <a:p>
            <a:endParaRPr lang="en-GB"/>
          </a:p>
        </p:txBody>
      </p:sp>
      <p:sp>
        <p:nvSpPr>
          <p:cNvPr id="5" name="Slide Number Placeholder 4"/>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253197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108520" y="6525344"/>
            <a:ext cx="1800767" cy="379589"/>
          </a:xfrm>
          <a:prstGeom prst="rect">
            <a:avLst/>
          </a:prstGeom>
        </p:spPr>
        <p:txBody>
          <a:bodyPr/>
          <a:lstStyle/>
          <a:p>
            <a:endParaRPr lang="en-GB"/>
          </a:p>
        </p:txBody>
      </p:sp>
      <p:sp>
        <p:nvSpPr>
          <p:cNvPr id="4" name="Slide Number Placeholder 3"/>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415159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108520" y="6525344"/>
            <a:ext cx="1800767" cy="379589"/>
          </a:xfrm>
          <a:prstGeom prst="rect">
            <a:avLst/>
          </a:prstGeom>
        </p:spPr>
        <p:txBody>
          <a:bodyPr/>
          <a:lstStyle/>
          <a:p>
            <a:endParaRPr lang="en-GB"/>
          </a:p>
        </p:txBody>
      </p:sp>
      <p:sp>
        <p:nvSpPr>
          <p:cNvPr id="7" name="Slide Number Placeholder 6"/>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334740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108520" y="6525344"/>
            <a:ext cx="1800767" cy="379589"/>
          </a:xfrm>
          <a:prstGeom prst="rect">
            <a:avLst/>
          </a:prstGeom>
        </p:spPr>
        <p:txBody>
          <a:bodyPr/>
          <a:lstStyle/>
          <a:p>
            <a:endParaRPr lang="en-GB"/>
          </a:p>
        </p:txBody>
      </p:sp>
      <p:sp>
        <p:nvSpPr>
          <p:cNvPr id="7" name="Slide Number Placeholder 6"/>
          <p:cNvSpPr>
            <a:spLocks noGrp="1"/>
          </p:cNvSpPr>
          <p:nvPr>
            <p:ph type="sldNum" sz="quarter" idx="12"/>
          </p:nvPr>
        </p:nvSpPr>
        <p:spPr>
          <a:xfrm>
            <a:off x="8244408" y="6547146"/>
            <a:ext cx="683568" cy="350310"/>
          </a:xfrm>
          <a:prstGeom prst="rect">
            <a:avLst/>
          </a:prstGeom>
        </p:spPr>
        <p:txBody>
          <a:bodyPr/>
          <a:lstStyle/>
          <a:p>
            <a:fld id="{525555F4-47BE-4721-8CA0-7B59355C00EB}" type="slidenum">
              <a:rPr lang="en-GB" smtClean="0"/>
              <a:t>‹#›</a:t>
            </a:fld>
            <a:endParaRPr lang="en-GB"/>
          </a:p>
        </p:txBody>
      </p:sp>
    </p:spTree>
    <p:extLst>
      <p:ext uri="{BB962C8B-B14F-4D97-AF65-F5344CB8AC3E}">
        <p14:creationId xmlns:p14="http://schemas.microsoft.com/office/powerpoint/2010/main" val="407523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27" y="0"/>
            <a:ext cx="9106945" cy="6858000"/>
          </a:xfrm>
          <a:prstGeom prst="rect">
            <a:avLst/>
          </a:prstGeom>
        </p:spPr>
      </p:pic>
      <p:sp>
        <p:nvSpPr>
          <p:cNvPr id="2" name="Title Placeholder 1"/>
          <p:cNvSpPr>
            <a:spLocks noGrp="1"/>
          </p:cNvSpPr>
          <p:nvPr>
            <p:ph type="title"/>
          </p:nvPr>
        </p:nvSpPr>
        <p:spPr>
          <a:xfrm>
            <a:off x="457200" y="692696"/>
            <a:ext cx="8229600" cy="864096"/>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p:nvPr userDrawn="1"/>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62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1"/>
            <a:ext cx="8424936" cy="1368151"/>
          </a:xfrm>
        </p:spPr>
        <p:txBody>
          <a:bodyPr>
            <a:noAutofit/>
          </a:bodyPr>
          <a:lstStyle/>
          <a:p>
            <a:r>
              <a:rPr lang="en-GB" sz="6600" dirty="0" smtClean="0"/>
              <a:t>Computer Networks</a:t>
            </a:r>
            <a:endParaRPr lang="en-GB" sz="6600" dirty="0">
              <a:solidFill>
                <a:schemeClr val="tx1"/>
              </a:solidFill>
            </a:endParaRPr>
          </a:p>
        </p:txBody>
      </p:sp>
      <p:sp>
        <p:nvSpPr>
          <p:cNvPr id="3" name="Subtitle 2"/>
          <p:cNvSpPr>
            <a:spLocks noGrp="1"/>
          </p:cNvSpPr>
          <p:nvPr>
            <p:ph type="subTitle" idx="1"/>
          </p:nvPr>
        </p:nvSpPr>
        <p:spPr>
          <a:xfrm>
            <a:off x="7310680" y="5589240"/>
            <a:ext cx="1833320" cy="476672"/>
          </a:xfrm>
        </p:spPr>
        <p:txBody>
          <a:bodyPr>
            <a:normAutofit fontScale="92500" lnSpcReduction="20000"/>
          </a:bodyPr>
          <a:lstStyle/>
          <a:p>
            <a:r>
              <a:rPr lang="en-GB" dirty="0" smtClean="0">
                <a:solidFill>
                  <a:schemeClr val="tx1"/>
                </a:solidFill>
              </a:rPr>
              <a:t>Lesson 1</a:t>
            </a:r>
            <a:endParaRPr lang="en-GB" dirty="0">
              <a:solidFill>
                <a:schemeClr val="tx1"/>
              </a:solidFill>
            </a:endParaRP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lgn="r"/>
            <a:fld id="{D9657833-4D14-483B-82D3-A43835221D5F}" type="slidenum">
              <a:rPr lang="en-GB" smtClean="0"/>
              <a:pPr algn="r"/>
              <a:t>1</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39" y="2178202"/>
            <a:ext cx="4684340" cy="374441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350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fontScale="77500" lnSpcReduction="20000"/>
          </a:bodyPr>
          <a:lstStyle/>
          <a:p>
            <a:r>
              <a:rPr lang="en-GB" dirty="0" smtClean="0"/>
              <a:t>This is sometimes called the “Token-Ring” network.</a:t>
            </a:r>
          </a:p>
          <a:p>
            <a:r>
              <a:rPr lang="en-GB" dirty="0" smtClean="0"/>
              <a:t>A “Token” or “Packet” of data is passed around with the message.</a:t>
            </a:r>
          </a:p>
          <a:p>
            <a:r>
              <a:rPr lang="en-GB" dirty="0" smtClean="0"/>
              <a:t>Each computer reads to see if the message is for them and if it isn’t then it sends it on to the next computer.</a:t>
            </a:r>
          </a:p>
          <a:p>
            <a:r>
              <a:rPr lang="en-GB" dirty="0" smtClean="0"/>
              <a:t>When it reaches its destination, the recipient sends a message back to the sender to tell it that the message has been safely received.</a:t>
            </a:r>
            <a:endParaRPr lang="en-GB" dirty="0"/>
          </a:p>
        </p:txBody>
      </p:sp>
      <p:sp>
        <p:nvSpPr>
          <p:cNvPr id="7" name="Slide Number Placeholder 6"/>
          <p:cNvSpPr>
            <a:spLocks noGrp="1"/>
          </p:cNvSpPr>
          <p:nvPr>
            <p:ph type="sldNum" sz="quarter" idx="12"/>
          </p:nvPr>
        </p:nvSpPr>
        <p:spPr/>
        <p:txBody>
          <a:bodyPr/>
          <a:lstStyle/>
          <a:p>
            <a:fld id="{525555F4-47BE-4721-8CA0-7B59355C00EB}" type="slidenum">
              <a:rPr lang="en-GB" smtClean="0"/>
              <a:t>10</a:t>
            </a:fld>
            <a:endParaRPr lang="en-GB"/>
          </a:p>
        </p:txBody>
      </p:sp>
      <p:sp>
        <p:nvSpPr>
          <p:cNvPr id="8" name="Title 7"/>
          <p:cNvSpPr>
            <a:spLocks noGrp="1"/>
          </p:cNvSpPr>
          <p:nvPr>
            <p:ph type="title"/>
          </p:nvPr>
        </p:nvSpPr>
        <p:spPr/>
        <p:txBody>
          <a:bodyPr/>
          <a:lstStyle/>
          <a:p>
            <a:r>
              <a:rPr lang="en-GB" dirty="0" smtClean="0"/>
              <a:t>Ring</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474" y="2044328"/>
            <a:ext cx="4752526" cy="3888432"/>
          </a:xfrm>
          <a:prstGeom prst="rect">
            <a:avLst/>
          </a:prstGeom>
        </p:spPr>
      </p:pic>
    </p:spTree>
    <p:extLst>
      <p:ext uri="{BB962C8B-B14F-4D97-AF65-F5344CB8AC3E}">
        <p14:creationId xmlns:p14="http://schemas.microsoft.com/office/powerpoint/2010/main" val="35483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00875"/>
            <a:ext cx="3496388" cy="2860682"/>
          </a:xfrm>
          <a:prstGeom prst="rect">
            <a:avLst/>
          </a:prstGeom>
        </p:spPr>
      </p:pic>
      <p:sp>
        <p:nvSpPr>
          <p:cNvPr id="2" name="Title 1"/>
          <p:cNvSpPr>
            <a:spLocks noGrp="1"/>
          </p:cNvSpPr>
          <p:nvPr>
            <p:ph type="title"/>
          </p:nvPr>
        </p:nvSpPr>
        <p:spPr/>
        <p:txBody>
          <a:bodyPr/>
          <a:lstStyle/>
          <a:p>
            <a:r>
              <a:rPr lang="en-GB" dirty="0" smtClean="0"/>
              <a:t>Ring Topology</a:t>
            </a:r>
            <a:endParaRPr lang="en-GB" dirty="0"/>
          </a:p>
        </p:txBody>
      </p:sp>
      <p:sp>
        <p:nvSpPr>
          <p:cNvPr id="5" name="Text Placeholder 4"/>
          <p:cNvSpPr>
            <a:spLocks noGrp="1"/>
          </p:cNvSpPr>
          <p:nvPr>
            <p:ph type="body" idx="1"/>
          </p:nvPr>
        </p:nvSpPr>
        <p:spPr>
          <a:xfrm>
            <a:off x="467544" y="3933056"/>
            <a:ext cx="4040188" cy="639762"/>
          </a:xfrm>
        </p:spPr>
        <p:txBody>
          <a:bodyPr/>
          <a:lstStyle/>
          <a:p>
            <a:r>
              <a:rPr lang="en-GB" dirty="0" smtClean="0"/>
              <a:t>Advantages</a:t>
            </a:r>
            <a:endParaRPr lang="en-GB" dirty="0"/>
          </a:p>
        </p:txBody>
      </p:sp>
      <p:sp>
        <p:nvSpPr>
          <p:cNvPr id="3" name="Content Placeholder 2"/>
          <p:cNvSpPr>
            <a:spLocks noGrp="1"/>
          </p:cNvSpPr>
          <p:nvPr>
            <p:ph sz="half" idx="2"/>
          </p:nvPr>
        </p:nvSpPr>
        <p:spPr>
          <a:xfrm>
            <a:off x="457200" y="4653135"/>
            <a:ext cx="4040188" cy="1473027"/>
          </a:xfrm>
        </p:spPr>
        <p:txBody>
          <a:bodyPr>
            <a:normAutofit lnSpcReduction="10000"/>
          </a:bodyPr>
          <a:lstStyle/>
          <a:p>
            <a:r>
              <a:rPr lang="en-GB" dirty="0" smtClean="0"/>
              <a:t>Uses the least amount of cabling and so is the  cheapest and easiest to set up.</a:t>
            </a:r>
          </a:p>
          <a:p>
            <a:endParaRPr lang="en-GB" dirty="0"/>
          </a:p>
        </p:txBody>
      </p:sp>
      <p:sp>
        <p:nvSpPr>
          <p:cNvPr id="6" name="Text Placeholder 5"/>
          <p:cNvSpPr>
            <a:spLocks noGrp="1"/>
          </p:cNvSpPr>
          <p:nvPr>
            <p:ph type="body" sz="quarter" idx="3"/>
          </p:nvPr>
        </p:nvSpPr>
        <p:spPr/>
        <p:txBody>
          <a:bodyPr/>
          <a:lstStyle/>
          <a:p>
            <a:r>
              <a:rPr lang="en-GB" dirty="0" smtClean="0"/>
              <a:t>Disadvantages</a:t>
            </a:r>
            <a:endParaRPr lang="en-GB" dirty="0"/>
          </a:p>
        </p:txBody>
      </p:sp>
      <p:sp>
        <p:nvSpPr>
          <p:cNvPr id="7" name="Content Placeholder 6"/>
          <p:cNvSpPr>
            <a:spLocks noGrp="1"/>
          </p:cNvSpPr>
          <p:nvPr>
            <p:ph sz="quarter" idx="4"/>
          </p:nvPr>
        </p:nvSpPr>
        <p:spPr/>
        <p:txBody>
          <a:bodyPr>
            <a:normAutofit fontScale="92500"/>
          </a:bodyPr>
          <a:lstStyle/>
          <a:p>
            <a:r>
              <a:rPr lang="en-GB" dirty="0" smtClean="0"/>
              <a:t>This is the least secure as if one connection </a:t>
            </a:r>
            <a:r>
              <a:rPr lang="en-GB" dirty="0"/>
              <a:t>is lost, the whole network stops working.</a:t>
            </a:r>
          </a:p>
          <a:p>
            <a:r>
              <a:rPr lang="en-GB" dirty="0" smtClean="0"/>
              <a:t>If all the data is not traveling in the same direction then “Data Clashes” can occur and data can be lost.</a:t>
            </a:r>
          </a:p>
          <a:p>
            <a:r>
              <a:rPr lang="en-GB" dirty="0" smtClean="0"/>
              <a:t>If the data all moves in the same direction then it is slow and has to travel a long way to get to some computers.</a:t>
            </a:r>
            <a:endParaRPr lang="en-GB" dirty="0"/>
          </a:p>
          <a:p>
            <a:endParaRPr lang="en-GB" dirty="0"/>
          </a:p>
        </p:txBody>
      </p:sp>
      <p:sp>
        <p:nvSpPr>
          <p:cNvPr id="9" name="Slide Number Placeholder 8"/>
          <p:cNvSpPr>
            <a:spLocks noGrp="1"/>
          </p:cNvSpPr>
          <p:nvPr>
            <p:ph type="sldNum" sz="quarter" idx="12"/>
          </p:nvPr>
        </p:nvSpPr>
        <p:spPr/>
        <p:txBody>
          <a:bodyPr/>
          <a:lstStyle/>
          <a:p>
            <a:fld id="{525555F4-47BE-4721-8CA0-7B59355C00EB}" type="slidenum">
              <a:rPr lang="en-GB" smtClean="0"/>
              <a:t>11</a:t>
            </a:fld>
            <a:endParaRPr lang="en-GB"/>
          </a:p>
        </p:txBody>
      </p:sp>
    </p:spTree>
    <p:extLst>
      <p:ext uri="{BB962C8B-B14F-4D97-AF65-F5344CB8AC3E}">
        <p14:creationId xmlns:p14="http://schemas.microsoft.com/office/powerpoint/2010/main" val="317278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815" y="3329584"/>
            <a:ext cx="4392488" cy="2862023"/>
          </a:xfrm>
          <a:prstGeom prst="rect">
            <a:avLst/>
          </a:prstGeom>
        </p:spPr>
      </p:pic>
      <p:sp>
        <p:nvSpPr>
          <p:cNvPr id="2" name="Title 1"/>
          <p:cNvSpPr>
            <a:spLocks noGrp="1"/>
          </p:cNvSpPr>
          <p:nvPr>
            <p:ph type="title"/>
          </p:nvPr>
        </p:nvSpPr>
        <p:spPr/>
        <p:txBody>
          <a:bodyPr/>
          <a:lstStyle/>
          <a:p>
            <a:r>
              <a:rPr lang="en-GB" dirty="0" smtClean="0"/>
              <a:t>Bus Topology</a:t>
            </a:r>
            <a:endParaRPr lang="en-GB" dirty="0"/>
          </a:p>
        </p:txBody>
      </p:sp>
      <p:sp>
        <p:nvSpPr>
          <p:cNvPr id="9" name="Content Placeholder 8"/>
          <p:cNvSpPr>
            <a:spLocks noGrp="1"/>
          </p:cNvSpPr>
          <p:nvPr>
            <p:ph sz="half" idx="2"/>
          </p:nvPr>
        </p:nvSpPr>
        <p:spPr>
          <a:xfrm>
            <a:off x="251520" y="1600200"/>
            <a:ext cx="8435280" cy="4493095"/>
          </a:xfrm>
        </p:spPr>
        <p:txBody>
          <a:bodyPr>
            <a:normAutofit lnSpcReduction="10000"/>
          </a:bodyPr>
          <a:lstStyle/>
          <a:p>
            <a:r>
              <a:rPr lang="en-GB" dirty="0" smtClean="0"/>
              <a:t>A bus network has a single cable which all the computers and peripherals are attached to.</a:t>
            </a:r>
          </a:p>
          <a:p>
            <a:r>
              <a:rPr lang="en-GB" dirty="0"/>
              <a:t>When one computer sends a signal </a:t>
            </a:r>
            <a:r>
              <a:rPr lang="en-GB" dirty="0" smtClean="0"/>
              <a:t>along the </a:t>
            </a:r>
            <a:r>
              <a:rPr lang="en-GB" dirty="0"/>
              <a:t>wire, all the computers on the network receive the information, but only </a:t>
            </a:r>
            <a:r>
              <a:rPr lang="en-GB" dirty="0" smtClean="0"/>
              <a:t>the </a:t>
            </a:r>
            <a:r>
              <a:rPr lang="en-GB" dirty="0"/>
              <a:t>one </a:t>
            </a:r>
            <a:r>
              <a:rPr lang="en-GB" dirty="0" smtClean="0"/>
              <a:t>the message is addressed to accepts </a:t>
            </a:r>
            <a:r>
              <a:rPr lang="en-GB" dirty="0"/>
              <a:t>the </a:t>
            </a:r>
            <a:r>
              <a:rPr lang="en-GB" dirty="0" smtClean="0"/>
              <a:t/>
            </a:r>
            <a:br>
              <a:rPr lang="en-GB" dirty="0" smtClean="0"/>
            </a:br>
            <a:r>
              <a:rPr lang="en-GB" dirty="0" smtClean="0"/>
              <a:t>information</a:t>
            </a:r>
            <a:r>
              <a:rPr lang="en-GB" dirty="0"/>
              <a:t>. The rest </a:t>
            </a:r>
            <a:r>
              <a:rPr lang="en-GB" dirty="0" smtClean="0"/>
              <a:t/>
            </a:r>
            <a:br>
              <a:rPr lang="en-GB" dirty="0" smtClean="0"/>
            </a:br>
            <a:r>
              <a:rPr lang="en-GB" dirty="0" smtClean="0"/>
              <a:t>disregard </a:t>
            </a:r>
            <a:r>
              <a:rPr lang="en-GB" dirty="0"/>
              <a:t>the message.</a:t>
            </a:r>
          </a:p>
          <a:p>
            <a:r>
              <a:rPr lang="en-GB" dirty="0" smtClean="0"/>
              <a:t>A </a:t>
            </a:r>
            <a:r>
              <a:rPr lang="en-GB" dirty="0"/>
              <a:t>computer must wait until </a:t>
            </a:r>
            <a:r>
              <a:rPr lang="en-GB" dirty="0" smtClean="0"/>
              <a:t/>
            </a:r>
            <a:br>
              <a:rPr lang="en-GB" dirty="0" smtClean="0"/>
            </a:br>
            <a:r>
              <a:rPr lang="en-GB" dirty="0" smtClean="0"/>
              <a:t>the </a:t>
            </a:r>
            <a:r>
              <a:rPr lang="en-GB" dirty="0"/>
              <a:t>bus is free before it </a:t>
            </a:r>
            <a:r>
              <a:rPr lang="en-GB" dirty="0" smtClean="0"/>
              <a:t>can</a:t>
            </a:r>
            <a:br>
              <a:rPr lang="en-GB" dirty="0" smtClean="0"/>
            </a:br>
            <a:r>
              <a:rPr lang="en-GB" dirty="0" smtClean="0"/>
              <a:t>transmit a message.</a:t>
            </a:r>
            <a:endParaRPr lang="en-GB" dirty="0"/>
          </a:p>
        </p:txBody>
      </p:sp>
      <p:sp>
        <p:nvSpPr>
          <p:cNvPr id="4" name="Slide Number Placeholder 3"/>
          <p:cNvSpPr>
            <a:spLocks noGrp="1"/>
          </p:cNvSpPr>
          <p:nvPr>
            <p:ph type="sldNum" sz="quarter" idx="12"/>
          </p:nvPr>
        </p:nvSpPr>
        <p:spPr/>
        <p:txBody>
          <a:bodyPr/>
          <a:lstStyle/>
          <a:p>
            <a:fld id="{525555F4-47BE-4721-8CA0-7B59355C00EB}" type="slidenum">
              <a:rPr lang="en-GB" smtClean="0"/>
              <a:pPr/>
              <a:t>12</a:t>
            </a:fld>
            <a:endParaRPr lang="en-GB" dirty="0"/>
          </a:p>
        </p:txBody>
      </p:sp>
    </p:spTree>
    <p:extLst>
      <p:ext uri="{BB962C8B-B14F-4D97-AF65-F5344CB8AC3E}">
        <p14:creationId xmlns:p14="http://schemas.microsoft.com/office/powerpoint/2010/main" val="1460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18" y="3429000"/>
            <a:ext cx="4392488" cy="2862023"/>
          </a:xfrm>
          <a:prstGeom prst="rect">
            <a:avLst/>
          </a:prstGeom>
        </p:spPr>
      </p:pic>
      <p:sp>
        <p:nvSpPr>
          <p:cNvPr id="2" name="Title 1"/>
          <p:cNvSpPr>
            <a:spLocks noGrp="1"/>
          </p:cNvSpPr>
          <p:nvPr>
            <p:ph type="title"/>
          </p:nvPr>
        </p:nvSpPr>
        <p:spPr/>
        <p:txBody>
          <a:bodyPr/>
          <a:lstStyle/>
          <a:p>
            <a:r>
              <a:rPr lang="en-GB" dirty="0" smtClean="0"/>
              <a:t>Bus Topology</a:t>
            </a:r>
            <a:endParaRPr lang="en-GB" dirty="0"/>
          </a:p>
        </p:txBody>
      </p:sp>
      <p:sp>
        <p:nvSpPr>
          <p:cNvPr id="3" name="Text Placeholder 2"/>
          <p:cNvSpPr>
            <a:spLocks noGrp="1"/>
          </p:cNvSpPr>
          <p:nvPr>
            <p:ph type="body" idx="1"/>
          </p:nvPr>
        </p:nvSpPr>
        <p:spPr>
          <a:xfrm>
            <a:off x="457200" y="1412776"/>
            <a:ext cx="4040188" cy="639762"/>
          </a:xfrm>
        </p:spPr>
        <p:txBody>
          <a:bodyPr/>
          <a:lstStyle/>
          <a:p>
            <a:r>
              <a:rPr lang="en-GB" dirty="0" smtClean="0"/>
              <a:t>Advantages</a:t>
            </a:r>
            <a:endParaRPr lang="en-GB" dirty="0"/>
          </a:p>
        </p:txBody>
      </p:sp>
      <p:sp>
        <p:nvSpPr>
          <p:cNvPr id="5" name="Content Placeholder 4"/>
          <p:cNvSpPr>
            <a:spLocks noGrp="1"/>
          </p:cNvSpPr>
          <p:nvPr>
            <p:ph sz="half" idx="2"/>
          </p:nvPr>
        </p:nvSpPr>
        <p:spPr>
          <a:xfrm>
            <a:off x="457200" y="2052538"/>
            <a:ext cx="4040188" cy="3951288"/>
          </a:xfrm>
        </p:spPr>
        <p:txBody>
          <a:bodyPr>
            <a:normAutofit/>
          </a:bodyPr>
          <a:lstStyle/>
          <a:p>
            <a:r>
              <a:rPr lang="en-GB" dirty="0"/>
              <a:t>The bus is simple, reliable in very small networks, easy to use, and easy to understand.</a:t>
            </a:r>
          </a:p>
          <a:p>
            <a:r>
              <a:rPr lang="en-GB" dirty="0" smtClean="0"/>
              <a:t>It </a:t>
            </a:r>
            <a:r>
              <a:rPr lang="en-GB" dirty="0"/>
              <a:t>is easy to extend a bus. </a:t>
            </a:r>
          </a:p>
        </p:txBody>
      </p:sp>
      <p:sp>
        <p:nvSpPr>
          <p:cNvPr id="4" name="Text Placeholder 3"/>
          <p:cNvSpPr>
            <a:spLocks noGrp="1"/>
          </p:cNvSpPr>
          <p:nvPr>
            <p:ph type="body" sz="quarter" idx="3"/>
          </p:nvPr>
        </p:nvSpPr>
        <p:spPr>
          <a:xfrm>
            <a:off x="4645025" y="1412776"/>
            <a:ext cx="4041775" cy="639762"/>
          </a:xfrm>
        </p:spPr>
        <p:txBody>
          <a:bodyPr/>
          <a:lstStyle/>
          <a:p>
            <a:r>
              <a:rPr lang="en-GB" dirty="0" smtClean="0"/>
              <a:t>Disadvantages</a:t>
            </a:r>
            <a:endParaRPr lang="en-GB" dirty="0"/>
          </a:p>
        </p:txBody>
      </p:sp>
      <p:sp>
        <p:nvSpPr>
          <p:cNvPr id="7" name="Content Placeholder 6"/>
          <p:cNvSpPr>
            <a:spLocks noGrp="1"/>
          </p:cNvSpPr>
          <p:nvPr>
            <p:ph sz="quarter" idx="4"/>
          </p:nvPr>
        </p:nvSpPr>
        <p:spPr>
          <a:xfrm>
            <a:off x="4645025" y="2052538"/>
            <a:ext cx="4498975" cy="3951288"/>
          </a:xfrm>
        </p:spPr>
        <p:txBody>
          <a:bodyPr>
            <a:noAutofit/>
          </a:bodyPr>
          <a:lstStyle/>
          <a:p>
            <a:r>
              <a:rPr lang="en-GB" dirty="0"/>
              <a:t>If the central cable</a:t>
            </a:r>
            <a:br>
              <a:rPr lang="en-GB" dirty="0"/>
            </a:br>
            <a:r>
              <a:rPr lang="en-GB" dirty="0"/>
              <a:t>is broken then</a:t>
            </a:r>
            <a:br>
              <a:rPr lang="en-GB" dirty="0"/>
            </a:br>
            <a:r>
              <a:rPr lang="en-GB" dirty="0"/>
              <a:t>the whole network</a:t>
            </a:r>
            <a:br>
              <a:rPr lang="en-GB" dirty="0"/>
            </a:br>
            <a:r>
              <a:rPr lang="en-GB" dirty="0"/>
              <a:t>stops working</a:t>
            </a:r>
            <a:r>
              <a:rPr lang="en-GB" dirty="0" smtClean="0"/>
              <a:t>.</a:t>
            </a:r>
          </a:p>
          <a:p>
            <a:r>
              <a:rPr lang="en-GB" dirty="0"/>
              <a:t>Only one computer at a time can send a message; therefore, the number of computers attached to a bus network can significantly affect the speed of the network.</a:t>
            </a:r>
          </a:p>
        </p:txBody>
      </p:sp>
      <p:sp>
        <p:nvSpPr>
          <p:cNvPr id="9" name="Slide Number Placeholder 8"/>
          <p:cNvSpPr>
            <a:spLocks noGrp="1"/>
          </p:cNvSpPr>
          <p:nvPr>
            <p:ph type="sldNum" sz="quarter" idx="12"/>
          </p:nvPr>
        </p:nvSpPr>
        <p:spPr/>
        <p:txBody>
          <a:bodyPr/>
          <a:lstStyle/>
          <a:p>
            <a:fld id="{525555F4-47BE-4721-8CA0-7B59355C00EB}" type="slidenum">
              <a:rPr lang="en-GB" smtClean="0"/>
              <a:t>13</a:t>
            </a:fld>
            <a:endParaRPr lang="en-GB"/>
          </a:p>
        </p:txBody>
      </p:sp>
    </p:spTree>
    <p:extLst>
      <p:ext uri="{BB962C8B-B14F-4D97-AF65-F5344CB8AC3E}">
        <p14:creationId xmlns:p14="http://schemas.microsoft.com/office/powerpoint/2010/main" val="10276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Star Topology</a:t>
            </a:r>
            <a:endParaRPr lang="en-GB" dirty="0"/>
          </a:p>
        </p:txBody>
      </p:sp>
      <p:sp>
        <p:nvSpPr>
          <p:cNvPr id="9" name="Content Placeholder 8"/>
          <p:cNvSpPr>
            <a:spLocks noGrp="1"/>
          </p:cNvSpPr>
          <p:nvPr>
            <p:ph idx="1"/>
          </p:nvPr>
        </p:nvSpPr>
        <p:spPr/>
        <p:txBody>
          <a:bodyPr>
            <a:normAutofit fontScale="92500" lnSpcReduction="10000"/>
          </a:bodyPr>
          <a:lstStyle/>
          <a:p>
            <a:r>
              <a:rPr lang="en-GB" dirty="0"/>
              <a:t>In a </a:t>
            </a:r>
            <a:r>
              <a:rPr lang="en-GB" dirty="0" smtClean="0"/>
              <a:t>star</a:t>
            </a:r>
            <a:r>
              <a:rPr lang="en-GB" i="1" dirty="0" smtClean="0"/>
              <a:t> </a:t>
            </a:r>
            <a:r>
              <a:rPr lang="en-GB" dirty="0" smtClean="0"/>
              <a:t>topology</a:t>
            </a:r>
            <a:r>
              <a:rPr lang="en-GB" dirty="0"/>
              <a:t>, all the cables run from the computers to a central location, where they are all connected by a device called a </a:t>
            </a:r>
            <a:r>
              <a:rPr lang="en-GB" dirty="0" smtClean="0"/>
              <a:t>hub.</a:t>
            </a:r>
          </a:p>
          <a:p>
            <a:r>
              <a:rPr lang="en-GB" dirty="0" smtClean="0"/>
              <a:t>There are two types of star network:</a:t>
            </a:r>
          </a:p>
          <a:p>
            <a:pPr lvl="1"/>
            <a:r>
              <a:rPr lang="en-GB" b="1" i="1" dirty="0" smtClean="0">
                <a:solidFill>
                  <a:srgbClr val="FF0000"/>
                </a:solidFill>
                <a:effectLst>
                  <a:outerShdw blurRad="38100" dist="38100" dir="2700000" algn="tl">
                    <a:srgbClr val="000000">
                      <a:alpha val="43137"/>
                    </a:srgbClr>
                  </a:outerShdw>
                </a:effectLst>
              </a:rPr>
              <a:t>Broadcast star network </a:t>
            </a:r>
            <a:r>
              <a:rPr lang="en-GB" dirty="0" smtClean="0"/>
              <a:t>– The hub sends </a:t>
            </a:r>
            <a:r>
              <a:rPr lang="en-GB" dirty="0"/>
              <a:t>the </a:t>
            </a:r>
            <a:r>
              <a:rPr lang="en-GB" dirty="0" smtClean="0"/>
              <a:t>messages it receives from the computers  to </a:t>
            </a:r>
            <a:r>
              <a:rPr lang="en-GB" dirty="0"/>
              <a:t>all the computers </a:t>
            </a:r>
            <a:r>
              <a:rPr lang="en-GB" dirty="0" smtClean="0"/>
              <a:t>in the star and most of them ignore the message apart form the computer the message is addressed to.</a:t>
            </a:r>
          </a:p>
          <a:p>
            <a:pPr lvl="1"/>
            <a:r>
              <a:rPr lang="en-GB" b="1" i="1" dirty="0" smtClean="0">
                <a:solidFill>
                  <a:srgbClr val="FF0000"/>
                </a:solidFill>
                <a:effectLst>
                  <a:outerShdw blurRad="38100" dist="38100" dir="2700000" algn="tl">
                    <a:srgbClr val="000000">
                      <a:alpha val="43137"/>
                    </a:srgbClr>
                  </a:outerShdw>
                </a:effectLst>
              </a:rPr>
              <a:t>Switched star </a:t>
            </a:r>
            <a:r>
              <a:rPr lang="en-GB" b="1" i="1" dirty="0">
                <a:solidFill>
                  <a:srgbClr val="FF0000"/>
                </a:solidFill>
                <a:effectLst>
                  <a:outerShdw blurRad="38100" dist="38100" dir="2700000" algn="tl">
                    <a:srgbClr val="000000">
                      <a:alpha val="43137"/>
                    </a:srgbClr>
                  </a:outerShdw>
                </a:effectLst>
              </a:rPr>
              <a:t>network </a:t>
            </a:r>
            <a:r>
              <a:rPr lang="en-GB" dirty="0" smtClean="0"/>
              <a:t>– The hub sends the message it receives only to the destination computer. </a:t>
            </a:r>
          </a:p>
        </p:txBody>
      </p:sp>
      <p:sp>
        <p:nvSpPr>
          <p:cNvPr id="7" name="Slide Number Placeholder 6"/>
          <p:cNvSpPr>
            <a:spLocks noGrp="1"/>
          </p:cNvSpPr>
          <p:nvPr>
            <p:ph type="sldNum" sz="quarter" idx="12"/>
          </p:nvPr>
        </p:nvSpPr>
        <p:spPr/>
        <p:txBody>
          <a:bodyPr/>
          <a:lstStyle/>
          <a:p>
            <a:fld id="{525555F4-47BE-4721-8CA0-7B59355C00EB}" type="slidenum">
              <a:rPr lang="en-GB" smtClean="0"/>
              <a:t>14</a:t>
            </a:fld>
            <a:endParaRPr lang="en-GB"/>
          </a:p>
        </p:txBody>
      </p:sp>
    </p:spTree>
    <p:extLst>
      <p:ext uri="{BB962C8B-B14F-4D97-AF65-F5344CB8AC3E}">
        <p14:creationId xmlns:p14="http://schemas.microsoft.com/office/powerpoint/2010/main" val="10721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Topology</a:t>
            </a:r>
            <a:endParaRPr lang="en-GB" dirty="0"/>
          </a:p>
        </p:txBody>
      </p:sp>
      <p:sp>
        <p:nvSpPr>
          <p:cNvPr id="5" name="Text Placeholder 4"/>
          <p:cNvSpPr>
            <a:spLocks noGrp="1"/>
          </p:cNvSpPr>
          <p:nvPr>
            <p:ph type="body" idx="1"/>
          </p:nvPr>
        </p:nvSpPr>
        <p:spPr>
          <a:xfrm>
            <a:off x="457200" y="1268760"/>
            <a:ext cx="4040188" cy="639762"/>
          </a:xfrm>
        </p:spPr>
        <p:txBody>
          <a:bodyPr/>
          <a:lstStyle/>
          <a:p>
            <a:r>
              <a:rPr lang="en-GB" dirty="0" smtClean="0"/>
              <a:t>Advantages</a:t>
            </a:r>
            <a:endParaRPr lang="en-GB" dirty="0"/>
          </a:p>
        </p:txBody>
      </p:sp>
      <p:sp>
        <p:nvSpPr>
          <p:cNvPr id="3" name="Content Placeholder 2"/>
          <p:cNvSpPr>
            <a:spLocks noGrp="1"/>
          </p:cNvSpPr>
          <p:nvPr>
            <p:ph sz="half" idx="2"/>
          </p:nvPr>
        </p:nvSpPr>
        <p:spPr>
          <a:xfrm>
            <a:off x="457200" y="1908522"/>
            <a:ext cx="4040188" cy="3951288"/>
          </a:xfrm>
        </p:spPr>
        <p:txBody>
          <a:bodyPr>
            <a:noAutofit/>
          </a:bodyPr>
          <a:lstStyle/>
          <a:p>
            <a:r>
              <a:rPr lang="en-GB" sz="2300" dirty="0" smtClean="0"/>
              <a:t>It is the fastest type of network as each computer has its own dedicated line and so avoids “Data Clashes”</a:t>
            </a:r>
          </a:p>
          <a:p>
            <a:r>
              <a:rPr lang="en-GB" sz="2300" dirty="0" smtClean="0"/>
              <a:t>If one cable is broken the rest of the network can still work without any delay.</a:t>
            </a:r>
          </a:p>
          <a:p>
            <a:r>
              <a:rPr lang="en-GB" sz="2300" dirty="0" smtClean="0"/>
              <a:t>New computers can easily be added to the network without disrupting the service to anybody else.</a:t>
            </a:r>
            <a:endParaRPr lang="en-GB" sz="2300" dirty="0"/>
          </a:p>
        </p:txBody>
      </p:sp>
      <p:sp>
        <p:nvSpPr>
          <p:cNvPr id="6" name="Text Placeholder 5"/>
          <p:cNvSpPr>
            <a:spLocks noGrp="1"/>
          </p:cNvSpPr>
          <p:nvPr>
            <p:ph type="body" sz="quarter" idx="3"/>
          </p:nvPr>
        </p:nvSpPr>
        <p:spPr>
          <a:xfrm>
            <a:off x="4645025" y="1268760"/>
            <a:ext cx="4041775" cy="639762"/>
          </a:xfrm>
        </p:spPr>
        <p:txBody>
          <a:bodyPr/>
          <a:lstStyle/>
          <a:p>
            <a:r>
              <a:rPr lang="en-GB" dirty="0" smtClean="0"/>
              <a:t>Disadvantages</a:t>
            </a:r>
            <a:endParaRPr lang="en-GB" dirty="0"/>
          </a:p>
        </p:txBody>
      </p:sp>
      <p:sp>
        <p:nvSpPr>
          <p:cNvPr id="7" name="Content Placeholder 6"/>
          <p:cNvSpPr>
            <a:spLocks noGrp="1"/>
          </p:cNvSpPr>
          <p:nvPr>
            <p:ph sz="quarter" idx="4"/>
          </p:nvPr>
        </p:nvSpPr>
        <p:spPr>
          <a:xfrm>
            <a:off x="4645025" y="1908522"/>
            <a:ext cx="4041775" cy="3951288"/>
          </a:xfrm>
        </p:spPr>
        <p:txBody>
          <a:bodyPr/>
          <a:lstStyle/>
          <a:p>
            <a:r>
              <a:rPr lang="en-GB" dirty="0"/>
              <a:t>The network will </a:t>
            </a:r>
            <a:r>
              <a:rPr lang="en-GB" dirty="0" smtClean="0"/>
              <a:t>stop </a:t>
            </a:r>
            <a:r>
              <a:rPr lang="en-GB" dirty="0"/>
              <a:t>working if the </a:t>
            </a:r>
            <a:r>
              <a:rPr lang="en-GB" dirty="0" smtClean="0"/>
              <a:t>hub stops working.</a:t>
            </a:r>
          </a:p>
          <a:p>
            <a:r>
              <a:rPr lang="en-GB" dirty="0" smtClean="0"/>
              <a:t>It is expensive to set up as it uses the most cabling.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897468"/>
            <a:ext cx="2771800" cy="2267836"/>
          </a:xfrm>
          <a:prstGeom prst="rect">
            <a:avLst/>
          </a:prstGeom>
        </p:spPr>
      </p:pic>
      <p:sp>
        <p:nvSpPr>
          <p:cNvPr id="9" name="Slide Number Placeholder 8"/>
          <p:cNvSpPr>
            <a:spLocks noGrp="1"/>
          </p:cNvSpPr>
          <p:nvPr>
            <p:ph type="sldNum" sz="quarter" idx="12"/>
          </p:nvPr>
        </p:nvSpPr>
        <p:spPr/>
        <p:txBody>
          <a:bodyPr/>
          <a:lstStyle/>
          <a:p>
            <a:fld id="{525555F4-47BE-4721-8CA0-7B59355C00EB}" type="slidenum">
              <a:rPr lang="en-GB" smtClean="0"/>
              <a:t>15</a:t>
            </a:fld>
            <a:endParaRPr lang="en-GB"/>
          </a:p>
        </p:txBody>
      </p:sp>
    </p:spTree>
    <p:extLst>
      <p:ext uri="{BB962C8B-B14F-4D97-AF65-F5344CB8AC3E}">
        <p14:creationId xmlns:p14="http://schemas.microsoft.com/office/powerpoint/2010/main" val="33072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92696"/>
            <a:ext cx="8229600" cy="792088"/>
          </a:xfrm>
        </p:spPr>
        <p:txBody>
          <a:bodyPr>
            <a:normAutofit/>
          </a:bodyPr>
          <a:lstStyle/>
          <a:p>
            <a:r>
              <a:rPr lang="en-GB" dirty="0" smtClean="0"/>
              <a:t>Your Task</a:t>
            </a:r>
            <a:endParaRPr lang="en-GB" dirty="0"/>
          </a:p>
        </p:txBody>
      </p:sp>
      <p:sp>
        <p:nvSpPr>
          <p:cNvPr id="9" name="Content Placeholder 8"/>
          <p:cNvSpPr>
            <a:spLocks noGrp="1"/>
          </p:cNvSpPr>
          <p:nvPr>
            <p:ph idx="1"/>
          </p:nvPr>
        </p:nvSpPr>
        <p:spPr>
          <a:xfrm>
            <a:off x="323527" y="1412776"/>
            <a:ext cx="8712969" cy="4824536"/>
          </a:xfrm>
        </p:spPr>
        <p:txBody>
          <a:bodyPr>
            <a:noAutofit/>
          </a:bodyPr>
          <a:lstStyle/>
          <a:p>
            <a:pPr marL="0" indent="0">
              <a:buNone/>
            </a:pPr>
            <a:r>
              <a:rPr lang="en-GB" sz="2300" b="1" i="1" dirty="0" smtClean="0"/>
              <a:t>Create a presentation, brochure or report about networks.</a:t>
            </a:r>
          </a:p>
          <a:p>
            <a:r>
              <a:rPr lang="en-GB" sz="2300" dirty="0" smtClean="0"/>
              <a:t>Explain what a network is and the advantages and disadvantages of using a network.</a:t>
            </a:r>
          </a:p>
          <a:p>
            <a:r>
              <a:rPr lang="en-GB" sz="2300" dirty="0" smtClean="0"/>
              <a:t>Describe the difference between a LAN and a WAN.</a:t>
            </a:r>
          </a:p>
          <a:p>
            <a:r>
              <a:rPr lang="en-AU" sz="2300" dirty="0" smtClean="0"/>
              <a:t>Describe </a:t>
            </a:r>
            <a:r>
              <a:rPr lang="en-AU" sz="2300" dirty="0"/>
              <a:t>the main features of </a:t>
            </a:r>
            <a:r>
              <a:rPr lang="en-AU" sz="2300" dirty="0" smtClean="0"/>
              <a:t>common </a:t>
            </a:r>
            <a:r>
              <a:rPr lang="en-AU" sz="2300" dirty="0"/>
              <a:t>network </a:t>
            </a:r>
            <a:r>
              <a:rPr lang="en-AU" sz="2300" dirty="0" smtClean="0"/>
              <a:t>topologies; Star, Bus </a:t>
            </a:r>
            <a:r>
              <a:rPr lang="en-AU" sz="2300" dirty="0"/>
              <a:t>and </a:t>
            </a:r>
            <a:r>
              <a:rPr lang="en-AU" sz="2300" dirty="0" smtClean="0"/>
              <a:t>Ring. </a:t>
            </a:r>
            <a:endParaRPr lang="en-GB" sz="2300" dirty="0"/>
          </a:p>
          <a:p>
            <a:r>
              <a:rPr lang="en-AU" sz="2300" dirty="0" smtClean="0"/>
              <a:t>Draw </a:t>
            </a:r>
            <a:r>
              <a:rPr lang="en-AU" sz="2300" dirty="0"/>
              <a:t>a diagram to represent each topology.</a:t>
            </a:r>
            <a:endParaRPr lang="en-GB" sz="2300" dirty="0"/>
          </a:p>
          <a:p>
            <a:r>
              <a:rPr lang="en-AU" sz="2300" dirty="0"/>
              <a:t>Outline the advantages and disadvantages of each </a:t>
            </a:r>
            <a:r>
              <a:rPr lang="en-AU" sz="2300" dirty="0" smtClean="0"/>
              <a:t>topology.</a:t>
            </a:r>
          </a:p>
          <a:p>
            <a:r>
              <a:rPr lang="en-AU" sz="2300" dirty="0" smtClean="0"/>
              <a:t>You can use the internet to help you with your research but make sure you write the text in your own words.</a:t>
            </a:r>
          </a:p>
          <a:p>
            <a:pPr marL="0" indent="0">
              <a:buNone/>
            </a:pPr>
            <a:r>
              <a:rPr lang="en-AU" sz="2300" b="1" i="1" dirty="0" smtClean="0"/>
              <a:t>Save the file with a suitable name and email this file to your teacher for marking.</a:t>
            </a:r>
            <a:endParaRPr lang="en-GB" sz="2300" b="1" i="1" dirty="0"/>
          </a:p>
        </p:txBody>
      </p:sp>
      <p:sp>
        <p:nvSpPr>
          <p:cNvPr id="7" name="Slide Number Placeholder 6"/>
          <p:cNvSpPr>
            <a:spLocks noGrp="1"/>
          </p:cNvSpPr>
          <p:nvPr>
            <p:ph type="sldNum" sz="quarter" idx="12"/>
          </p:nvPr>
        </p:nvSpPr>
        <p:spPr/>
        <p:txBody>
          <a:bodyPr/>
          <a:lstStyle/>
          <a:p>
            <a:fld id="{525555F4-47BE-4721-8CA0-7B59355C00EB}" type="slidenum">
              <a:rPr lang="en-GB" smtClean="0"/>
              <a:t>16</a:t>
            </a:fld>
            <a:endParaRPr lang="en-GB"/>
          </a:p>
        </p:txBody>
      </p:sp>
    </p:spTree>
    <p:extLst>
      <p:ext uri="{BB962C8B-B14F-4D97-AF65-F5344CB8AC3E}">
        <p14:creationId xmlns:p14="http://schemas.microsoft.com/office/powerpoint/2010/main" val="19394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9552" y="1556792"/>
            <a:ext cx="8291264" cy="4467256"/>
          </a:xfrm>
        </p:spPr>
        <p:txBody>
          <a:bodyPr>
            <a:normAutofit fontScale="92500"/>
          </a:bodyPr>
          <a:lstStyle/>
          <a:p>
            <a:r>
              <a:rPr lang="en-GB" b="1" u="sng" dirty="0" smtClean="0"/>
              <a:t>Everybody</a:t>
            </a:r>
            <a:r>
              <a:rPr lang="en-GB" dirty="0" smtClean="0"/>
              <a:t> should complete the file that you started this lesson about networks.  This can be a presentation, brochure or report.</a:t>
            </a:r>
          </a:p>
          <a:p>
            <a:r>
              <a:rPr lang="en-GB" b="1" u="sng" dirty="0" smtClean="0"/>
              <a:t>Some of you</a:t>
            </a:r>
            <a:r>
              <a:rPr lang="en-GB" b="1" dirty="0" smtClean="0"/>
              <a:t> </a:t>
            </a:r>
            <a:r>
              <a:rPr lang="en-GB" dirty="0" smtClean="0"/>
              <a:t>may also want to get the extra </a:t>
            </a:r>
            <a:r>
              <a:rPr lang="en-GB" smtClean="0"/>
              <a:t>marks by performing </a:t>
            </a:r>
            <a:r>
              <a:rPr lang="en-GB" dirty="0" smtClean="0"/>
              <a:t>some additional research about networks and by giving real life examples of where networks are used.</a:t>
            </a:r>
          </a:p>
          <a:p>
            <a:r>
              <a:rPr lang="en-GB" dirty="0" smtClean="0"/>
              <a:t>This homework is due in next lesson and should be emailed to your teacher for marking.</a:t>
            </a:r>
          </a:p>
          <a:p>
            <a:r>
              <a:rPr lang="en-GB" dirty="0" smtClean="0"/>
              <a:t>Make sure you have written your homework clearly in your planner.</a:t>
            </a:r>
          </a:p>
        </p:txBody>
      </p:sp>
      <p:sp>
        <p:nvSpPr>
          <p:cNvPr id="4" name="Slide Number Placeholder 3"/>
          <p:cNvSpPr>
            <a:spLocks noGrp="1"/>
          </p:cNvSpPr>
          <p:nvPr>
            <p:ph type="sldNum" sz="quarter" idx="12"/>
          </p:nvPr>
        </p:nvSpPr>
        <p:spPr/>
        <p:txBody>
          <a:bodyPr/>
          <a:lstStyle/>
          <a:p>
            <a:fld id="{525555F4-47BE-4721-8CA0-7B59355C00EB}" type="slidenum">
              <a:rPr lang="en-GB" smtClean="0"/>
              <a:pPr/>
              <a:t>17</a:t>
            </a:fld>
            <a:endParaRPr lang="en-GB" dirty="0"/>
          </a:p>
        </p:txBody>
      </p:sp>
      <p:sp>
        <p:nvSpPr>
          <p:cNvPr id="5" name="Title 4"/>
          <p:cNvSpPr>
            <a:spLocks noGrp="1"/>
          </p:cNvSpPr>
          <p:nvPr>
            <p:ph type="title"/>
          </p:nvPr>
        </p:nvSpPr>
        <p:spPr/>
        <p:txBody>
          <a:bodyPr/>
          <a:lstStyle/>
          <a:p>
            <a:r>
              <a:rPr lang="en-GB" dirty="0" smtClean="0"/>
              <a:t>Homework</a:t>
            </a:r>
            <a:endParaRPr lang="en-GB" dirty="0"/>
          </a:p>
        </p:txBody>
      </p:sp>
    </p:spTree>
    <p:extLst>
      <p:ext uri="{BB962C8B-B14F-4D97-AF65-F5344CB8AC3E}">
        <p14:creationId xmlns:p14="http://schemas.microsoft.com/office/powerpoint/2010/main" val="9613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132856"/>
            <a:ext cx="5112568" cy="3561259"/>
          </a:xfrm>
        </p:spPr>
        <p:txBody>
          <a:bodyPr>
            <a:normAutofit/>
          </a:bodyPr>
          <a:lstStyle/>
          <a:p>
            <a:pPr marL="0" indent="0" algn="ctr">
              <a:buNone/>
            </a:pPr>
            <a:r>
              <a:rPr lang="en-GB" sz="4000" b="1" i="1" dirty="0" smtClean="0"/>
              <a:t>Work in pairs and write down the advantages and disadvantages of using a computer network.</a:t>
            </a:r>
            <a:endParaRPr lang="en-GB" sz="4400" dirty="0" smtClean="0"/>
          </a:p>
          <a:p>
            <a:endParaRPr lang="en-GB"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451" y="2348880"/>
            <a:ext cx="2858879" cy="2858879"/>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GB" dirty="0" smtClean="0"/>
              <a:t>Starter</a:t>
            </a:r>
            <a:endParaRPr lang="en-GB" dirty="0"/>
          </a:p>
        </p:txBody>
      </p:sp>
      <p:sp>
        <p:nvSpPr>
          <p:cNvPr id="4" name="Slide Number Placeholder 3"/>
          <p:cNvSpPr>
            <a:spLocks noGrp="1"/>
          </p:cNvSpPr>
          <p:nvPr>
            <p:ph type="sldNum" sz="quarter" idx="12"/>
          </p:nvPr>
        </p:nvSpPr>
        <p:spPr/>
        <p:txBody>
          <a:bodyPr/>
          <a:lstStyle/>
          <a:p>
            <a:pPr algn="r"/>
            <a:fld id="{D9657833-4D14-483B-82D3-A43835221D5F}" type="slidenum">
              <a:rPr lang="en-GB" smtClean="0"/>
              <a:pPr algn="r"/>
              <a:t>2</a:t>
            </a:fld>
            <a:endParaRPr lang="en-GB"/>
          </a:p>
        </p:txBody>
      </p:sp>
    </p:spTree>
    <p:extLst>
      <p:ext uri="{BB962C8B-B14F-4D97-AF65-F5344CB8AC3E}">
        <p14:creationId xmlns:p14="http://schemas.microsoft.com/office/powerpoint/2010/main" val="152999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244" y="1872355"/>
            <a:ext cx="9216154" cy="62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20688"/>
            <a:ext cx="8229600" cy="796950"/>
          </a:xfrm>
        </p:spPr>
        <p:txBody>
          <a:bodyPr>
            <a:normAutofit/>
          </a:bodyPr>
          <a:lstStyle/>
          <a:p>
            <a:r>
              <a:rPr lang="en-GB" dirty="0" smtClean="0"/>
              <a:t>Objective of the Lesson</a:t>
            </a:r>
            <a:endParaRPr lang="en-GB" dirty="0"/>
          </a:p>
        </p:txBody>
      </p:sp>
      <p:sp>
        <p:nvSpPr>
          <p:cNvPr id="5" name="Content Placeholder 4"/>
          <p:cNvSpPr>
            <a:spLocks noGrp="1"/>
          </p:cNvSpPr>
          <p:nvPr>
            <p:ph sz="half" idx="1"/>
          </p:nvPr>
        </p:nvSpPr>
        <p:spPr>
          <a:xfrm>
            <a:off x="235572" y="1268760"/>
            <a:ext cx="8584900" cy="720080"/>
          </a:xfrm>
        </p:spPr>
        <p:txBody>
          <a:bodyPr>
            <a:normAutofit/>
          </a:bodyPr>
          <a:lstStyle/>
          <a:p>
            <a:pPr marL="0" indent="0" algn="ctr">
              <a:buNone/>
            </a:pPr>
            <a:r>
              <a:rPr lang="en-GB" sz="3600" b="1" dirty="0" smtClean="0"/>
              <a:t>Define a </a:t>
            </a:r>
            <a:r>
              <a:rPr lang="en-GB" sz="3600" b="1" dirty="0"/>
              <a:t>computer </a:t>
            </a:r>
            <a:r>
              <a:rPr lang="en-GB" sz="3600" b="1" dirty="0" smtClean="0"/>
              <a:t>network</a:t>
            </a:r>
            <a:r>
              <a:rPr lang="en-GB" sz="4000" b="1" dirty="0" smtClean="0"/>
              <a:t>.</a:t>
            </a:r>
            <a:endParaRPr lang="en-GB" sz="4000" b="1" dirty="0"/>
          </a:p>
        </p:txBody>
      </p:sp>
      <p:sp>
        <p:nvSpPr>
          <p:cNvPr id="6" name="Content Placeholder 5"/>
          <p:cNvSpPr>
            <a:spLocks noGrp="1"/>
          </p:cNvSpPr>
          <p:nvPr>
            <p:ph sz="half" idx="2"/>
          </p:nvPr>
        </p:nvSpPr>
        <p:spPr>
          <a:xfrm>
            <a:off x="251520" y="2348880"/>
            <a:ext cx="8435280" cy="3960440"/>
          </a:xfrm>
        </p:spPr>
        <p:txBody>
          <a:bodyPr>
            <a:normAutofit fontScale="92500"/>
          </a:bodyPr>
          <a:lstStyle/>
          <a:p>
            <a:r>
              <a:rPr lang="en-GB" sz="3200" b="1" dirty="0" smtClean="0"/>
              <a:t>TBAT</a:t>
            </a:r>
          </a:p>
          <a:p>
            <a:pPr lvl="1">
              <a:defRPr/>
            </a:pPr>
            <a:r>
              <a:rPr lang="en-GB" sz="2800" dirty="0" smtClean="0"/>
              <a:t>Describe what a network is, the difference between a LAN and a WAN and identify three network topologies.</a:t>
            </a:r>
            <a:endParaRPr lang="en-GB" sz="2800" dirty="0"/>
          </a:p>
          <a:p>
            <a:r>
              <a:rPr lang="en-GB" sz="3200" b="1" dirty="0" smtClean="0"/>
              <a:t>TBAT</a:t>
            </a:r>
          </a:p>
          <a:p>
            <a:pPr lvl="1">
              <a:defRPr/>
            </a:pPr>
            <a:r>
              <a:rPr lang="en-GB" sz="2800" dirty="0" smtClean="0"/>
              <a:t>Describe the advantages and disadvantages of networks and three network topologies.</a:t>
            </a:r>
            <a:endParaRPr lang="en-GB" sz="2800" dirty="0"/>
          </a:p>
          <a:p>
            <a:r>
              <a:rPr lang="en-GB" sz="3200" b="1" smtClean="0"/>
              <a:t>To understand how to</a:t>
            </a:r>
            <a:endParaRPr lang="en-GB" sz="3200" b="1" dirty="0" smtClean="0"/>
          </a:p>
          <a:p>
            <a:pPr lvl="1"/>
            <a:r>
              <a:rPr lang="en-GB" sz="2800" dirty="0" smtClean="0"/>
              <a:t>Research and describe examples of real-life networks.</a:t>
            </a:r>
            <a:endParaRPr lang="en-GB" sz="2800" dirty="0"/>
          </a:p>
        </p:txBody>
      </p:sp>
      <p:sp>
        <p:nvSpPr>
          <p:cNvPr id="4" name="Slide Number Placeholder 3"/>
          <p:cNvSpPr>
            <a:spLocks noGrp="1"/>
          </p:cNvSpPr>
          <p:nvPr>
            <p:ph type="sldNum" sz="quarter" idx="12"/>
          </p:nvPr>
        </p:nvSpPr>
        <p:spPr/>
        <p:txBody>
          <a:bodyPr/>
          <a:lstStyle/>
          <a:p>
            <a:fld id="{D9657833-4D14-483B-82D3-A43835221D5F}" type="slidenum">
              <a:rPr lang="en-GB" smtClean="0"/>
              <a:t>3</a:t>
            </a:fld>
            <a:endParaRPr lang="en-GB"/>
          </a:p>
        </p:txBody>
      </p:sp>
    </p:spTree>
    <p:extLst>
      <p:ext uri="{BB962C8B-B14F-4D97-AF65-F5344CB8AC3E}">
        <p14:creationId xmlns:p14="http://schemas.microsoft.com/office/powerpoint/2010/main" val="3566930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9552" y="1556792"/>
            <a:ext cx="8291264" cy="4467256"/>
          </a:xfrm>
        </p:spPr>
        <p:txBody>
          <a:bodyPr>
            <a:normAutofit fontScale="92500"/>
          </a:bodyPr>
          <a:lstStyle/>
          <a:p>
            <a:r>
              <a:rPr lang="en-GB" b="1" u="sng" dirty="0" smtClean="0"/>
              <a:t>Everybody</a:t>
            </a:r>
            <a:r>
              <a:rPr lang="en-GB" dirty="0" smtClean="0"/>
              <a:t> should complete the file that you start this lesson about networks.  This can be a presentation, brochure or report.</a:t>
            </a:r>
          </a:p>
          <a:p>
            <a:r>
              <a:rPr lang="en-GB" b="1" u="sng" dirty="0" smtClean="0"/>
              <a:t>Some of you</a:t>
            </a:r>
            <a:r>
              <a:rPr lang="en-GB" b="1" dirty="0" smtClean="0"/>
              <a:t> </a:t>
            </a:r>
            <a:r>
              <a:rPr lang="en-GB" dirty="0" smtClean="0"/>
              <a:t>may also want to get the extra marks performing some additional research about networks and by giving real life examples of where networks are used.</a:t>
            </a:r>
          </a:p>
          <a:p>
            <a:r>
              <a:rPr lang="en-GB" dirty="0" smtClean="0"/>
              <a:t>This homework is due in next lesson and should be emailed to your teacher for marking.</a:t>
            </a:r>
          </a:p>
          <a:p>
            <a:r>
              <a:rPr lang="en-GB" dirty="0" smtClean="0"/>
              <a:t>Make sure you have written your homework clearly in your planner.</a:t>
            </a:r>
          </a:p>
        </p:txBody>
      </p:sp>
      <p:sp>
        <p:nvSpPr>
          <p:cNvPr id="4" name="Slide Number Placeholder 3"/>
          <p:cNvSpPr>
            <a:spLocks noGrp="1"/>
          </p:cNvSpPr>
          <p:nvPr>
            <p:ph type="sldNum" sz="quarter" idx="12"/>
          </p:nvPr>
        </p:nvSpPr>
        <p:spPr/>
        <p:txBody>
          <a:bodyPr/>
          <a:lstStyle/>
          <a:p>
            <a:fld id="{525555F4-47BE-4721-8CA0-7B59355C00EB}" type="slidenum">
              <a:rPr lang="en-GB" smtClean="0"/>
              <a:pPr/>
              <a:t>4</a:t>
            </a:fld>
            <a:endParaRPr lang="en-GB" dirty="0"/>
          </a:p>
        </p:txBody>
      </p:sp>
      <p:sp>
        <p:nvSpPr>
          <p:cNvPr id="5" name="Title 4"/>
          <p:cNvSpPr>
            <a:spLocks noGrp="1"/>
          </p:cNvSpPr>
          <p:nvPr>
            <p:ph type="title"/>
          </p:nvPr>
        </p:nvSpPr>
        <p:spPr/>
        <p:txBody>
          <a:bodyPr/>
          <a:lstStyle/>
          <a:p>
            <a:r>
              <a:rPr lang="en-GB" dirty="0" smtClean="0"/>
              <a:t>Homework</a:t>
            </a:r>
            <a:endParaRPr lang="en-GB" dirty="0"/>
          </a:p>
        </p:txBody>
      </p:sp>
    </p:spTree>
    <p:extLst>
      <p:ext uri="{BB962C8B-B14F-4D97-AF65-F5344CB8AC3E}">
        <p14:creationId xmlns:p14="http://schemas.microsoft.com/office/powerpoint/2010/main" val="110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is a Computer Network?</a:t>
            </a:r>
            <a:endParaRPr lang="en-GB" dirty="0"/>
          </a:p>
        </p:txBody>
      </p:sp>
      <p:sp>
        <p:nvSpPr>
          <p:cNvPr id="7" name="Content Placeholder 6"/>
          <p:cNvSpPr>
            <a:spLocks noGrp="1"/>
          </p:cNvSpPr>
          <p:nvPr>
            <p:ph idx="1"/>
          </p:nvPr>
        </p:nvSpPr>
        <p:spPr/>
        <p:txBody>
          <a:bodyPr>
            <a:normAutofit lnSpcReduction="10000"/>
          </a:bodyPr>
          <a:lstStyle/>
          <a:p>
            <a:r>
              <a:rPr lang="en-GB" dirty="0" smtClean="0"/>
              <a:t>A </a:t>
            </a:r>
            <a:r>
              <a:rPr lang="en-GB" b="1" i="1" dirty="0" smtClean="0">
                <a:solidFill>
                  <a:srgbClr val="FF0000"/>
                </a:solidFill>
                <a:effectLst>
                  <a:outerShdw blurRad="38100" dist="38100" dir="2700000" algn="tl">
                    <a:srgbClr val="000000">
                      <a:alpha val="43137"/>
                    </a:srgbClr>
                  </a:outerShdw>
                </a:effectLst>
              </a:rPr>
              <a:t>stand-alone</a:t>
            </a:r>
            <a:r>
              <a:rPr lang="en-GB" dirty="0" smtClean="0"/>
              <a:t> computer is any computer which is not connected to another.  </a:t>
            </a:r>
          </a:p>
          <a:p>
            <a:r>
              <a:rPr lang="en-GB" dirty="0" smtClean="0"/>
              <a:t>This used to be very common but people realised that computers work a lot better when they can communicate to other computers.</a:t>
            </a:r>
          </a:p>
          <a:p>
            <a:r>
              <a:rPr lang="en-GB" dirty="0" smtClean="0"/>
              <a:t>A </a:t>
            </a:r>
            <a:r>
              <a:rPr lang="en-GB" b="1" i="1" dirty="0" smtClean="0">
                <a:solidFill>
                  <a:srgbClr val="FF0000"/>
                </a:solidFill>
                <a:effectLst>
                  <a:outerShdw blurRad="38100" dist="38100" dir="2700000" algn="tl">
                    <a:srgbClr val="000000">
                      <a:alpha val="43137"/>
                    </a:srgbClr>
                  </a:outerShdw>
                </a:effectLst>
              </a:rPr>
              <a:t>network</a:t>
            </a:r>
            <a:r>
              <a:rPr lang="en-GB" dirty="0" smtClean="0">
                <a:effectLst>
                  <a:outerShdw blurRad="38100" dist="38100" dir="2700000" algn="tl">
                    <a:srgbClr val="000000">
                      <a:alpha val="43137"/>
                    </a:srgbClr>
                  </a:outerShdw>
                </a:effectLst>
              </a:rPr>
              <a:t> </a:t>
            </a:r>
            <a:r>
              <a:rPr lang="en-GB" dirty="0" smtClean="0"/>
              <a:t>is two or more computers which are linked together so that they can share resources and data.</a:t>
            </a:r>
          </a:p>
          <a:p>
            <a:endParaRPr lang="en-GB" dirty="0"/>
          </a:p>
        </p:txBody>
      </p:sp>
      <p:sp>
        <p:nvSpPr>
          <p:cNvPr id="4" name="Slide Number Placeholder 3"/>
          <p:cNvSpPr>
            <a:spLocks noGrp="1"/>
          </p:cNvSpPr>
          <p:nvPr>
            <p:ph type="sldNum" sz="quarter" idx="12"/>
          </p:nvPr>
        </p:nvSpPr>
        <p:spPr/>
        <p:txBody>
          <a:bodyPr/>
          <a:lstStyle/>
          <a:p>
            <a:fld id="{525555F4-47BE-4721-8CA0-7B59355C00EB}" type="slidenum">
              <a:rPr lang="en-GB" smtClean="0"/>
              <a:pPr/>
              <a:t>5</a:t>
            </a:fld>
            <a:endParaRPr lang="en-GB" dirty="0"/>
          </a:p>
        </p:txBody>
      </p:sp>
    </p:spTree>
    <p:extLst>
      <p:ext uri="{BB962C8B-B14F-4D97-AF65-F5344CB8AC3E}">
        <p14:creationId xmlns:p14="http://schemas.microsoft.com/office/powerpoint/2010/main" val="6829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80120"/>
          </a:xfrm>
        </p:spPr>
        <p:txBody>
          <a:bodyPr>
            <a:normAutofit fontScale="90000"/>
          </a:bodyPr>
          <a:lstStyle/>
          <a:p>
            <a:r>
              <a:rPr lang="en-GB" dirty="0" smtClean="0"/>
              <a:t>What are the Advantages of Using a Network?</a:t>
            </a:r>
            <a:endParaRPr lang="en-GB" dirty="0"/>
          </a:p>
        </p:txBody>
      </p:sp>
      <p:sp>
        <p:nvSpPr>
          <p:cNvPr id="3" name="Content Placeholder 2"/>
          <p:cNvSpPr>
            <a:spLocks noGrp="1"/>
          </p:cNvSpPr>
          <p:nvPr>
            <p:ph idx="1"/>
          </p:nvPr>
        </p:nvSpPr>
        <p:spPr>
          <a:xfrm>
            <a:off x="323528" y="1916832"/>
            <a:ext cx="8568952" cy="4392488"/>
          </a:xfrm>
        </p:spPr>
        <p:txBody>
          <a:bodyPr>
            <a:normAutofit fontScale="70000" lnSpcReduction="20000"/>
          </a:bodyPr>
          <a:lstStyle/>
          <a:p>
            <a:r>
              <a:rPr lang="en-GB" sz="3400" dirty="0" smtClean="0"/>
              <a:t>They allow groups of users to share and exchange data quickly and easily and work collaboratively.</a:t>
            </a:r>
          </a:p>
          <a:p>
            <a:r>
              <a:rPr lang="en-GB" sz="3400" dirty="0" smtClean="0"/>
              <a:t>Centralised databases saved on a server can be shared, read and updated by all users on the network which allows all the users to have access to the latest data.</a:t>
            </a:r>
          </a:p>
          <a:p>
            <a:r>
              <a:rPr lang="en-GB" sz="3400" dirty="0" smtClean="0"/>
              <a:t>Networks allow the users to share hardware and software.  This is cheaper and more efficient than purchasing a copy for each computer.</a:t>
            </a:r>
          </a:p>
          <a:p>
            <a:r>
              <a:rPr lang="en-GB" sz="3400" dirty="0" smtClean="0"/>
              <a:t>Viewing data across the entire network can allow managers to see the “whole picture” easily and make business decisions quickly.</a:t>
            </a:r>
          </a:p>
          <a:p>
            <a:r>
              <a:rPr lang="en-GB" sz="3400" dirty="0" smtClean="0"/>
              <a:t>Users can communicate with each other across the network.</a:t>
            </a:r>
          </a:p>
          <a:p>
            <a:endParaRPr lang="en-GB" dirty="0" smtClean="0"/>
          </a:p>
        </p:txBody>
      </p:sp>
      <p:sp>
        <p:nvSpPr>
          <p:cNvPr id="4" name="Slide Number Placeholder 3"/>
          <p:cNvSpPr>
            <a:spLocks noGrp="1"/>
          </p:cNvSpPr>
          <p:nvPr>
            <p:ph type="sldNum" sz="quarter" idx="12"/>
          </p:nvPr>
        </p:nvSpPr>
        <p:spPr/>
        <p:txBody>
          <a:bodyPr/>
          <a:lstStyle/>
          <a:p>
            <a:fld id="{525555F4-47BE-4721-8CA0-7B59355C00EB}" type="slidenum">
              <a:rPr lang="en-GB" smtClean="0"/>
              <a:t>6</a:t>
            </a:fld>
            <a:endParaRPr lang="en-GB"/>
          </a:p>
        </p:txBody>
      </p:sp>
    </p:spTree>
    <p:extLst>
      <p:ext uri="{BB962C8B-B14F-4D97-AF65-F5344CB8AC3E}">
        <p14:creationId xmlns:p14="http://schemas.microsoft.com/office/powerpoint/2010/main" val="37562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5102" l="9903" r="100000">
                        <a14:foregroundMark x1="67573" y1="84898" x2="67573" y2="84898"/>
                        <a14:foregroundMark x1="81942" y1="52041" x2="81942" y2="52041"/>
                        <a14:foregroundMark x1="66990" y1="60204" x2="66990" y2="60204"/>
                        <a14:backgroundMark x1="46408" y1="85918" x2="46408" y2="85918"/>
                      </a14:backgroundRemoval>
                    </a14:imgEffect>
                  </a14:imgLayer>
                </a14:imgProps>
              </a:ext>
              <a:ext uri="{28A0092B-C50C-407E-A947-70E740481C1C}">
                <a14:useLocalDpi xmlns:a14="http://schemas.microsoft.com/office/drawing/2010/main" val="0"/>
              </a:ext>
            </a:extLst>
          </a:blip>
          <a:srcRect l="25550" t="23772" r="3602" b="7489"/>
          <a:stretch/>
        </p:blipFill>
        <p:spPr>
          <a:xfrm>
            <a:off x="7053943" y="2757713"/>
            <a:ext cx="2090058" cy="1930401"/>
          </a:xfrm>
          <a:prstGeom prst="rect">
            <a:avLst/>
          </a:prstGeom>
        </p:spPr>
      </p:pic>
      <p:sp>
        <p:nvSpPr>
          <p:cNvPr id="2" name="Title 1"/>
          <p:cNvSpPr>
            <a:spLocks noGrp="1"/>
          </p:cNvSpPr>
          <p:nvPr>
            <p:ph type="title"/>
          </p:nvPr>
        </p:nvSpPr>
        <p:spPr>
          <a:xfrm>
            <a:off x="457200" y="692696"/>
            <a:ext cx="8229600" cy="1080120"/>
          </a:xfrm>
        </p:spPr>
        <p:txBody>
          <a:bodyPr>
            <a:normAutofit fontScale="90000"/>
          </a:bodyPr>
          <a:lstStyle/>
          <a:p>
            <a:r>
              <a:rPr lang="en-GB" dirty="0" smtClean="0"/>
              <a:t>What are the Disadvantages of Using a Network?</a:t>
            </a:r>
            <a:endParaRPr lang="en-GB" dirty="0"/>
          </a:p>
        </p:txBody>
      </p:sp>
      <p:sp>
        <p:nvSpPr>
          <p:cNvPr id="3" name="Content Placeholder 2"/>
          <p:cNvSpPr>
            <a:spLocks noGrp="1"/>
          </p:cNvSpPr>
          <p:nvPr>
            <p:ph idx="1"/>
          </p:nvPr>
        </p:nvSpPr>
        <p:spPr>
          <a:xfrm>
            <a:off x="251520" y="1844824"/>
            <a:ext cx="8568952" cy="4680520"/>
          </a:xfrm>
        </p:spPr>
        <p:txBody>
          <a:bodyPr>
            <a:normAutofit fontScale="70000" lnSpcReduction="20000"/>
          </a:bodyPr>
          <a:lstStyle/>
          <a:p>
            <a:r>
              <a:rPr lang="en-GB" sz="3400" dirty="0" smtClean="0"/>
              <a:t>Building and maintaining a network requires specialist knowledge and many large organisation employ teams of technicians who design the networks and keep them running correctly.</a:t>
            </a:r>
          </a:p>
          <a:p>
            <a:r>
              <a:rPr lang="en-GB" sz="3400" dirty="0" smtClean="0"/>
              <a:t>Networks can allow unauthorised people to get access to sensitive data as the way the network is connected </a:t>
            </a:r>
            <a:br>
              <a:rPr lang="en-GB" sz="3400" dirty="0" smtClean="0"/>
            </a:br>
            <a:r>
              <a:rPr lang="en-GB" sz="3400" dirty="0" smtClean="0"/>
              <a:t>may allow access to the system.  A large part of a</a:t>
            </a:r>
            <a:br>
              <a:rPr lang="en-GB" sz="3400" dirty="0" smtClean="0"/>
            </a:br>
            <a:r>
              <a:rPr lang="en-GB" sz="3400" dirty="0" smtClean="0"/>
              <a:t>technician’s job is protecting the company’s network </a:t>
            </a:r>
            <a:br>
              <a:rPr lang="en-GB" sz="3400" dirty="0" smtClean="0"/>
            </a:br>
            <a:r>
              <a:rPr lang="en-GB" sz="3400" dirty="0" smtClean="0"/>
              <a:t>from unauthorised access.</a:t>
            </a:r>
          </a:p>
          <a:p>
            <a:r>
              <a:rPr lang="en-GB" sz="3400" dirty="0" smtClean="0"/>
              <a:t>Users on a network may not use it responsibly and may use the network to look at inappropriate data or forget to log out once they have finished.  All the users on the system need to agree to follow the company’s policies to ensure that security of the system is maintained.</a:t>
            </a:r>
          </a:p>
          <a:p>
            <a:endParaRPr lang="en-GB" dirty="0" smtClean="0"/>
          </a:p>
        </p:txBody>
      </p:sp>
      <p:sp>
        <p:nvSpPr>
          <p:cNvPr id="4" name="Slide Number Placeholder 3"/>
          <p:cNvSpPr>
            <a:spLocks noGrp="1"/>
          </p:cNvSpPr>
          <p:nvPr>
            <p:ph type="sldNum" sz="quarter" idx="12"/>
          </p:nvPr>
        </p:nvSpPr>
        <p:spPr/>
        <p:txBody>
          <a:bodyPr/>
          <a:lstStyle/>
          <a:p>
            <a:fld id="{525555F4-47BE-4721-8CA0-7B59355C00EB}" type="slidenum">
              <a:rPr lang="en-GB" smtClean="0"/>
              <a:t>7</a:t>
            </a:fld>
            <a:endParaRPr lang="en-GB" dirty="0"/>
          </a:p>
        </p:txBody>
      </p:sp>
    </p:spTree>
    <p:extLst>
      <p:ext uri="{BB962C8B-B14F-4D97-AF65-F5344CB8AC3E}">
        <p14:creationId xmlns:p14="http://schemas.microsoft.com/office/powerpoint/2010/main" val="1922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 and WAN</a:t>
            </a:r>
            <a:endParaRPr lang="en-GB" dirty="0"/>
          </a:p>
        </p:txBody>
      </p:sp>
      <p:sp>
        <p:nvSpPr>
          <p:cNvPr id="3" name="Content Placeholder 2"/>
          <p:cNvSpPr>
            <a:spLocks noGrp="1"/>
          </p:cNvSpPr>
          <p:nvPr>
            <p:ph idx="1"/>
          </p:nvPr>
        </p:nvSpPr>
        <p:spPr/>
        <p:txBody>
          <a:bodyPr/>
          <a:lstStyle/>
          <a:p>
            <a:pPr marL="3406775"/>
            <a:r>
              <a:rPr lang="en-GB" dirty="0" smtClean="0"/>
              <a:t>LAN (Local Area Networks) are small networks which are contained in a single building or small area.</a:t>
            </a:r>
          </a:p>
          <a:p>
            <a:pPr marL="3406775"/>
            <a:endParaRPr lang="en-GB" sz="1800" dirty="0" smtClean="0"/>
          </a:p>
          <a:p>
            <a:r>
              <a:rPr lang="en-GB" dirty="0" smtClean="0"/>
              <a:t>WAN (Wide Area Networks) are</a:t>
            </a:r>
            <a:br>
              <a:rPr lang="en-GB" dirty="0" smtClean="0"/>
            </a:br>
            <a:r>
              <a:rPr lang="en-GB" dirty="0" smtClean="0"/>
              <a:t>larger networks over a wider </a:t>
            </a:r>
            <a:br>
              <a:rPr lang="en-GB" dirty="0" smtClean="0"/>
            </a:br>
            <a:r>
              <a:rPr lang="en-GB" dirty="0" smtClean="0"/>
              <a:t>geographical area.</a:t>
            </a:r>
            <a:endParaRPr lang="en-GB" dirty="0"/>
          </a:p>
        </p:txBody>
      </p:sp>
      <p:sp>
        <p:nvSpPr>
          <p:cNvPr id="4" name="Slide Number Placeholder 3"/>
          <p:cNvSpPr>
            <a:spLocks noGrp="1"/>
          </p:cNvSpPr>
          <p:nvPr>
            <p:ph type="sldNum" sz="quarter" idx="12"/>
          </p:nvPr>
        </p:nvSpPr>
        <p:spPr/>
        <p:txBody>
          <a:bodyPr/>
          <a:lstStyle/>
          <a:p>
            <a:fld id="{525555F4-47BE-4721-8CA0-7B59355C00EB}" type="slidenum">
              <a:rPr lang="en-GB" smtClean="0"/>
              <a:t>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815453"/>
            <a:ext cx="2155126" cy="215905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00808"/>
            <a:ext cx="2880320" cy="1918782"/>
          </a:xfrm>
          <a:prstGeom prst="rect">
            <a:avLst/>
          </a:prstGeom>
        </p:spPr>
      </p:pic>
    </p:spTree>
    <p:extLst>
      <p:ext uri="{BB962C8B-B14F-4D97-AF65-F5344CB8AC3E}">
        <p14:creationId xmlns:p14="http://schemas.microsoft.com/office/powerpoint/2010/main" val="3678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3275856" y="4214834"/>
            <a:ext cx="2560310" cy="183480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GB" dirty="0" smtClean="0"/>
              <a:t>Network Topologies</a:t>
            </a:r>
            <a:endParaRPr lang="en-GB" dirty="0"/>
          </a:p>
        </p:txBody>
      </p:sp>
      <p:sp>
        <p:nvSpPr>
          <p:cNvPr id="3" name="Content Placeholder 2"/>
          <p:cNvSpPr>
            <a:spLocks noGrp="1"/>
          </p:cNvSpPr>
          <p:nvPr>
            <p:ph idx="1"/>
          </p:nvPr>
        </p:nvSpPr>
        <p:spPr/>
        <p:txBody>
          <a:bodyPr/>
          <a:lstStyle/>
          <a:p>
            <a:r>
              <a:rPr lang="en-GB" dirty="0" smtClean="0"/>
              <a:t>“</a:t>
            </a:r>
            <a:r>
              <a:rPr lang="en-GB" b="1" i="1" dirty="0" smtClean="0">
                <a:solidFill>
                  <a:srgbClr val="FF0000"/>
                </a:solidFill>
                <a:effectLst>
                  <a:outerShdw blurRad="38100" dist="38100" dir="2700000" algn="tl">
                    <a:srgbClr val="000000">
                      <a:alpha val="43137"/>
                    </a:srgbClr>
                  </a:outerShdw>
                </a:effectLst>
              </a:rPr>
              <a:t>Topology</a:t>
            </a:r>
            <a:r>
              <a:rPr lang="en-GB" dirty="0" smtClean="0"/>
              <a:t>” is the word used to describe the shape of a network.</a:t>
            </a:r>
          </a:p>
          <a:p>
            <a:r>
              <a:rPr lang="en-GB" dirty="0" smtClean="0"/>
              <a:t>There are three main LAN topologies:</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0238" y="3553853"/>
            <a:ext cx="2140194" cy="158417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a:stretch/>
        </p:blipFill>
        <p:spPr bwMode="auto">
          <a:xfrm>
            <a:off x="971600" y="3573016"/>
            <a:ext cx="1944216" cy="165618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390144" y="5236922"/>
            <a:ext cx="837089" cy="523220"/>
          </a:xfrm>
          <a:prstGeom prst="rect">
            <a:avLst/>
          </a:prstGeom>
          <a:noFill/>
        </p:spPr>
        <p:txBody>
          <a:bodyPr wrap="none" rtlCol="0">
            <a:spAutoFit/>
          </a:bodyPr>
          <a:lstStyle/>
          <a:p>
            <a:r>
              <a:rPr lang="en-GB" sz="2800" b="1" dirty="0" smtClean="0"/>
              <a:t>Ring</a:t>
            </a:r>
            <a:endParaRPr lang="en-GB" sz="2800" b="1" dirty="0"/>
          </a:p>
        </p:txBody>
      </p:sp>
      <p:sp>
        <p:nvSpPr>
          <p:cNvPr id="8" name="TextBox 7"/>
          <p:cNvSpPr txBox="1"/>
          <p:nvPr/>
        </p:nvSpPr>
        <p:spPr>
          <a:xfrm>
            <a:off x="4137466" y="3501008"/>
            <a:ext cx="721672" cy="523220"/>
          </a:xfrm>
          <a:prstGeom prst="rect">
            <a:avLst/>
          </a:prstGeom>
          <a:noFill/>
        </p:spPr>
        <p:txBody>
          <a:bodyPr wrap="none" rtlCol="0">
            <a:spAutoFit/>
          </a:bodyPr>
          <a:lstStyle/>
          <a:p>
            <a:r>
              <a:rPr lang="en-GB" sz="2800" b="1" dirty="0" smtClean="0"/>
              <a:t>Bus</a:t>
            </a:r>
            <a:endParaRPr lang="en-GB" sz="2800" b="1" dirty="0"/>
          </a:p>
        </p:txBody>
      </p:sp>
      <p:sp>
        <p:nvSpPr>
          <p:cNvPr id="9" name="TextBox 8"/>
          <p:cNvSpPr txBox="1"/>
          <p:nvPr/>
        </p:nvSpPr>
        <p:spPr>
          <a:xfrm>
            <a:off x="7029499" y="5210036"/>
            <a:ext cx="782265" cy="523220"/>
          </a:xfrm>
          <a:prstGeom prst="rect">
            <a:avLst/>
          </a:prstGeom>
          <a:noFill/>
        </p:spPr>
        <p:txBody>
          <a:bodyPr wrap="none" rtlCol="0">
            <a:spAutoFit/>
          </a:bodyPr>
          <a:lstStyle/>
          <a:p>
            <a:r>
              <a:rPr lang="en-GB" sz="2800" b="1" dirty="0" smtClean="0"/>
              <a:t>Star</a:t>
            </a:r>
            <a:endParaRPr lang="en-GB" sz="2800" b="1" dirty="0"/>
          </a:p>
        </p:txBody>
      </p:sp>
      <p:sp>
        <p:nvSpPr>
          <p:cNvPr id="11" name="Slide Number Placeholder 10"/>
          <p:cNvSpPr>
            <a:spLocks noGrp="1"/>
          </p:cNvSpPr>
          <p:nvPr>
            <p:ph type="sldNum" sz="quarter" idx="12"/>
          </p:nvPr>
        </p:nvSpPr>
        <p:spPr/>
        <p:txBody>
          <a:bodyPr/>
          <a:lstStyle/>
          <a:p>
            <a:fld id="{525555F4-47BE-4721-8CA0-7B59355C00EB}" type="slidenum">
              <a:rPr lang="en-GB" smtClean="0"/>
              <a:t>9</a:t>
            </a:fld>
            <a:endParaRPr lang="en-GB"/>
          </a:p>
        </p:txBody>
      </p:sp>
    </p:spTree>
    <p:extLst>
      <p:ext uri="{BB962C8B-B14F-4D97-AF65-F5344CB8AC3E}">
        <p14:creationId xmlns:p14="http://schemas.microsoft.com/office/powerpoint/2010/main" val="22124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1087</Words>
  <Application>Microsoft Office PowerPoint</Application>
  <PresentationFormat>On-screen Show (4:3)</PresentationFormat>
  <Paragraphs>109</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Computer Networks</vt:lpstr>
      <vt:lpstr>Starter</vt:lpstr>
      <vt:lpstr>Objective of the Lesson</vt:lpstr>
      <vt:lpstr>Homework</vt:lpstr>
      <vt:lpstr>What is a Computer Network?</vt:lpstr>
      <vt:lpstr>What are the Advantages of Using a Network?</vt:lpstr>
      <vt:lpstr>What are the Disadvantages of Using a Network?</vt:lpstr>
      <vt:lpstr>LAN and WAN</vt:lpstr>
      <vt:lpstr>Network Topologies</vt:lpstr>
      <vt:lpstr>Ring</vt:lpstr>
      <vt:lpstr>Ring Topology</vt:lpstr>
      <vt:lpstr>Bus Topology</vt:lpstr>
      <vt:lpstr>Bus Topology</vt:lpstr>
      <vt:lpstr>Star Topology</vt:lpstr>
      <vt:lpstr>Star Topology</vt:lpstr>
      <vt:lpstr>Your Task</vt:lpstr>
      <vt:lpstr>Homework</vt:lpstr>
    </vt:vector>
  </TitlesOfParts>
  <Company>RushmoorSchool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 Wilkin</dc:creator>
  <cp:lastModifiedBy>Debbie Stones</cp:lastModifiedBy>
  <cp:revision>146</cp:revision>
  <cp:lastPrinted>2012-06-27T14:44:17Z</cp:lastPrinted>
  <dcterms:created xsi:type="dcterms:W3CDTF">2012-06-27T11:06:02Z</dcterms:created>
  <dcterms:modified xsi:type="dcterms:W3CDTF">2016-11-03T17:40:41Z</dcterms:modified>
</cp:coreProperties>
</file>