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57" r:id="rId2"/>
    <p:sldId id="295" r:id="rId3"/>
    <p:sldId id="286" r:id="rId4"/>
    <p:sldId id="284" r:id="rId5"/>
    <p:sldId id="324" r:id="rId6"/>
    <p:sldId id="296" r:id="rId7"/>
    <p:sldId id="297" r:id="rId8"/>
    <p:sldId id="298" r:id="rId9"/>
    <p:sldId id="299" r:id="rId10"/>
    <p:sldId id="300" r:id="rId11"/>
    <p:sldId id="301" r:id="rId12"/>
    <p:sldId id="303" r:id="rId13"/>
    <p:sldId id="302" r:id="rId14"/>
    <p:sldId id="307" r:id="rId15"/>
    <p:sldId id="308" r:id="rId16"/>
    <p:sldId id="309" r:id="rId17"/>
    <p:sldId id="310" r:id="rId18"/>
    <p:sldId id="311" r:id="rId19"/>
    <p:sldId id="304" r:id="rId20"/>
    <p:sldId id="314" r:id="rId21"/>
    <p:sldId id="305" r:id="rId22"/>
    <p:sldId id="306" r:id="rId23"/>
    <p:sldId id="312" r:id="rId24"/>
    <p:sldId id="313" r:id="rId25"/>
    <p:sldId id="315" r:id="rId26"/>
    <p:sldId id="316" r:id="rId27"/>
    <p:sldId id="318" r:id="rId28"/>
    <p:sldId id="319" r:id="rId29"/>
    <p:sldId id="320" r:id="rId30"/>
    <p:sldId id="317" r:id="rId31"/>
    <p:sldId id="321" r:id="rId32"/>
    <p:sldId id="323" r:id="rId33"/>
    <p:sldId id="325" r:id="rId34"/>
    <p:sldId id="327" r:id="rId35"/>
    <p:sldId id="328" r:id="rId36"/>
    <p:sldId id="329" r:id="rId37"/>
    <p:sldId id="322" r:id="rId38"/>
    <p:sldId id="326" r:id="rId39"/>
    <p:sldId id="330" r:id="rId40"/>
    <p:sldId id="331" r:id="rId41"/>
    <p:sldId id="332" r:id="rId42"/>
    <p:sldId id="333" r:id="rId43"/>
    <p:sldId id="336" r:id="rId44"/>
    <p:sldId id="335" r:id="rId45"/>
    <p:sldId id="334" r:id="rId46"/>
    <p:sldId id="337" r:id="rId4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392" y="5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02409C8A-F4F2-464F-BB22-4DE89B61CA4A}" type="datetimeFigureOut">
              <a:rPr lang="en-GB" smtClean="0"/>
              <a:t>24/07/2014</a:t>
            </a:fld>
            <a:endParaRPr lang="en-GB"/>
          </a:p>
        </p:txBody>
      </p:sp>
      <p:sp>
        <p:nvSpPr>
          <p:cNvPr id="4" name="Footer Placeholder 3"/>
          <p:cNvSpPr>
            <a:spLocks noGrp="1"/>
          </p:cNvSpPr>
          <p:nvPr>
            <p:ph type="ftr" sz="quarter" idx="2"/>
          </p:nvPr>
        </p:nvSpPr>
        <p:spPr>
          <a:xfrm>
            <a:off x="1" y="9428584"/>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428584"/>
            <a:ext cx="2945659" cy="496332"/>
          </a:xfrm>
          <a:prstGeom prst="rect">
            <a:avLst/>
          </a:prstGeom>
        </p:spPr>
        <p:txBody>
          <a:bodyPr vert="horz" lIns="91440" tIns="45720" rIns="91440" bIns="45720" rtlCol="0" anchor="b"/>
          <a:lstStyle>
            <a:lvl1pPr algn="r">
              <a:defRPr sz="1200"/>
            </a:lvl1pPr>
          </a:lstStyle>
          <a:p>
            <a:fld id="{8B6D37B3-9822-478A-9A6E-CA3079838A93}" type="slidenum">
              <a:rPr lang="en-GB" smtClean="0"/>
              <a:t>‹#›</a:t>
            </a:fld>
            <a:endParaRPr lang="en-GB"/>
          </a:p>
        </p:txBody>
      </p:sp>
    </p:spTree>
    <p:extLst>
      <p:ext uri="{BB962C8B-B14F-4D97-AF65-F5344CB8AC3E}">
        <p14:creationId xmlns:p14="http://schemas.microsoft.com/office/powerpoint/2010/main" val="3442002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555DEC18-2412-4B6F-A2DE-08D016921ECA}" type="datetimeFigureOut">
              <a:rPr lang="en-GB" smtClean="0"/>
              <a:t>24/07/2014</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28584"/>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4"/>
            <a:ext cx="2945659" cy="496332"/>
          </a:xfrm>
          <a:prstGeom prst="rect">
            <a:avLst/>
          </a:prstGeom>
        </p:spPr>
        <p:txBody>
          <a:bodyPr vert="horz" lIns="91440" tIns="45720" rIns="91440" bIns="45720" rtlCol="0" anchor="b"/>
          <a:lstStyle>
            <a:lvl1pPr algn="r">
              <a:defRPr sz="1200"/>
            </a:lvl1pPr>
          </a:lstStyle>
          <a:p>
            <a:fld id="{86E80E7D-474B-4E58-B83E-8AA1FF760131}" type="slidenum">
              <a:rPr lang="en-GB" smtClean="0"/>
              <a:t>‹#›</a:t>
            </a:fld>
            <a:endParaRPr lang="en-GB"/>
          </a:p>
        </p:txBody>
      </p:sp>
    </p:spTree>
    <p:extLst>
      <p:ext uri="{BB962C8B-B14F-4D97-AF65-F5344CB8AC3E}">
        <p14:creationId xmlns:p14="http://schemas.microsoft.com/office/powerpoint/2010/main" val="3803697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GB"/>
          </a:p>
        </p:txBody>
      </p:sp>
      <p:sp>
        <p:nvSpPr>
          <p:cNvPr id="5" name="Footer Placeholder 4"/>
          <p:cNvSpPr>
            <a:spLocks noGrp="1"/>
          </p:cNvSpPr>
          <p:nvPr>
            <p:ph type="ftr" sz="quarter" idx="11"/>
          </p:nvPr>
        </p:nvSpPr>
        <p:spPr>
          <a:xfrm>
            <a:off x="-108520" y="6525344"/>
            <a:ext cx="1800767" cy="379589"/>
          </a:xfrm>
          <a:prstGeom prst="rect">
            <a:avLst/>
          </a:prstGeom>
        </p:spPr>
        <p:txBody>
          <a:bodyPr/>
          <a:lstStyle/>
          <a:p>
            <a:r>
              <a:rPr lang="en-GB" smtClean="0"/>
              <a:t>© Nichola Wilkin 2012</a:t>
            </a:r>
            <a:endParaRPr lang="en-GB"/>
          </a:p>
        </p:txBody>
      </p:sp>
      <p:sp>
        <p:nvSpPr>
          <p:cNvPr id="6" name="Slide Number Placeholder 5"/>
          <p:cNvSpPr>
            <a:spLocks noGrp="1"/>
          </p:cNvSpPr>
          <p:nvPr>
            <p:ph type="sldNum" sz="quarter" idx="12"/>
          </p:nvPr>
        </p:nvSpPr>
        <p:spPr>
          <a:xfrm>
            <a:off x="8244408" y="6547146"/>
            <a:ext cx="683568" cy="350310"/>
          </a:xfrm>
          <a:prstGeom prst="rect">
            <a:avLst/>
          </a:prstGeom>
        </p:spPr>
        <p:txBody>
          <a:bodyPr/>
          <a:lstStyle/>
          <a:p>
            <a:fld id="{525555F4-47BE-4721-8CA0-7B59355C00EB}" type="slidenum">
              <a:rPr lang="en-GB" smtClean="0"/>
              <a:t>‹#›</a:t>
            </a:fld>
            <a:endParaRPr lang="en-GB"/>
          </a:p>
        </p:txBody>
      </p:sp>
    </p:spTree>
    <p:extLst>
      <p:ext uri="{BB962C8B-B14F-4D97-AF65-F5344CB8AC3E}">
        <p14:creationId xmlns:p14="http://schemas.microsoft.com/office/powerpoint/2010/main" val="394017167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GB"/>
          </a:p>
        </p:txBody>
      </p:sp>
      <p:sp>
        <p:nvSpPr>
          <p:cNvPr id="5" name="Footer Placeholder 4"/>
          <p:cNvSpPr>
            <a:spLocks noGrp="1"/>
          </p:cNvSpPr>
          <p:nvPr>
            <p:ph type="ftr" sz="quarter" idx="11"/>
          </p:nvPr>
        </p:nvSpPr>
        <p:spPr>
          <a:xfrm>
            <a:off x="-108520" y="6525344"/>
            <a:ext cx="1800767" cy="379589"/>
          </a:xfrm>
          <a:prstGeom prst="rect">
            <a:avLst/>
          </a:prstGeom>
        </p:spPr>
        <p:txBody>
          <a:bodyPr/>
          <a:lstStyle/>
          <a:p>
            <a:r>
              <a:rPr lang="en-GB" smtClean="0"/>
              <a:t>© Nichola Wilkin 2012</a:t>
            </a:r>
            <a:endParaRPr lang="en-GB"/>
          </a:p>
        </p:txBody>
      </p:sp>
      <p:sp>
        <p:nvSpPr>
          <p:cNvPr id="6" name="Slide Number Placeholder 5"/>
          <p:cNvSpPr>
            <a:spLocks noGrp="1"/>
          </p:cNvSpPr>
          <p:nvPr>
            <p:ph type="sldNum" sz="quarter" idx="12"/>
          </p:nvPr>
        </p:nvSpPr>
        <p:spPr>
          <a:xfrm>
            <a:off x="8244408" y="6547146"/>
            <a:ext cx="683568" cy="350310"/>
          </a:xfrm>
          <a:prstGeom prst="rect">
            <a:avLst/>
          </a:prstGeom>
        </p:spPr>
        <p:txBody>
          <a:bodyPr/>
          <a:lstStyle/>
          <a:p>
            <a:fld id="{525555F4-47BE-4721-8CA0-7B59355C00EB}" type="slidenum">
              <a:rPr lang="en-GB" smtClean="0"/>
              <a:t>‹#›</a:t>
            </a:fld>
            <a:endParaRPr lang="en-GB"/>
          </a:p>
        </p:txBody>
      </p:sp>
    </p:spTree>
    <p:extLst>
      <p:ext uri="{BB962C8B-B14F-4D97-AF65-F5344CB8AC3E}">
        <p14:creationId xmlns:p14="http://schemas.microsoft.com/office/powerpoint/2010/main" val="3687818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GB"/>
          </a:p>
        </p:txBody>
      </p:sp>
      <p:sp>
        <p:nvSpPr>
          <p:cNvPr id="5" name="Footer Placeholder 4"/>
          <p:cNvSpPr>
            <a:spLocks noGrp="1"/>
          </p:cNvSpPr>
          <p:nvPr>
            <p:ph type="ftr" sz="quarter" idx="11"/>
          </p:nvPr>
        </p:nvSpPr>
        <p:spPr>
          <a:xfrm>
            <a:off x="-108520" y="6525344"/>
            <a:ext cx="1800767" cy="379589"/>
          </a:xfrm>
          <a:prstGeom prst="rect">
            <a:avLst/>
          </a:prstGeom>
        </p:spPr>
        <p:txBody>
          <a:bodyPr/>
          <a:lstStyle/>
          <a:p>
            <a:r>
              <a:rPr lang="en-GB" smtClean="0"/>
              <a:t>© Nichola Wilkin 2012</a:t>
            </a:r>
            <a:endParaRPr lang="en-GB"/>
          </a:p>
        </p:txBody>
      </p:sp>
      <p:sp>
        <p:nvSpPr>
          <p:cNvPr id="6" name="Slide Number Placeholder 5"/>
          <p:cNvSpPr>
            <a:spLocks noGrp="1"/>
          </p:cNvSpPr>
          <p:nvPr>
            <p:ph type="sldNum" sz="quarter" idx="12"/>
          </p:nvPr>
        </p:nvSpPr>
        <p:spPr>
          <a:xfrm>
            <a:off x="8244408" y="6547146"/>
            <a:ext cx="683568" cy="350310"/>
          </a:xfrm>
          <a:prstGeom prst="rect">
            <a:avLst/>
          </a:prstGeom>
        </p:spPr>
        <p:txBody>
          <a:bodyPr/>
          <a:lstStyle/>
          <a:p>
            <a:fld id="{525555F4-47BE-4721-8CA0-7B59355C00EB}" type="slidenum">
              <a:rPr lang="en-GB" smtClean="0"/>
              <a:t>‹#›</a:t>
            </a:fld>
            <a:endParaRPr lang="en-GB"/>
          </a:p>
        </p:txBody>
      </p:sp>
    </p:spTree>
    <p:extLst>
      <p:ext uri="{BB962C8B-B14F-4D97-AF65-F5344CB8AC3E}">
        <p14:creationId xmlns:p14="http://schemas.microsoft.com/office/powerpoint/2010/main" val="862060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GB"/>
          </a:p>
        </p:txBody>
      </p:sp>
      <p:sp>
        <p:nvSpPr>
          <p:cNvPr id="5" name="Footer Placeholder 4"/>
          <p:cNvSpPr>
            <a:spLocks noGrp="1"/>
          </p:cNvSpPr>
          <p:nvPr>
            <p:ph type="ftr" sz="quarter" idx="11"/>
          </p:nvPr>
        </p:nvSpPr>
        <p:spPr>
          <a:xfrm>
            <a:off x="-108520" y="6525344"/>
            <a:ext cx="1800767" cy="379589"/>
          </a:xfrm>
          <a:prstGeom prst="rect">
            <a:avLst/>
          </a:prstGeom>
        </p:spPr>
        <p:txBody>
          <a:bodyPr/>
          <a:lstStyle/>
          <a:p>
            <a:r>
              <a:rPr lang="en-GB" smtClean="0"/>
              <a:t>© Nichola Wilkin 2012</a:t>
            </a:r>
            <a:endParaRPr lang="en-GB"/>
          </a:p>
        </p:txBody>
      </p:sp>
      <p:sp>
        <p:nvSpPr>
          <p:cNvPr id="6" name="Slide Number Placeholder 5"/>
          <p:cNvSpPr>
            <a:spLocks noGrp="1"/>
          </p:cNvSpPr>
          <p:nvPr>
            <p:ph type="sldNum" sz="quarter" idx="12"/>
          </p:nvPr>
        </p:nvSpPr>
        <p:spPr>
          <a:xfrm>
            <a:off x="8244408" y="6547146"/>
            <a:ext cx="683568" cy="350310"/>
          </a:xfrm>
          <a:prstGeom prst="rect">
            <a:avLst/>
          </a:prstGeom>
        </p:spPr>
        <p:txBody>
          <a:bodyPr/>
          <a:lstStyle/>
          <a:p>
            <a:fld id="{525555F4-47BE-4721-8CA0-7B59355C00EB}" type="slidenum">
              <a:rPr lang="en-GB" smtClean="0"/>
              <a:t>‹#›</a:t>
            </a:fld>
            <a:endParaRPr lang="en-GB"/>
          </a:p>
        </p:txBody>
      </p:sp>
    </p:spTree>
    <p:extLst>
      <p:ext uri="{BB962C8B-B14F-4D97-AF65-F5344CB8AC3E}">
        <p14:creationId xmlns:p14="http://schemas.microsoft.com/office/powerpoint/2010/main" val="12155017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108520" y="6525344"/>
            <a:ext cx="1800767" cy="379589"/>
          </a:xfrm>
          <a:prstGeom prst="rect">
            <a:avLst/>
          </a:prstGeom>
        </p:spPr>
        <p:txBody>
          <a:bodyPr/>
          <a:lstStyle/>
          <a:p>
            <a:r>
              <a:rPr lang="en-GB" smtClean="0"/>
              <a:t>© Nichola Wilkin 2012</a:t>
            </a:r>
            <a:endParaRPr lang="en-GB"/>
          </a:p>
        </p:txBody>
      </p:sp>
      <p:sp>
        <p:nvSpPr>
          <p:cNvPr id="6" name="Slide Number Placeholder 5"/>
          <p:cNvSpPr>
            <a:spLocks noGrp="1"/>
          </p:cNvSpPr>
          <p:nvPr>
            <p:ph type="sldNum" sz="quarter" idx="12"/>
          </p:nvPr>
        </p:nvSpPr>
        <p:spPr>
          <a:xfrm>
            <a:off x="8244408" y="6547146"/>
            <a:ext cx="683568" cy="350310"/>
          </a:xfrm>
          <a:prstGeom prst="rect">
            <a:avLst/>
          </a:prstGeom>
        </p:spPr>
        <p:txBody>
          <a:bodyPr/>
          <a:lstStyle/>
          <a:p>
            <a:fld id="{525555F4-47BE-4721-8CA0-7B59355C00EB}" type="slidenum">
              <a:rPr lang="en-GB" smtClean="0"/>
              <a:t>‹#›</a:t>
            </a:fld>
            <a:endParaRPr lang="en-GB"/>
          </a:p>
        </p:txBody>
      </p:sp>
    </p:spTree>
    <p:extLst>
      <p:ext uri="{BB962C8B-B14F-4D97-AF65-F5344CB8AC3E}">
        <p14:creationId xmlns:p14="http://schemas.microsoft.com/office/powerpoint/2010/main" val="96150625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GB"/>
          </a:p>
        </p:txBody>
      </p:sp>
      <p:sp>
        <p:nvSpPr>
          <p:cNvPr id="6" name="Footer Placeholder 5"/>
          <p:cNvSpPr>
            <a:spLocks noGrp="1"/>
          </p:cNvSpPr>
          <p:nvPr>
            <p:ph type="ftr" sz="quarter" idx="11"/>
          </p:nvPr>
        </p:nvSpPr>
        <p:spPr>
          <a:xfrm>
            <a:off x="-108520" y="6525344"/>
            <a:ext cx="1800767" cy="379589"/>
          </a:xfrm>
          <a:prstGeom prst="rect">
            <a:avLst/>
          </a:prstGeom>
        </p:spPr>
        <p:txBody>
          <a:bodyPr/>
          <a:lstStyle/>
          <a:p>
            <a:r>
              <a:rPr lang="en-GB" smtClean="0"/>
              <a:t>© Nichola Wilkin 2012</a:t>
            </a:r>
            <a:endParaRPr lang="en-GB"/>
          </a:p>
        </p:txBody>
      </p:sp>
      <p:sp>
        <p:nvSpPr>
          <p:cNvPr id="7" name="Slide Number Placeholder 6"/>
          <p:cNvSpPr>
            <a:spLocks noGrp="1"/>
          </p:cNvSpPr>
          <p:nvPr>
            <p:ph type="sldNum" sz="quarter" idx="12"/>
          </p:nvPr>
        </p:nvSpPr>
        <p:spPr>
          <a:xfrm>
            <a:off x="8244408" y="6547146"/>
            <a:ext cx="683568" cy="350310"/>
          </a:xfrm>
          <a:prstGeom prst="rect">
            <a:avLst/>
          </a:prstGeom>
        </p:spPr>
        <p:txBody>
          <a:bodyPr/>
          <a:lstStyle>
            <a:lvl1pPr algn="r">
              <a:defRPr/>
            </a:lvl1pPr>
          </a:lstStyle>
          <a:p>
            <a:fld id="{525555F4-47BE-4721-8CA0-7B59355C00EB}" type="slidenum">
              <a:rPr lang="en-GB" smtClean="0"/>
              <a:pPr/>
              <a:t>‹#›</a:t>
            </a:fld>
            <a:endParaRPr lang="en-GB" dirty="0"/>
          </a:p>
        </p:txBody>
      </p:sp>
      <p:sp>
        <p:nvSpPr>
          <p:cNvPr id="10" name="Title 9"/>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95857206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GB"/>
          </a:p>
        </p:txBody>
      </p:sp>
      <p:sp>
        <p:nvSpPr>
          <p:cNvPr id="8" name="Footer Placeholder 7"/>
          <p:cNvSpPr>
            <a:spLocks noGrp="1"/>
          </p:cNvSpPr>
          <p:nvPr>
            <p:ph type="ftr" sz="quarter" idx="11"/>
          </p:nvPr>
        </p:nvSpPr>
        <p:spPr>
          <a:xfrm>
            <a:off x="-108520" y="6525344"/>
            <a:ext cx="1800767" cy="379589"/>
          </a:xfrm>
          <a:prstGeom prst="rect">
            <a:avLst/>
          </a:prstGeom>
        </p:spPr>
        <p:txBody>
          <a:bodyPr/>
          <a:lstStyle/>
          <a:p>
            <a:r>
              <a:rPr lang="en-GB" smtClean="0"/>
              <a:t>© Nichola Wilkin 2012</a:t>
            </a:r>
            <a:endParaRPr lang="en-GB"/>
          </a:p>
        </p:txBody>
      </p:sp>
      <p:sp>
        <p:nvSpPr>
          <p:cNvPr id="9" name="Slide Number Placeholder 8"/>
          <p:cNvSpPr>
            <a:spLocks noGrp="1"/>
          </p:cNvSpPr>
          <p:nvPr>
            <p:ph type="sldNum" sz="quarter" idx="12"/>
          </p:nvPr>
        </p:nvSpPr>
        <p:spPr>
          <a:xfrm>
            <a:off x="8244408" y="6547146"/>
            <a:ext cx="683568" cy="350310"/>
          </a:xfrm>
          <a:prstGeom prst="rect">
            <a:avLst/>
          </a:prstGeom>
        </p:spPr>
        <p:txBody>
          <a:bodyPr/>
          <a:lstStyle/>
          <a:p>
            <a:fld id="{525555F4-47BE-4721-8CA0-7B59355C00EB}" type="slidenum">
              <a:rPr lang="en-GB" smtClean="0"/>
              <a:t>‹#›</a:t>
            </a:fld>
            <a:endParaRPr lang="en-GB"/>
          </a:p>
        </p:txBody>
      </p:sp>
    </p:spTree>
    <p:extLst>
      <p:ext uri="{BB962C8B-B14F-4D97-AF65-F5344CB8AC3E}">
        <p14:creationId xmlns:p14="http://schemas.microsoft.com/office/powerpoint/2010/main" val="1444804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GB"/>
          </a:p>
        </p:txBody>
      </p:sp>
      <p:sp>
        <p:nvSpPr>
          <p:cNvPr id="4" name="Footer Placeholder 3"/>
          <p:cNvSpPr>
            <a:spLocks noGrp="1"/>
          </p:cNvSpPr>
          <p:nvPr>
            <p:ph type="ftr" sz="quarter" idx="11"/>
          </p:nvPr>
        </p:nvSpPr>
        <p:spPr>
          <a:xfrm>
            <a:off x="-108520" y="6525344"/>
            <a:ext cx="1800767" cy="379589"/>
          </a:xfrm>
          <a:prstGeom prst="rect">
            <a:avLst/>
          </a:prstGeom>
        </p:spPr>
        <p:txBody>
          <a:bodyPr/>
          <a:lstStyle/>
          <a:p>
            <a:r>
              <a:rPr lang="en-GB" smtClean="0"/>
              <a:t>© Nichola Wilkin 2012</a:t>
            </a:r>
            <a:endParaRPr lang="en-GB"/>
          </a:p>
        </p:txBody>
      </p:sp>
      <p:sp>
        <p:nvSpPr>
          <p:cNvPr id="5" name="Slide Number Placeholder 4"/>
          <p:cNvSpPr>
            <a:spLocks noGrp="1"/>
          </p:cNvSpPr>
          <p:nvPr>
            <p:ph type="sldNum" sz="quarter" idx="12"/>
          </p:nvPr>
        </p:nvSpPr>
        <p:spPr>
          <a:xfrm>
            <a:off x="8244408" y="6547146"/>
            <a:ext cx="683568" cy="350310"/>
          </a:xfrm>
          <a:prstGeom prst="rect">
            <a:avLst/>
          </a:prstGeom>
        </p:spPr>
        <p:txBody>
          <a:bodyPr/>
          <a:lstStyle/>
          <a:p>
            <a:fld id="{525555F4-47BE-4721-8CA0-7B59355C00EB}" type="slidenum">
              <a:rPr lang="en-GB" smtClean="0"/>
              <a:t>‹#›</a:t>
            </a:fld>
            <a:endParaRPr lang="en-GB"/>
          </a:p>
        </p:txBody>
      </p:sp>
    </p:spTree>
    <p:extLst>
      <p:ext uri="{BB962C8B-B14F-4D97-AF65-F5344CB8AC3E}">
        <p14:creationId xmlns:p14="http://schemas.microsoft.com/office/powerpoint/2010/main" val="2531973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GB"/>
          </a:p>
        </p:txBody>
      </p:sp>
      <p:sp>
        <p:nvSpPr>
          <p:cNvPr id="3" name="Footer Placeholder 2"/>
          <p:cNvSpPr>
            <a:spLocks noGrp="1"/>
          </p:cNvSpPr>
          <p:nvPr>
            <p:ph type="ftr" sz="quarter" idx="11"/>
          </p:nvPr>
        </p:nvSpPr>
        <p:spPr>
          <a:xfrm>
            <a:off x="-108520" y="6525344"/>
            <a:ext cx="1800767" cy="379589"/>
          </a:xfrm>
          <a:prstGeom prst="rect">
            <a:avLst/>
          </a:prstGeom>
        </p:spPr>
        <p:txBody>
          <a:bodyPr/>
          <a:lstStyle/>
          <a:p>
            <a:r>
              <a:rPr lang="en-GB" smtClean="0"/>
              <a:t>© Nichola Wilkin 2012</a:t>
            </a:r>
            <a:endParaRPr lang="en-GB"/>
          </a:p>
        </p:txBody>
      </p:sp>
      <p:sp>
        <p:nvSpPr>
          <p:cNvPr id="4" name="Slide Number Placeholder 3"/>
          <p:cNvSpPr>
            <a:spLocks noGrp="1"/>
          </p:cNvSpPr>
          <p:nvPr>
            <p:ph type="sldNum" sz="quarter" idx="12"/>
          </p:nvPr>
        </p:nvSpPr>
        <p:spPr>
          <a:xfrm>
            <a:off x="8244408" y="6547146"/>
            <a:ext cx="683568" cy="350310"/>
          </a:xfrm>
          <a:prstGeom prst="rect">
            <a:avLst/>
          </a:prstGeom>
        </p:spPr>
        <p:txBody>
          <a:bodyPr/>
          <a:lstStyle/>
          <a:p>
            <a:fld id="{525555F4-47BE-4721-8CA0-7B59355C00EB}" type="slidenum">
              <a:rPr lang="en-GB" smtClean="0"/>
              <a:t>‹#›</a:t>
            </a:fld>
            <a:endParaRPr lang="en-GB"/>
          </a:p>
        </p:txBody>
      </p:sp>
    </p:spTree>
    <p:extLst>
      <p:ext uri="{BB962C8B-B14F-4D97-AF65-F5344CB8AC3E}">
        <p14:creationId xmlns:p14="http://schemas.microsoft.com/office/powerpoint/2010/main" val="4151593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GB"/>
          </a:p>
        </p:txBody>
      </p:sp>
      <p:sp>
        <p:nvSpPr>
          <p:cNvPr id="6" name="Footer Placeholder 5"/>
          <p:cNvSpPr>
            <a:spLocks noGrp="1"/>
          </p:cNvSpPr>
          <p:nvPr>
            <p:ph type="ftr" sz="quarter" idx="11"/>
          </p:nvPr>
        </p:nvSpPr>
        <p:spPr>
          <a:xfrm>
            <a:off x="-108520" y="6525344"/>
            <a:ext cx="1800767" cy="379589"/>
          </a:xfrm>
          <a:prstGeom prst="rect">
            <a:avLst/>
          </a:prstGeom>
        </p:spPr>
        <p:txBody>
          <a:bodyPr/>
          <a:lstStyle/>
          <a:p>
            <a:r>
              <a:rPr lang="en-GB" smtClean="0"/>
              <a:t>© Nichola Wilkin 2012</a:t>
            </a:r>
            <a:endParaRPr lang="en-GB"/>
          </a:p>
        </p:txBody>
      </p:sp>
      <p:sp>
        <p:nvSpPr>
          <p:cNvPr id="7" name="Slide Number Placeholder 6"/>
          <p:cNvSpPr>
            <a:spLocks noGrp="1"/>
          </p:cNvSpPr>
          <p:nvPr>
            <p:ph type="sldNum" sz="quarter" idx="12"/>
          </p:nvPr>
        </p:nvSpPr>
        <p:spPr>
          <a:xfrm>
            <a:off x="8244408" y="6547146"/>
            <a:ext cx="683568" cy="350310"/>
          </a:xfrm>
          <a:prstGeom prst="rect">
            <a:avLst/>
          </a:prstGeom>
        </p:spPr>
        <p:txBody>
          <a:bodyPr/>
          <a:lstStyle/>
          <a:p>
            <a:fld id="{525555F4-47BE-4721-8CA0-7B59355C00EB}" type="slidenum">
              <a:rPr lang="en-GB" smtClean="0"/>
              <a:t>‹#›</a:t>
            </a:fld>
            <a:endParaRPr lang="en-GB"/>
          </a:p>
        </p:txBody>
      </p:sp>
    </p:spTree>
    <p:extLst>
      <p:ext uri="{BB962C8B-B14F-4D97-AF65-F5344CB8AC3E}">
        <p14:creationId xmlns:p14="http://schemas.microsoft.com/office/powerpoint/2010/main" val="3347407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GB"/>
          </a:p>
        </p:txBody>
      </p:sp>
      <p:sp>
        <p:nvSpPr>
          <p:cNvPr id="6" name="Footer Placeholder 5"/>
          <p:cNvSpPr>
            <a:spLocks noGrp="1"/>
          </p:cNvSpPr>
          <p:nvPr>
            <p:ph type="ftr" sz="quarter" idx="11"/>
          </p:nvPr>
        </p:nvSpPr>
        <p:spPr>
          <a:xfrm>
            <a:off x="-108520" y="6525344"/>
            <a:ext cx="1800767" cy="379589"/>
          </a:xfrm>
          <a:prstGeom prst="rect">
            <a:avLst/>
          </a:prstGeom>
        </p:spPr>
        <p:txBody>
          <a:bodyPr/>
          <a:lstStyle/>
          <a:p>
            <a:r>
              <a:rPr lang="en-GB" smtClean="0"/>
              <a:t>© Nichola Wilkin 2012</a:t>
            </a:r>
            <a:endParaRPr lang="en-GB"/>
          </a:p>
        </p:txBody>
      </p:sp>
      <p:sp>
        <p:nvSpPr>
          <p:cNvPr id="7" name="Slide Number Placeholder 6"/>
          <p:cNvSpPr>
            <a:spLocks noGrp="1"/>
          </p:cNvSpPr>
          <p:nvPr>
            <p:ph type="sldNum" sz="quarter" idx="12"/>
          </p:nvPr>
        </p:nvSpPr>
        <p:spPr>
          <a:xfrm>
            <a:off x="8244408" y="6547146"/>
            <a:ext cx="683568" cy="350310"/>
          </a:xfrm>
          <a:prstGeom prst="rect">
            <a:avLst/>
          </a:prstGeom>
        </p:spPr>
        <p:txBody>
          <a:bodyPr/>
          <a:lstStyle/>
          <a:p>
            <a:fld id="{525555F4-47BE-4721-8CA0-7B59355C00EB}" type="slidenum">
              <a:rPr lang="en-GB" smtClean="0"/>
              <a:t>‹#›</a:t>
            </a:fld>
            <a:endParaRPr lang="en-GB"/>
          </a:p>
        </p:txBody>
      </p:sp>
    </p:spTree>
    <p:extLst>
      <p:ext uri="{BB962C8B-B14F-4D97-AF65-F5344CB8AC3E}">
        <p14:creationId xmlns:p14="http://schemas.microsoft.com/office/powerpoint/2010/main" val="4075236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l="12500" r="12500" b="584"/>
          <a:stretch/>
        </p:blipFill>
        <p:spPr bwMode="auto">
          <a:xfrm>
            <a:off x="0" y="-13773"/>
            <a:ext cx="9216154" cy="6871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692696"/>
            <a:ext cx="8229600" cy="864096"/>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66625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gif"/><Relationship Id="rId1" Type="http://schemas.openxmlformats.org/officeDocument/2006/relationships/slideLayout" Target="../slideLayouts/slideLayout4.xml"/><Relationship Id="rId4" Type="http://schemas.openxmlformats.org/officeDocument/2006/relationships/image" Target="../media/image19.gif"/></Relationships>
</file>

<file path=ppt/slides/_rels/slide13.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gif"/><Relationship Id="rId5" Type="http://schemas.microsoft.com/office/2007/relationships/hdphoto" Target="../media/hdphoto2.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124745"/>
            <a:ext cx="7846640" cy="1512167"/>
          </a:xfrm>
        </p:spPr>
        <p:txBody>
          <a:bodyPr>
            <a:noAutofit/>
          </a:bodyPr>
          <a:lstStyle/>
          <a:p>
            <a:r>
              <a:rPr lang="en-GB" sz="6600" dirty="0" smtClean="0">
                <a:solidFill>
                  <a:schemeClr val="tx1"/>
                </a:solidFill>
              </a:rPr>
              <a:t>History of Computers</a:t>
            </a:r>
            <a:endParaRPr lang="en-GB" sz="6600" dirty="0">
              <a:solidFill>
                <a:schemeClr val="tx1"/>
              </a:solidFill>
            </a:endParaRPr>
          </a:p>
        </p:txBody>
      </p:sp>
      <p:sp>
        <p:nvSpPr>
          <p:cNvPr id="4" name="Slide Number Placeholder 3"/>
          <p:cNvSpPr>
            <a:spLocks noGrp="1"/>
          </p:cNvSpPr>
          <p:nvPr>
            <p:ph type="sldNum" sz="quarter" idx="4294967295"/>
          </p:nvPr>
        </p:nvSpPr>
        <p:spPr>
          <a:xfrm>
            <a:off x="7010400" y="6492875"/>
            <a:ext cx="2133600" cy="365125"/>
          </a:xfrm>
          <a:prstGeom prst="rect">
            <a:avLst/>
          </a:prstGeom>
        </p:spPr>
        <p:txBody>
          <a:bodyPr/>
          <a:lstStyle/>
          <a:p>
            <a:pPr algn="r"/>
            <a:fld id="{D9657833-4D14-483B-82D3-A43835221D5F}" type="slidenum">
              <a:rPr lang="en-GB" smtClean="0"/>
              <a:pPr algn="r"/>
              <a:t>1</a:t>
            </a:fld>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2996952"/>
            <a:ext cx="4159250" cy="2914650"/>
          </a:xfrm>
          <a:prstGeom prst="rect">
            <a:avLst/>
          </a:prstGeom>
        </p:spPr>
      </p:pic>
    </p:spTree>
    <p:extLst>
      <p:ext uri="{BB962C8B-B14F-4D97-AF65-F5344CB8AC3E}">
        <p14:creationId xmlns:p14="http://schemas.microsoft.com/office/powerpoint/2010/main" val="25335011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Joseph-Marie Jacquard</a:t>
            </a:r>
            <a:endParaRPr lang="en-GB" dirty="0"/>
          </a:p>
        </p:txBody>
      </p:sp>
      <p:sp>
        <p:nvSpPr>
          <p:cNvPr id="3" name="Content Placeholder 2"/>
          <p:cNvSpPr>
            <a:spLocks noGrp="1"/>
          </p:cNvSpPr>
          <p:nvPr>
            <p:ph idx="1"/>
          </p:nvPr>
        </p:nvSpPr>
        <p:spPr>
          <a:xfrm>
            <a:off x="251520" y="1600201"/>
            <a:ext cx="4536504" cy="4473215"/>
          </a:xfrm>
        </p:spPr>
        <p:txBody>
          <a:bodyPr>
            <a:noAutofit/>
          </a:bodyPr>
          <a:lstStyle/>
          <a:p>
            <a:pPr marL="0" indent="0">
              <a:buNone/>
            </a:pPr>
            <a:r>
              <a:rPr lang="en-US" sz="2400" dirty="0"/>
              <a:t>Joseph-Marie Jacquard was a weaver. </a:t>
            </a:r>
            <a:r>
              <a:rPr lang="en-US" sz="2400" dirty="0" smtClean="0"/>
              <a:t>In 1804, he </a:t>
            </a:r>
            <a:r>
              <a:rPr lang="en-US" sz="2400" dirty="0"/>
              <a:t>got the bright idea of adapting the use of punched </a:t>
            </a:r>
            <a:r>
              <a:rPr lang="en-US" sz="2400" dirty="0" smtClean="0"/>
              <a:t>cards used in musical boxes </a:t>
            </a:r>
            <a:r>
              <a:rPr lang="en-US" sz="2400" dirty="0"/>
              <a:t>to control his looms. </a:t>
            </a:r>
            <a:r>
              <a:rPr lang="en-US" sz="2400" dirty="0" smtClean="0"/>
              <a:t>His </a:t>
            </a:r>
            <a:r>
              <a:rPr lang="en-US" sz="2400" dirty="0"/>
              <a:t>invention </a:t>
            </a:r>
            <a:r>
              <a:rPr lang="en-US" sz="2400" dirty="0" smtClean="0"/>
              <a:t>provided</a:t>
            </a:r>
            <a:br>
              <a:rPr lang="en-US" sz="2400" dirty="0" smtClean="0"/>
            </a:br>
            <a:r>
              <a:rPr lang="en-US" sz="2400" dirty="0" smtClean="0"/>
              <a:t>a </a:t>
            </a:r>
            <a:r>
              <a:rPr lang="en-US" sz="2400" dirty="0"/>
              <a:t>model for the </a:t>
            </a:r>
            <a:r>
              <a:rPr lang="en-US" sz="2400" dirty="0" smtClean="0"/>
              <a:t/>
            </a:r>
            <a:br>
              <a:rPr lang="en-US" sz="2400" dirty="0" smtClean="0"/>
            </a:br>
            <a:r>
              <a:rPr lang="en-US" sz="2400" dirty="0" smtClean="0"/>
              <a:t>input </a:t>
            </a:r>
            <a:r>
              <a:rPr lang="en-US" sz="2400" dirty="0"/>
              <a:t>and output </a:t>
            </a:r>
            <a:r>
              <a:rPr lang="en-US" sz="2400" dirty="0" smtClean="0"/>
              <a:t/>
            </a:r>
            <a:br>
              <a:rPr lang="en-US" sz="2400" dirty="0" smtClean="0"/>
            </a:br>
            <a:r>
              <a:rPr lang="en-US" sz="2400" dirty="0" smtClean="0"/>
              <a:t>of </a:t>
            </a:r>
            <a:r>
              <a:rPr lang="en-US" sz="2400" dirty="0"/>
              <a:t>data in the </a:t>
            </a:r>
            <a:r>
              <a:rPr lang="en-US" sz="2400" dirty="0" smtClean="0"/>
              <a:t/>
            </a:r>
            <a:br>
              <a:rPr lang="en-US" sz="2400" dirty="0" smtClean="0"/>
            </a:br>
            <a:r>
              <a:rPr lang="en-US" sz="2400" dirty="0" smtClean="0"/>
              <a:t>electro-mechanical </a:t>
            </a:r>
            <a:br>
              <a:rPr lang="en-US" sz="2400" dirty="0" smtClean="0"/>
            </a:br>
            <a:r>
              <a:rPr lang="en-US" sz="2400" dirty="0" smtClean="0"/>
              <a:t>and </a:t>
            </a:r>
            <a:r>
              <a:rPr lang="en-US" sz="2400" dirty="0"/>
              <a:t>electronic </a:t>
            </a:r>
            <a:r>
              <a:rPr lang="en-US" sz="2400" dirty="0" smtClean="0"/>
              <a:t/>
            </a:r>
            <a:br>
              <a:rPr lang="en-US" sz="2400" dirty="0" smtClean="0"/>
            </a:br>
            <a:r>
              <a:rPr lang="en-US" sz="2400" dirty="0" smtClean="0"/>
              <a:t>computing </a:t>
            </a:r>
            <a:r>
              <a:rPr lang="en-US" sz="2400" dirty="0"/>
              <a:t>industry.  </a:t>
            </a:r>
          </a:p>
          <a:p>
            <a:pPr marL="0" indent="0" algn="ctr">
              <a:buNone/>
            </a:pPr>
            <a:endParaRPr lang="en-GB" sz="2400" dirty="0"/>
          </a:p>
        </p:txBody>
      </p:sp>
      <p:sp>
        <p:nvSpPr>
          <p:cNvPr id="4" name="Slide Number Placeholder 3"/>
          <p:cNvSpPr>
            <a:spLocks noGrp="1"/>
          </p:cNvSpPr>
          <p:nvPr>
            <p:ph type="sldNum" sz="quarter" idx="12"/>
          </p:nvPr>
        </p:nvSpPr>
        <p:spPr/>
        <p:txBody>
          <a:bodyPr/>
          <a:lstStyle/>
          <a:p>
            <a:fld id="{525555F4-47BE-4721-8CA0-7B59355C00EB}" type="slidenum">
              <a:rPr lang="en-GB" smtClean="0"/>
              <a:t>10</a:t>
            </a:fld>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1529" y="3577138"/>
            <a:ext cx="1872208" cy="2496278"/>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1029" descr="Jacquardloom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004048" y="1530891"/>
            <a:ext cx="3903259" cy="4544705"/>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96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55749"/>
            <a:ext cx="3630717" cy="6051195"/>
          </a:xfrm>
          <a:prstGeom prst="rect">
            <a:avLst/>
          </a:prstGeom>
        </p:spPr>
      </p:pic>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076056" y="2708920"/>
            <a:ext cx="3563482" cy="3401616"/>
          </a:xfrm>
        </p:spPr>
      </p:pic>
      <p:sp>
        <p:nvSpPr>
          <p:cNvPr id="8" name="Content Placeholder 7"/>
          <p:cNvSpPr>
            <a:spLocks noGrp="1"/>
          </p:cNvSpPr>
          <p:nvPr>
            <p:ph sz="half" idx="2"/>
          </p:nvPr>
        </p:nvSpPr>
        <p:spPr>
          <a:xfrm>
            <a:off x="467544" y="1628800"/>
            <a:ext cx="4320480" cy="4525963"/>
          </a:xfrm>
        </p:spPr>
        <p:txBody>
          <a:bodyPr>
            <a:normAutofit/>
          </a:bodyPr>
          <a:lstStyle/>
          <a:p>
            <a:pPr marL="0" indent="0" algn="ctr">
              <a:buNone/>
            </a:pPr>
            <a:r>
              <a:rPr lang="en-US" sz="3200" dirty="0"/>
              <a:t>Charles Babbage </a:t>
            </a:r>
            <a:r>
              <a:rPr lang="en-US" sz="3200" dirty="0" smtClean="0"/>
              <a:t>designed  the “Difference Engine” </a:t>
            </a:r>
            <a:r>
              <a:rPr lang="en-US" sz="3200" dirty="0"/>
              <a:t>and </a:t>
            </a:r>
            <a:r>
              <a:rPr lang="en-US" sz="3200" dirty="0" smtClean="0"/>
              <a:t>“Analytical Engine” in the early 19</a:t>
            </a:r>
            <a:r>
              <a:rPr lang="en-US" sz="3200" baseline="30000" dirty="0" smtClean="0"/>
              <a:t>th</a:t>
            </a:r>
            <a:r>
              <a:rPr lang="en-US" sz="3200" dirty="0" smtClean="0"/>
              <a:t> Century, which was the blueprint used in the </a:t>
            </a:r>
            <a:r>
              <a:rPr lang="en-US" sz="3200" dirty="0"/>
              <a:t>invention of the modern electronic digital computer. </a:t>
            </a:r>
            <a:endParaRPr lang="en-GB" sz="3200" dirty="0"/>
          </a:p>
        </p:txBody>
      </p:sp>
      <p:sp>
        <p:nvSpPr>
          <p:cNvPr id="4" name="Slide Number Placeholder 3"/>
          <p:cNvSpPr>
            <a:spLocks noGrp="1"/>
          </p:cNvSpPr>
          <p:nvPr>
            <p:ph type="sldNum" sz="quarter" idx="12"/>
          </p:nvPr>
        </p:nvSpPr>
        <p:spPr/>
        <p:txBody>
          <a:bodyPr/>
          <a:lstStyle/>
          <a:p>
            <a:fld id="{525555F4-47BE-4721-8CA0-7B59355C00EB}" type="slidenum">
              <a:rPr lang="en-GB" smtClean="0"/>
              <a:t>11</a:t>
            </a:fld>
            <a:endParaRPr lang="en-GB"/>
          </a:p>
        </p:txBody>
      </p:sp>
      <p:sp>
        <p:nvSpPr>
          <p:cNvPr id="7" name="Title 6"/>
          <p:cNvSpPr>
            <a:spLocks noGrp="1"/>
          </p:cNvSpPr>
          <p:nvPr>
            <p:ph type="title"/>
          </p:nvPr>
        </p:nvSpPr>
        <p:spPr/>
        <p:txBody>
          <a:bodyPr/>
          <a:lstStyle/>
          <a:p>
            <a:r>
              <a:rPr lang="en-GB" dirty="0" smtClean="0"/>
              <a:t>Charles Babbage</a:t>
            </a:r>
            <a:endParaRPr lang="en-GB" dirty="0"/>
          </a:p>
        </p:txBody>
      </p:sp>
    </p:spTree>
    <p:extLst>
      <p:ext uri="{BB962C8B-B14F-4D97-AF65-F5344CB8AC3E}">
        <p14:creationId xmlns:p14="http://schemas.microsoft.com/office/powerpoint/2010/main" val="293382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07504" y="1507173"/>
            <a:ext cx="4752528" cy="2197392"/>
          </a:xfrm>
        </p:spPr>
        <p:txBody>
          <a:bodyPr>
            <a:noAutofit/>
          </a:bodyPr>
          <a:lstStyle/>
          <a:p>
            <a:pPr marL="0" indent="0" algn="ctr">
              <a:buNone/>
            </a:pPr>
            <a:r>
              <a:rPr lang="en-US" dirty="0"/>
              <a:t>The Difference Engine was never fully built.  Babbage drew up the </a:t>
            </a:r>
            <a:r>
              <a:rPr lang="en-US" dirty="0" smtClean="0"/>
              <a:t>plans for </a:t>
            </a:r>
            <a:r>
              <a:rPr lang="en-US" dirty="0"/>
              <a:t>it while still </a:t>
            </a:r>
            <a:r>
              <a:rPr lang="en-US" dirty="0" smtClean="0"/>
              <a:t>a student at </a:t>
            </a:r>
            <a:r>
              <a:rPr lang="en-US" dirty="0"/>
              <a:t>Cambridge </a:t>
            </a:r>
            <a:r>
              <a:rPr lang="en-US" dirty="0" smtClean="0"/>
              <a:t>University.</a:t>
            </a: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pPr/>
              <a:t>12</a:t>
            </a:fld>
            <a:endParaRPr lang="en-GB" dirty="0"/>
          </a:p>
        </p:txBody>
      </p:sp>
      <p:sp>
        <p:nvSpPr>
          <p:cNvPr id="5" name="Title 4"/>
          <p:cNvSpPr>
            <a:spLocks noGrp="1"/>
          </p:cNvSpPr>
          <p:nvPr>
            <p:ph type="title"/>
          </p:nvPr>
        </p:nvSpPr>
        <p:spPr/>
        <p:txBody>
          <a:bodyPr/>
          <a:lstStyle/>
          <a:p>
            <a:r>
              <a:rPr lang="en-GB" dirty="0"/>
              <a:t>Charles Babbage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982" y="3704565"/>
            <a:ext cx="3038872" cy="2444911"/>
          </a:xfrm>
          <a:prstGeom prst="rect">
            <a:avLst/>
          </a:prstGeom>
        </p:spPr>
      </p:pic>
      <p:sp>
        <p:nvSpPr>
          <p:cNvPr id="8" name="Oval Callout 7"/>
          <p:cNvSpPr/>
          <p:nvPr/>
        </p:nvSpPr>
        <p:spPr>
          <a:xfrm>
            <a:off x="4463480" y="1536552"/>
            <a:ext cx="4680520" cy="4628751"/>
          </a:xfrm>
          <a:prstGeom prst="wedgeEllipseCallout">
            <a:avLst>
              <a:gd name="adj1" fmla="val -92273"/>
              <a:gd name="adj2" fmla="val 297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 also invented the cowcatcher, dynamometer, standard railroad gauge, uniform postal rates, occulting lights for lighthouses, Greenwich time </a:t>
            </a:r>
            <a:r>
              <a:rPr lang="en-US" sz="2400" dirty="0" smtClean="0">
                <a:solidFill>
                  <a:schemeClr val="tx1"/>
                </a:solidFill>
              </a:rPr>
              <a:t>signal, </a:t>
            </a:r>
            <a:r>
              <a:rPr lang="en-US" sz="2400" dirty="0">
                <a:solidFill>
                  <a:schemeClr val="tx1"/>
                </a:solidFill>
              </a:rPr>
              <a:t>heliograph ophthalmoscope. But I HATE street musicians. </a:t>
            </a:r>
          </a:p>
          <a:p>
            <a:pPr algn="ctr"/>
            <a:endParaRPr lang="en-GB" sz="2400" dirty="0">
              <a:solidFill>
                <a:schemeClr val="tx1"/>
              </a:solidFill>
            </a:endParaRPr>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1484" y="4149080"/>
            <a:ext cx="1562979" cy="1977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loud Callout 9"/>
          <p:cNvSpPr/>
          <p:nvPr/>
        </p:nvSpPr>
        <p:spPr>
          <a:xfrm>
            <a:off x="5003540" y="1938717"/>
            <a:ext cx="3600400" cy="1800200"/>
          </a:xfrm>
          <a:prstGeom prst="cloudCallout">
            <a:avLst>
              <a:gd name="adj1" fmla="val 24654"/>
              <a:gd name="adj2" fmla="val 9889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tx1"/>
                </a:solidFill>
              </a:rPr>
              <a:t>Another clever chap.</a:t>
            </a:r>
            <a:endParaRPr lang="en-GB" sz="2400" b="1" dirty="0">
              <a:solidFill>
                <a:schemeClr val="tx1"/>
              </a:solidFill>
            </a:endParaRPr>
          </a:p>
        </p:txBody>
      </p:sp>
      <p:pic>
        <p:nvPicPr>
          <p:cNvPr id="11" name="Content Placeholder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046982" y="3704565"/>
            <a:ext cx="3038872" cy="2422359"/>
          </a:xfrm>
        </p:spPr>
      </p:pic>
    </p:spTree>
    <p:extLst>
      <p:ext uri="{BB962C8B-B14F-4D97-AF65-F5344CB8AC3E}">
        <p14:creationId xmlns:p14="http://schemas.microsoft.com/office/powerpoint/2010/main" val="113845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139952" y="1600200"/>
            <a:ext cx="4546848" cy="4525963"/>
          </a:xfrm>
        </p:spPr>
        <p:txBody>
          <a:bodyPr>
            <a:normAutofit fontScale="92500"/>
          </a:bodyPr>
          <a:lstStyle/>
          <a:p>
            <a:pPr marL="0" indent="0" algn="ctr">
              <a:buNone/>
            </a:pPr>
            <a:r>
              <a:rPr lang="en-US" dirty="0" smtClean="0"/>
              <a:t>She was the daughter </a:t>
            </a:r>
            <a:r>
              <a:rPr lang="en-US" dirty="0"/>
              <a:t>of the famous romantic </a:t>
            </a:r>
            <a:r>
              <a:rPr lang="en-US" dirty="0" smtClean="0"/>
              <a:t>poet </a:t>
            </a:r>
            <a:r>
              <a:rPr lang="en-US" dirty="0"/>
              <a:t>Lord </a:t>
            </a:r>
            <a:r>
              <a:rPr lang="en-US" dirty="0" smtClean="0"/>
              <a:t>Byron and she </a:t>
            </a:r>
            <a:r>
              <a:rPr lang="en-US" dirty="0"/>
              <a:t>was a brilliant mathematician who helped Babbage in his </a:t>
            </a:r>
            <a:r>
              <a:rPr lang="en-US" dirty="0" smtClean="0"/>
              <a:t>work. She </a:t>
            </a:r>
            <a:r>
              <a:rPr lang="en-US" dirty="0"/>
              <a:t>documented his work, which Babbage could never bother to </a:t>
            </a:r>
            <a:r>
              <a:rPr lang="en-US" dirty="0" smtClean="0"/>
              <a:t>do and also </a:t>
            </a:r>
            <a:r>
              <a:rPr lang="en-US" dirty="0"/>
              <a:t>wrote programs to be run on Babbage’s machines. </a:t>
            </a:r>
            <a:r>
              <a:rPr lang="en-US" dirty="0" smtClean="0"/>
              <a:t>She </a:t>
            </a:r>
            <a:r>
              <a:rPr lang="en-US" dirty="0"/>
              <a:t>is </a:t>
            </a:r>
            <a:r>
              <a:rPr lang="en-US" dirty="0" err="1" smtClean="0"/>
              <a:t>recognised</a:t>
            </a:r>
            <a:r>
              <a:rPr lang="en-US" dirty="0" smtClean="0"/>
              <a:t> </a:t>
            </a:r>
            <a:r>
              <a:rPr lang="en-US" dirty="0"/>
              <a:t>as the first computer programmer.</a:t>
            </a: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pPr/>
              <a:t>13</a:t>
            </a:fld>
            <a:endParaRPr lang="en-GB" dirty="0"/>
          </a:p>
        </p:txBody>
      </p:sp>
      <p:sp>
        <p:nvSpPr>
          <p:cNvPr id="5" name="Title 4"/>
          <p:cNvSpPr>
            <a:spLocks noGrp="1"/>
          </p:cNvSpPr>
          <p:nvPr>
            <p:ph type="title"/>
          </p:nvPr>
        </p:nvSpPr>
        <p:spPr/>
        <p:txBody>
          <a:bodyPr/>
          <a:lstStyle/>
          <a:p>
            <a:r>
              <a:rPr lang="en-US" dirty="0"/>
              <a:t>Lady Augusta Ada</a:t>
            </a:r>
            <a:endParaRPr lang="en-GB"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898" y="1441664"/>
            <a:ext cx="3205030" cy="4736638"/>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32201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67544" y="1902532"/>
            <a:ext cx="4038600" cy="2836912"/>
          </a:xfrm>
        </p:spPr>
        <p:txBody>
          <a:bodyPr/>
          <a:lstStyle/>
          <a:p>
            <a:pPr marL="0" indent="0" algn="ctr">
              <a:buNone/>
            </a:pPr>
            <a:r>
              <a:rPr lang="en-GB" dirty="0" smtClean="0"/>
              <a:t>During </a:t>
            </a:r>
            <a:r>
              <a:rPr lang="en-GB" dirty="0"/>
              <a:t>World War 2, code breakers used computational analytical models to try and work out what enemy messages meant.</a:t>
            </a:r>
          </a:p>
        </p:txBody>
      </p:sp>
      <p:sp>
        <p:nvSpPr>
          <p:cNvPr id="4" name="Slide Number Placeholder 3"/>
          <p:cNvSpPr>
            <a:spLocks noGrp="1"/>
          </p:cNvSpPr>
          <p:nvPr>
            <p:ph type="sldNum" sz="quarter" idx="12"/>
          </p:nvPr>
        </p:nvSpPr>
        <p:spPr/>
        <p:txBody>
          <a:bodyPr/>
          <a:lstStyle/>
          <a:p>
            <a:fld id="{525555F4-47BE-4721-8CA0-7B59355C00EB}" type="slidenum">
              <a:rPr lang="en-GB" smtClean="0"/>
              <a:pPr/>
              <a:t>14</a:t>
            </a:fld>
            <a:endParaRPr lang="en-GB" dirty="0"/>
          </a:p>
        </p:txBody>
      </p:sp>
      <p:sp>
        <p:nvSpPr>
          <p:cNvPr id="5" name="Title 4"/>
          <p:cNvSpPr>
            <a:spLocks noGrp="1"/>
          </p:cNvSpPr>
          <p:nvPr>
            <p:ph type="title"/>
          </p:nvPr>
        </p:nvSpPr>
        <p:spPr/>
        <p:txBody>
          <a:bodyPr/>
          <a:lstStyle/>
          <a:p>
            <a:r>
              <a:rPr lang="en-GB" dirty="0" smtClean="0"/>
              <a:t>Bletchley </a:t>
            </a:r>
            <a:r>
              <a:rPr lang="en-GB" dirty="0"/>
              <a:t>Park</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7812" y="1772816"/>
            <a:ext cx="4109693" cy="3096344"/>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6739" l="0" r="100000">
                        <a14:foregroundMark x1="31034" y1="23913" x2="31034" y2="23913"/>
                        <a14:foregroundMark x1="24138" y1="37500" x2="24138" y2="37500"/>
                        <a14:foregroundMark x1="38793" y1="40761" x2="38793" y2="40761"/>
                        <a14:foregroundMark x1="33190" y1="37500" x2="33190" y2="37500"/>
                        <a14:foregroundMark x1="34052" y1="35326" x2="34052" y2="35326"/>
                        <a14:foregroundMark x1="35345" y1="39674" x2="35345" y2="39674"/>
                        <a14:foregroundMark x1="33621" y1="62500" x2="33621" y2="62500"/>
                        <a14:foregroundMark x1="35345" y1="71196" x2="35345" y2="71196"/>
                        <a14:foregroundMark x1="31897" y1="71196" x2="31897" y2="71196"/>
                        <a14:foregroundMark x1="44828" y1="70109" x2="44828" y2="70109"/>
                        <a14:foregroundMark x1="55603" y1="61957" x2="55603" y2="61957"/>
                        <a14:foregroundMark x1="56034" y1="59239" x2="56034" y2="59239"/>
                        <a14:foregroundMark x1="57759" y1="46739" x2="57759" y2="46739"/>
                        <a14:foregroundMark x1="62931" y1="75543" x2="62931" y2="75543"/>
                        <a14:foregroundMark x1="47845" y1="11413" x2="47845" y2="11413"/>
                        <a14:foregroundMark x1="46983" y1="6522" x2="46983" y2="6522"/>
                        <a14:foregroundMark x1="41379" y1="3261" x2="41379" y2="3261"/>
                        <a14:foregroundMark x1="36638" y1="2174" x2="36638" y2="2174"/>
                        <a14:foregroundMark x1="31466" y1="1630" x2="31466" y2="1630"/>
                        <a14:backgroundMark x1="2155" y1="30978" x2="2155" y2="30978"/>
                        <a14:backgroundMark x1="42241" y1="6522" x2="42241" y2="6522"/>
                        <a14:backgroundMark x1="39224" y1="5435" x2="39224" y2="5435"/>
                        <a14:backgroundMark x1="31466" y1="3261" x2="31466" y2="3261"/>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4149080"/>
            <a:ext cx="2951528" cy="2340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823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2222E-6 3.12673E-6 L -1.50381 -0.02359 " pathEditMode="relative" rAng="0" ptsTypes="AA">
                                      <p:cBhvr>
                                        <p:cTn id="6" dur="5000" fill="hold"/>
                                        <p:tgtEl>
                                          <p:spTgt spid="5123"/>
                                        </p:tgtEl>
                                        <p:attrNameLst>
                                          <p:attrName>ppt_x</p:attrName>
                                          <p:attrName>ppt_y</p:attrName>
                                        </p:attrNameLst>
                                      </p:cBhvr>
                                      <p:rCtr x="-75191" y="-11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600201"/>
            <a:ext cx="8219256" cy="1252736"/>
          </a:xfrm>
        </p:spPr>
        <p:txBody>
          <a:bodyPr/>
          <a:lstStyle/>
          <a:p>
            <a:pPr marL="0" indent="0" algn="ctr">
              <a:buNone/>
            </a:pPr>
            <a:r>
              <a:rPr lang="en-GB" dirty="0"/>
              <a:t>Two young engineers who met there were called...</a:t>
            </a:r>
          </a:p>
        </p:txBody>
      </p:sp>
      <p:sp>
        <p:nvSpPr>
          <p:cNvPr id="4" name="Slide Number Placeholder 3"/>
          <p:cNvSpPr>
            <a:spLocks noGrp="1"/>
          </p:cNvSpPr>
          <p:nvPr>
            <p:ph type="sldNum" sz="quarter" idx="12"/>
          </p:nvPr>
        </p:nvSpPr>
        <p:spPr/>
        <p:txBody>
          <a:bodyPr/>
          <a:lstStyle/>
          <a:p>
            <a:fld id="{525555F4-47BE-4721-8CA0-7B59355C00EB}" type="slidenum">
              <a:rPr lang="en-GB" smtClean="0"/>
              <a:pPr/>
              <a:t>15</a:t>
            </a:fld>
            <a:endParaRPr lang="en-GB" dirty="0"/>
          </a:p>
        </p:txBody>
      </p:sp>
      <p:sp>
        <p:nvSpPr>
          <p:cNvPr id="5" name="Title 4"/>
          <p:cNvSpPr>
            <a:spLocks noGrp="1"/>
          </p:cNvSpPr>
          <p:nvPr>
            <p:ph type="title"/>
          </p:nvPr>
        </p:nvSpPr>
        <p:spPr/>
        <p:txBody>
          <a:bodyPr/>
          <a:lstStyle/>
          <a:p>
            <a:r>
              <a:rPr lang="en-GB" dirty="0" smtClean="0"/>
              <a:t>Bletchley </a:t>
            </a:r>
            <a:r>
              <a:rPr lang="en-GB" dirty="0"/>
              <a:t>Park</a:t>
            </a:r>
          </a:p>
        </p:txBody>
      </p:sp>
      <p:sp>
        <p:nvSpPr>
          <p:cNvPr id="6" name="TextBox 5"/>
          <p:cNvSpPr txBox="1"/>
          <p:nvPr/>
        </p:nvSpPr>
        <p:spPr>
          <a:xfrm>
            <a:off x="4427984" y="3473911"/>
            <a:ext cx="734496" cy="523220"/>
          </a:xfrm>
          <a:prstGeom prst="rect">
            <a:avLst/>
          </a:prstGeom>
          <a:noFill/>
        </p:spPr>
        <p:txBody>
          <a:bodyPr wrap="none" rtlCol="0">
            <a:spAutoFit/>
          </a:bodyPr>
          <a:lstStyle/>
          <a:p>
            <a:r>
              <a:rPr lang="en-GB" sz="2800" dirty="0" smtClean="0"/>
              <a:t>and</a:t>
            </a:r>
            <a:endParaRPr lang="en-GB" sz="2800" dirty="0"/>
          </a:p>
        </p:txBody>
      </p:sp>
      <p:sp>
        <p:nvSpPr>
          <p:cNvPr id="9" name="TextBox 8"/>
          <p:cNvSpPr txBox="1"/>
          <p:nvPr/>
        </p:nvSpPr>
        <p:spPr>
          <a:xfrm>
            <a:off x="1259633" y="5499591"/>
            <a:ext cx="2736303" cy="523220"/>
          </a:xfrm>
          <a:prstGeom prst="rect">
            <a:avLst/>
          </a:prstGeom>
          <a:noFill/>
        </p:spPr>
        <p:txBody>
          <a:bodyPr wrap="square" rtlCol="0">
            <a:spAutoFit/>
          </a:bodyPr>
          <a:lstStyle/>
          <a:p>
            <a:pPr algn="ctr"/>
            <a:r>
              <a:rPr lang="en-GB" sz="2800" dirty="0" smtClean="0"/>
              <a:t>Tommy Flowers</a:t>
            </a:r>
            <a:endParaRPr lang="en-GB" sz="2800" dirty="0"/>
          </a:p>
        </p:txBody>
      </p:sp>
      <p:sp>
        <p:nvSpPr>
          <p:cNvPr id="10" name="TextBox 9"/>
          <p:cNvSpPr txBox="1"/>
          <p:nvPr/>
        </p:nvSpPr>
        <p:spPr>
          <a:xfrm>
            <a:off x="5509954" y="5499591"/>
            <a:ext cx="2841916" cy="523220"/>
          </a:xfrm>
          <a:prstGeom prst="rect">
            <a:avLst/>
          </a:prstGeom>
          <a:noFill/>
        </p:spPr>
        <p:txBody>
          <a:bodyPr wrap="square" rtlCol="0">
            <a:spAutoFit/>
          </a:bodyPr>
          <a:lstStyle/>
          <a:p>
            <a:pPr algn="ctr"/>
            <a:r>
              <a:rPr lang="en-GB" sz="2800" dirty="0" smtClean="0"/>
              <a:t>Alan </a:t>
            </a:r>
            <a:r>
              <a:rPr lang="en-GB" sz="2800" dirty="0"/>
              <a:t>T</a:t>
            </a:r>
            <a:r>
              <a:rPr lang="en-GB" sz="2800" dirty="0" smtClean="0"/>
              <a:t>uring</a:t>
            </a:r>
            <a:endParaRPr lang="en-GB" sz="2800"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4768" y="2270422"/>
            <a:ext cx="2592288" cy="3209499"/>
          </a:xfrm>
          <a:prstGeom prst="rect">
            <a:avLst/>
          </a:prstGeom>
          <a:ln>
            <a:solidFill>
              <a:schemeClr val="tx1"/>
            </a:solidFill>
          </a:ln>
          <a:effectLst>
            <a:outerShdw blurRad="292100" dist="139700" dir="2700000" algn="tl" rotWithShape="0">
              <a:srgbClr val="333333">
                <a:alpha val="65000"/>
              </a:srgbClr>
            </a:outerShdw>
          </a:effectLst>
        </p:spPr>
      </p:pic>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121" y="2270422"/>
            <a:ext cx="2878823" cy="3209499"/>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9459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Autofit/>
          </a:bodyPr>
          <a:lstStyle/>
          <a:p>
            <a:pPr marL="0" indent="0" algn="ctr">
              <a:buNone/>
            </a:pPr>
            <a:r>
              <a:rPr lang="en-GB" sz="3200" dirty="0"/>
              <a:t>Tommy Flowers invented a computer called </a:t>
            </a:r>
            <a:r>
              <a:rPr lang="en-GB" sz="3200" dirty="0" smtClean="0"/>
              <a:t>Colossus </a:t>
            </a:r>
            <a:r>
              <a:rPr lang="en-GB" sz="3200" dirty="0"/>
              <a:t>which was the world's first electronic, digital, programmable computer</a:t>
            </a:r>
            <a:r>
              <a:rPr lang="en-GB" sz="3200" dirty="0" smtClean="0"/>
              <a:t>.</a:t>
            </a:r>
          </a:p>
          <a:p>
            <a:pPr marL="0" indent="0" algn="ctr">
              <a:buNone/>
            </a:pPr>
            <a:endParaRPr lang="en-GB" sz="1800" dirty="0" smtClean="0"/>
          </a:p>
          <a:p>
            <a:pPr marL="0" indent="0" algn="ctr">
              <a:buNone/>
            </a:pPr>
            <a:r>
              <a:rPr lang="en-GB" sz="3200" dirty="0" smtClean="0"/>
              <a:t>It was HUGE.</a:t>
            </a:r>
            <a:endParaRPr lang="en-GB" sz="3200" dirty="0"/>
          </a:p>
        </p:txBody>
      </p:sp>
      <p:sp>
        <p:nvSpPr>
          <p:cNvPr id="4" name="Slide Number Placeholder 3"/>
          <p:cNvSpPr>
            <a:spLocks noGrp="1"/>
          </p:cNvSpPr>
          <p:nvPr>
            <p:ph type="sldNum" sz="quarter" idx="12"/>
          </p:nvPr>
        </p:nvSpPr>
        <p:spPr/>
        <p:txBody>
          <a:bodyPr/>
          <a:lstStyle/>
          <a:p>
            <a:fld id="{525555F4-47BE-4721-8CA0-7B59355C00EB}" type="slidenum">
              <a:rPr lang="en-GB" smtClean="0"/>
              <a:pPr/>
              <a:t>16</a:t>
            </a:fld>
            <a:endParaRPr lang="en-GB" dirty="0"/>
          </a:p>
        </p:txBody>
      </p:sp>
      <p:sp>
        <p:nvSpPr>
          <p:cNvPr id="5" name="Title 4"/>
          <p:cNvSpPr>
            <a:spLocks noGrp="1"/>
          </p:cNvSpPr>
          <p:nvPr>
            <p:ph type="title"/>
          </p:nvPr>
        </p:nvSpPr>
        <p:spPr/>
        <p:txBody>
          <a:bodyPr/>
          <a:lstStyle/>
          <a:p>
            <a:r>
              <a:rPr lang="en-GB" dirty="0" smtClean="0"/>
              <a:t>Tommy Flowers</a:t>
            </a:r>
            <a:endParaRPr lang="en-GB"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432" y="3212976"/>
            <a:ext cx="4229626" cy="279656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395" y="1484784"/>
            <a:ext cx="1409700" cy="157162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764369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92500" lnSpcReduction="10000"/>
          </a:bodyPr>
          <a:lstStyle/>
          <a:p>
            <a:pPr marL="0" indent="0" algn="ctr">
              <a:buNone/>
            </a:pPr>
            <a:r>
              <a:rPr lang="en-US" dirty="0"/>
              <a:t>Alan Turing </a:t>
            </a:r>
            <a:r>
              <a:rPr lang="en-US" dirty="0" smtClean="0"/>
              <a:t>published </a:t>
            </a:r>
            <a:r>
              <a:rPr lang="en-US" dirty="0"/>
              <a:t>a paper </a:t>
            </a:r>
            <a:r>
              <a:rPr lang="en-US" dirty="0" smtClean="0"/>
              <a:t>called </a:t>
            </a:r>
            <a:r>
              <a:rPr lang="en-US" i="1" dirty="0" smtClean="0"/>
              <a:t>On </a:t>
            </a:r>
            <a:r>
              <a:rPr lang="en-US" i="1" dirty="0"/>
              <a:t>Computable Numbers, with an application to the </a:t>
            </a:r>
            <a:r>
              <a:rPr lang="en-US" i="1" dirty="0" err="1"/>
              <a:t>Entscheidungsproblem</a:t>
            </a:r>
            <a:r>
              <a:rPr lang="en-US" dirty="0"/>
              <a:t>.  The paper proved that a machine capable of processing a stream of 1s and 0s according to programmed instructions would be capable of solving any </a:t>
            </a:r>
            <a:r>
              <a:rPr lang="en-US" dirty="0" smtClean="0"/>
              <a:t>problem.</a:t>
            </a: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pPr/>
              <a:t>17</a:t>
            </a:fld>
            <a:endParaRPr lang="en-GB" dirty="0"/>
          </a:p>
        </p:txBody>
      </p:sp>
      <p:sp>
        <p:nvSpPr>
          <p:cNvPr id="5" name="Title 4"/>
          <p:cNvSpPr>
            <a:spLocks noGrp="1"/>
          </p:cNvSpPr>
          <p:nvPr>
            <p:ph type="title"/>
          </p:nvPr>
        </p:nvSpPr>
        <p:spPr/>
        <p:txBody>
          <a:bodyPr/>
          <a:lstStyle/>
          <a:p>
            <a:r>
              <a:rPr lang="en-GB" dirty="0" smtClean="0"/>
              <a:t>Alan Turing</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1628800"/>
            <a:ext cx="3456384" cy="4279333"/>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89149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25555F4-47BE-4721-8CA0-7B59355C00EB}" type="slidenum">
              <a:rPr lang="en-GB" smtClean="0"/>
              <a:pPr/>
              <a:t>18</a:t>
            </a:fld>
            <a:endParaRPr lang="en-GB" dirty="0"/>
          </a:p>
        </p:txBody>
      </p:sp>
      <p:sp>
        <p:nvSpPr>
          <p:cNvPr id="5" name="Title 4"/>
          <p:cNvSpPr>
            <a:spLocks noGrp="1"/>
          </p:cNvSpPr>
          <p:nvPr>
            <p:ph type="title"/>
          </p:nvPr>
        </p:nvSpPr>
        <p:spPr/>
        <p:txBody>
          <a:bodyPr>
            <a:normAutofit/>
          </a:bodyPr>
          <a:lstStyle/>
          <a:p>
            <a:r>
              <a:rPr lang="en-US" dirty="0">
                <a:latin typeface="Impact" pitchFamily="34" charset="0"/>
              </a:rPr>
              <a:t>John Vincent </a:t>
            </a:r>
            <a:r>
              <a:rPr lang="en-US" dirty="0" err="1" smtClean="0">
                <a:latin typeface="Impact" pitchFamily="34" charset="0"/>
              </a:rPr>
              <a:t>Atanasoff</a:t>
            </a: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700808"/>
            <a:ext cx="3317628" cy="4216152"/>
          </a:xfrm>
          <a:prstGeom prst="rect">
            <a:avLst/>
          </a:prstGeom>
          <a:ln>
            <a:solidFill>
              <a:schemeClr val="tx1"/>
            </a:solidFill>
          </a:ln>
          <a:effectLst>
            <a:outerShdw blurRad="292100" dist="139700" dir="2700000" algn="tl" rotWithShape="0">
              <a:srgbClr val="333333">
                <a:alpha val="65000"/>
              </a:srgbClr>
            </a:outerShdw>
          </a:effectLst>
        </p:spPr>
      </p:pic>
      <p:sp>
        <p:nvSpPr>
          <p:cNvPr id="7" name="Oval Callout 6"/>
          <p:cNvSpPr/>
          <p:nvPr/>
        </p:nvSpPr>
        <p:spPr>
          <a:xfrm>
            <a:off x="4130529" y="1556792"/>
            <a:ext cx="4689943" cy="4608512"/>
          </a:xfrm>
          <a:prstGeom prst="wedgeEllipseCallout">
            <a:avLst>
              <a:gd name="adj1" fmla="val -79906"/>
              <a:gd name="adj2" fmla="val -9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I invented the ABC, a digital computer, so-called because it processed data using 1s and 0s.  Being binary, the data could easily be represented electronically since switches </a:t>
            </a:r>
            <a:r>
              <a:rPr lang="en-US" sz="2400" b="1" dirty="0" smtClean="0">
                <a:solidFill>
                  <a:schemeClr val="tx1"/>
                </a:solidFill>
              </a:rPr>
              <a:t>naturally </a:t>
            </a:r>
            <a:r>
              <a:rPr lang="en-US" sz="2400" b="1" dirty="0">
                <a:solidFill>
                  <a:schemeClr val="tx1"/>
                </a:solidFill>
              </a:rPr>
              <a:t>have two states—on and off.</a:t>
            </a:r>
            <a:endParaRPr lang="en-GB" sz="2400" b="1" dirty="0">
              <a:solidFill>
                <a:schemeClr val="tx1"/>
              </a:solidFill>
            </a:endParaRPr>
          </a:p>
          <a:p>
            <a:pPr algn="ctr"/>
            <a:endParaRPr lang="en-GB" sz="2000" b="1" dirty="0">
              <a:solidFill>
                <a:schemeClr val="tx1"/>
              </a:solidFill>
            </a:endParaRPr>
          </a:p>
        </p:txBody>
      </p:sp>
    </p:spTree>
    <p:extLst>
      <p:ext uri="{BB962C8B-B14F-4D97-AF65-F5344CB8AC3E}">
        <p14:creationId xmlns:p14="http://schemas.microsoft.com/office/powerpoint/2010/main" val="26698878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92500" lnSpcReduction="20000"/>
          </a:bodyPr>
          <a:lstStyle/>
          <a:p>
            <a:pPr marL="0" indent="0" algn="ctr">
              <a:buNone/>
            </a:pPr>
            <a:r>
              <a:rPr lang="en-US" dirty="0" smtClean="0"/>
              <a:t>In 1944, while </a:t>
            </a:r>
            <a:r>
              <a:rPr lang="en-US" dirty="0"/>
              <a:t>a professor of </a:t>
            </a:r>
            <a:r>
              <a:rPr lang="en-US" dirty="0" smtClean="0"/>
              <a:t>physics </a:t>
            </a:r>
            <a:r>
              <a:rPr lang="en-US" dirty="0"/>
              <a:t>at Harvard, Howard </a:t>
            </a:r>
            <a:r>
              <a:rPr lang="en-US" dirty="0" smtClean="0"/>
              <a:t>Aiken was </a:t>
            </a:r>
            <a:r>
              <a:rPr lang="en-US" dirty="0"/>
              <a:t>supported by IBM to build the ASCC computer (Automatic Sequence Controlled Calculator).  The computer had mechanical relays (switches) which </a:t>
            </a:r>
            <a:r>
              <a:rPr lang="en-US" dirty="0" smtClean="0"/>
              <a:t>flipped backwards </a:t>
            </a:r>
            <a:r>
              <a:rPr lang="en-US" dirty="0"/>
              <a:t>and </a:t>
            </a:r>
            <a:r>
              <a:rPr lang="en-US" dirty="0" smtClean="0"/>
              <a:t>forwards to </a:t>
            </a:r>
            <a:r>
              <a:rPr lang="en-US" dirty="0"/>
              <a:t>represent mathematical data.  It was huge </a:t>
            </a:r>
            <a:r>
              <a:rPr lang="en-US" dirty="0" smtClean="0"/>
              <a:t>and weighed </a:t>
            </a:r>
            <a:r>
              <a:rPr lang="en-US" dirty="0"/>
              <a:t>35 tons with 500 miles of wiring. </a:t>
            </a:r>
            <a:endParaRPr lang="en-GB"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012160" y="1556792"/>
            <a:ext cx="1727255" cy="2088232"/>
          </a:xfrm>
          <a:prstGeom prst="rect">
            <a:avLst/>
          </a:prstGeom>
          <a:ln>
            <a:solidFill>
              <a:schemeClr val="tx1"/>
            </a:solid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525555F4-47BE-4721-8CA0-7B59355C00EB}" type="slidenum">
              <a:rPr lang="en-GB" smtClean="0"/>
              <a:pPr/>
              <a:t>19</a:t>
            </a:fld>
            <a:endParaRPr lang="en-GB" dirty="0"/>
          </a:p>
        </p:txBody>
      </p:sp>
      <p:sp>
        <p:nvSpPr>
          <p:cNvPr id="5" name="Title 4"/>
          <p:cNvSpPr>
            <a:spLocks noGrp="1"/>
          </p:cNvSpPr>
          <p:nvPr>
            <p:ph type="title"/>
          </p:nvPr>
        </p:nvSpPr>
        <p:spPr/>
        <p:txBody>
          <a:bodyPr/>
          <a:lstStyle/>
          <a:p>
            <a:r>
              <a:rPr lang="en-US" dirty="0"/>
              <a:t>Howard Aiken</a:t>
            </a:r>
            <a:endParaRPr lang="en-GB" dirty="0"/>
          </a:p>
        </p:txBody>
      </p:sp>
      <p:pic>
        <p:nvPicPr>
          <p:cNvPr id="7" name="Picture 4" descr="Harvard Mark I"/>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44008" y="3789040"/>
            <a:ext cx="4248472" cy="2084752"/>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8285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t>
            </a:r>
            <a:r>
              <a:rPr lang="en-GB" dirty="0" smtClean="0"/>
              <a:t>tarter</a:t>
            </a:r>
            <a:endParaRPr lang="en-GB" dirty="0"/>
          </a:p>
        </p:txBody>
      </p:sp>
      <p:sp>
        <p:nvSpPr>
          <p:cNvPr id="3" name="Content Placeholder 2"/>
          <p:cNvSpPr>
            <a:spLocks noGrp="1"/>
          </p:cNvSpPr>
          <p:nvPr>
            <p:ph idx="1"/>
          </p:nvPr>
        </p:nvSpPr>
        <p:spPr>
          <a:xfrm>
            <a:off x="457200" y="1600201"/>
            <a:ext cx="8229600" cy="676672"/>
          </a:xfrm>
        </p:spPr>
        <p:txBody>
          <a:bodyPr/>
          <a:lstStyle/>
          <a:p>
            <a:pPr marL="0" indent="0" algn="ctr">
              <a:buNone/>
            </a:pPr>
            <a:r>
              <a:rPr lang="en-GB" dirty="0" smtClean="0"/>
              <a:t>What do these two things have in common?</a:t>
            </a: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t>2</a:t>
            </a:fld>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492896"/>
            <a:ext cx="3960440" cy="2888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abacu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895506"/>
            <a:ext cx="4006995" cy="208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33009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Aik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9" y="1632408"/>
            <a:ext cx="3535831" cy="4270306"/>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632835"/>
            <a:ext cx="3525225" cy="4269879"/>
          </a:xfrm>
          <a:prstGeom prst="rect">
            <a:avLst/>
          </a:prstGeom>
          <a:ln>
            <a:solidFill>
              <a:schemeClr val="tx1"/>
            </a:solid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525555F4-47BE-4721-8CA0-7B59355C00EB}" type="slidenum">
              <a:rPr lang="en-GB" smtClean="0"/>
              <a:pPr/>
              <a:t>20</a:t>
            </a:fld>
            <a:endParaRPr lang="en-GB" dirty="0"/>
          </a:p>
        </p:txBody>
      </p:sp>
      <p:sp>
        <p:nvSpPr>
          <p:cNvPr id="5" name="Title 4"/>
          <p:cNvSpPr>
            <a:spLocks noGrp="1"/>
          </p:cNvSpPr>
          <p:nvPr>
            <p:ph type="title"/>
          </p:nvPr>
        </p:nvSpPr>
        <p:spPr/>
        <p:txBody>
          <a:bodyPr/>
          <a:lstStyle/>
          <a:p>
            <a:r>
              <a:rPr lang="en-US" dirty="0"/>
              <a:t>Howard Aiken</a:t>
            </a:r>
            <a:endParaRPr lang="en-GB" dirty="0"/>
          </a:p>
        </p:txBody>
      </p:sp>
      <p:sp>
        <p:nvSpPr>
          <p:cNvPr id="8" name="Oval Callout 7"/>
          <p:cNvSpPr/>
          <p:nvPr/>
        </p:nvSpPr>
        <p:spPr>
          <a:xfrm>
            <a:off x="3365157" y="4259264"/>
            <a:ext cx="5804834" cy="2160240"/>
          </a:xfrm>
          <a:prstGeom prst="wedgeEllipseCallout">
            <a:avLst>
              <a:gd name="adj1" fmla="val -58739"/>
              <a:gd name="adj2" fmla="val -3279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tx1"/>
                </a:solidFill>
              </a:rPr>
              <a:t>I estimate that </a:t>
            </a:r>
            <a:r>
              <a:rPr lang="en-GB" sz="2400" b="1" dirty="0">
                <a:solidFill>
                  <a:schemeClr val="tx1"/>
                </a:solidFill>
              </a:rPr>
              <a:t>six electronic digital computers would be sufficient to satisfy the computing needs of the entire United States.</a:t>
            </a:r>
          </a:p>
        </p:txBody>
      </p:sp>
      <p:sp>
        <p:nvSpPr>
          <p:cNvPr id="9" name="Rectangle 8"/>
          <p:cNvSpPr/>
          <p:nvPr/>
        </p:nvSpPr>
        <p:spPr>
          <a:xfrm>
            <a:off x="4454099" y="1593666"/>
            <a:ext cx="4485433" cy="2677656"/>
          </a:xfrm>
          <a:prstGeom prst="rect">
            <a:avLst/>
          </a:prstGeom>
        </p:spPr>
        <p:txBody>
          <a:bodyPr wrap="square">
            <a:spAutoFit/>
          </a:bodyPr>
          <a:lstStyle/>
          <a:p>
            <a:pPr algn="ctr"/>
            <a:r>
              <a:rPr lang="en-US" sz="2400" dirty="0"/>
              <a:t>As computers were so large and were purpose built for each </a:t>
            </a:r>
            <a:r>
              <a:rPr lang="en-US" sz="2400" dirty="0" smtClean="0"/>
              <a:t>company, </a:t>
            </a:r>
            <a:r>
              <a:rPr lang="en-US" sz="2400" dirty="0"/>
              <a:t>they tended to be very </a:t>
            </a:r>
            <a:r>
              <a:rPr lang="en-US" sz="2400" dirty="0" smtClean="0"/>
              <a:t>expensive. </a:t>
            </a:r>
            <a:r>
              <a:rPr lang="en-US" sz="2400" dirty="0"/>
              <a:t>Howard Aiken </a:t>
            </a:r>
            <a:r>
              <a:rPr lang="en-US" sz="2400" dirty="0" smtClean="0"/>
              <a:t>was asked </a:t>
            </a:r>
            <a:r>
              <a:rPr lang="en-US" sz="2400" dirty="0"/>
              <a:t>about the future of electronic computers</a:t>
            </a:r>
            <a:r>
              <a:rPr lang="en-US" sz="2400" dirty="0" smtClean="0"/>
              <a:t>.  His answer was as follows…</a:t>
            </a:r>
            <a:endParaRPr lang="en-GB" sz="2400" dirty="0"/>
          </a:p>
        </p:txBody>
      </p:sp>
    </p:spTree>
    <p:extLst>
      <p:ext uri="{BB962C8B-B14F-4D97-AF65-F5344CB8AC3E}">
        <p14:creationId xmlns:p14="http://schemas.microsoft.com/office/powerpoint/2010/main" val="257230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600200"/>
            <a:ext cx="4762872" cy="4525963"/>
          </a:xfrm>
        </p:spPr>
        <p:txBody>
          <a:bodyPr>
            <a:normAutofit fontScale="85000" lnSpcReduction="20000"/>
          </a:bodyPr>
          <a:lstStyle/>
          <a:p>
            <a:pPr marL="0" indent="0" algn="ctr">
              <a:buNone/>
            </a:pPr>
            <a:r>
              <a:rPr lang="en-US" dirty="0"/>
              <a:t>Rear Admiral Dr. Grace Murray Hopper, </a:t>
            </a:r>
            <a:r>
              <a:rPr lang="en-US" dirty="0" smtClean="0"/>
              <a:t>worked </a:t>
            </a:r>
            <a:r>
              <a:rPr lang="en-US" dirty="0"/>
              <a:t>with Howard Aiken from 1944 and used his machine for gunnery and ballistics calculation for the US Bureau of Ordnance’s Computation project. </a:t>
            </a:r>
            <a:endParaRPr lang="en-US" dirty="0" smtClean="0"/>
          </a:p>
          <a:p>
            <a:pPr marL="0" indent="0" algn="ctr">
              <a:buNone/>
            </a:pPr>
            <a:endParaRPr lang="en-US" dirty="0"/>
          </a:p>
          <a:p>
            <a:pPr marL="0" indent="0" algn="ctr">
              <a:buNone/>
            </a:pPr>
            <a:r>
              <a:rPr lang="en-US" dirty="0" smtClean="0"/>
              <a:t>Dr</a:t>
            </a:r>
            <a:r>
              <a:rPr lang="en-US" dirty="0"/>
              <a:t>. Hopper greatly simplified programming </a:t>
            </a:r>
            <a:r>
              <a:rPr lang="en-US" dirty="0" smtClean="0"/>
              <a:t>by inventing the “COBOL” </a:t>
            </a:r>
            <a:r>
              <a:rPr lang="en-US" dirty="0"/>
              <a:t>language which was the first programming language to </a:t>
            </a:r>
            <a:r>
              <a:rPr lang="en-US" dirty="0" smtClean="0"/>
              <a:t>use English </a:t>
            </a:r>
            <a:r>
              <a:rPr lang="en-US" dirty="0"/>
              <a:t>for variable names and logical </a:t>
            </a:r>
            <a:r>
              <a:rPr lang="en-US" dirty="0" smtClean="0"/>
              <a:t>operations rather than machine code.  </a:t>
            </a: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pPr/>
              <a:t>21</a:t>
            </a:fld>
            <a:endParaRPr lang="en-GB" dirty="0"/>
          </a:p>
        </p:txBody>
      </p:sp>
      <p:sp>
        <p:nvSpPr>
          <p:cNvPr id="5" name="Title 4"/>
          <p:cNvSpPr>
            <a:spLocks noGrp="1"/>
          </p:cNvSpPr>
          <p:nvPr>
            <p:ph type="title"/>
          </p:nvPr>
        </p:nvSpPr>
        <p:spPr/>
        <p:txBody>
          <a:bodyPr/>
          <a:lstStyle/>
          <a:p>
            <a:r>
              <a:rPr lang="en-US" dirty="0"/>
              <a:t>Dr. Grace Murray Hopper</a:t>
            </a: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3732" y="2060848"/>
            <a:ext cx="3201279" cy="3304803"/>
          </a:xfrm>
          <a:prstGeom prst="rect">
            <a:avLst/>
          </a:prstGeom>
        </p:spPr>
      </p:pic>
    </p:spTree>
    <p:extLst>
      <p:ext uri="{BB962C8B-B14F-4D97-AF65-F5344CB8AC3E}">
        <p14:creationId xmlns:p14="http://schemas.microsoft.com/office/powerpoint/2010/main" val="35530872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9552" y="1700808"/>
            <a:ext cx="3829050" cy="3952875"/>
          </a:xfrm>
        </p:spPr>
      </p:pic>
      <p:sp>
        <p:nvSpPr>
          <p:cNvPr id="3" name="Content Placeholder 2"/>
          <p:cNvSpPr>
            <a:spLocks noGrp="1"/>
          </p:cNvSpPr>
          <p:nvPr>
            <p:ph sz="half" idx="2"/>
          </p:nvPr>
        </p:nvSpPr>
        <p:spPr>
          <a:xfrm>
            <a:off x="4648200" y="1600201"/>
            <a:ext cx="4038600" cy="2332856"/>
          </a:xfrm>
        </p:spPr>
        <p:txBody>
          <a:bodyPr/>
          <a:lstStyle/>
          <a:p>
            <a:pPr marL="0" indent="0" algn="ctr">
              <a:buNone/>
            </a:pPr>
            <a:r>
              <a:rPr lang="en-GB" dirty="0" smtClean="0"/>
              <a:t>She also invented the term “debugging” when a moth flew into the computer and caused an error.</a:t>
            </a: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pPr/>
              <a:t>22</a:t>
            </a:fld>
            <a:endParaRPr lang="en-GB" dirty="0"/>
          </a:p>
        </p:txBody>
      </p:sp>
      <p:sp>
        <p:nvSpPr>
          <p:cNvPr id="5" name="Title 4"/>
          <p:cNvSpPr>
            <a:spLocks noGrp="1"/>
          </p:cNvSpPr>
          <p:nvPr>
            <p:ph type="title"/>
          </p:nvPr>
        </p:nvSpPr>
        <p:spPr/>
        <p:txBody>
          <a:bodyPr/>
          <a:lstStyle/>
          <a:p>
            <a:r>
              <a:rPr lang="en-US" dirty="0"/>
              <a:t>Dr. Grace Murray Hopper</a:t>
            </a:r>
            <a:endParaRPr lang="en-GB" dirty="0"/>
          </a:p>
        </p:txBody>
      </p:sp>
      <p:pic>
        <p:nvPicPr>
          <p:cNvPr id="8" name="Picture 5" descr="First bu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78449" y="4077072"/>
            <a:ext cx="4139952" cy="15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7537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600200"/>
            <a:ext cx="2818656" cy="4525963"/>
          </a:xfrm>
        </p:spPr>
        <p:txBody>
          <a:bodyPr/>
          <a:lstStyle/>
          <a:p>
            <a:pPr marL="0" indent="0" algn="ctr">
              <a:buNone/>
            </a:pPr>
            <a:r>
              <a:rPr lang="en-GB" dirty="0" smtClean="0"/>
              <a:t>Computers used values which were very big and bulky and tended to overheat and blow up.</a:t>
            </a:r>
          </a:p>
          <a:p>
            <a:pPr marL="0" indent="0" algn="ctr">
              <a:buNone/>
            </a:pPr>
            <a:endParaRPr lang="en-GB" dirty="0" smtClean="0"/>
          </a:p>
          <a:p>
            <a:pPr marL="0" indent="0" algn="ctr">
              <a:buNone/>
            </a:pPr>
            <a:r>
              <a:rPr lang="en-GB" dirty="0" smtClean="0"/>
              <a:t>This made them unreliable.</a:t>
            </a: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pPr/>
              <a:t>23</a:t>
            </a:fld>
            <a:endParaRPr lang="en-GB" dirty="0"/>
          </a:p>
        </p:txBody>
      </p:sp>
      <p:sp>
        <p:nvSpPr>
          <p:cNvPr id="5" name="Title 4"/>
          <p:cNvSpPr>
            <a:spLocks noGrp="1"/>
          </p:cNvSpPr>
          <p:nvPr>
            <p:ph type="title"/>
          </p:nvPr>
        </p:nvSpPr>
        <p:spPr/>
        <p:txBody>
          <a:bodyPr/>
          <a:lstStyle/>
          <a:p>
            <a:r>
              <a:rPr lang="en-GB" dirty="0" smtClean="0"/>
              <a:t>Valves</a:t>
            </a:r>
            <a:endParaRPr lang="en-GB"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1988840"/>
            <a:ext cx="4799152" cy="3456384"/>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11" name="Group 10"/>
          <p:cNvGrpSpPr/>
          <p:nvPr/>
        </p:nvGrpSpPr>
        <p:grpSpPr>
          <a:xfrm rot="2669295">
            <a:off x="7180955" y="2334579"/>
            <a:ext cx="1514901" cy="1078173"/>
            <a:chOff x="1610436" y="4612943"/>
            <a:chExt cx="1514901" cy="1078173"/>
          </a:xfrm>
        </p:grpSpPr>
        <p:sp>
          <p:nvSpPr>
            <p:cNvPr id="12" name="Freeform 11"/>
            <p:cNvSpPr/>
            <p:nvPr/>
          </p:nvSpPr>
          <p:spPr>
            <a:xfrm>
              <a:off x="1610436" y="4612943"/>
              <a:ext cx="1514901" cy="1078173"/>
            </a:xfrm>
            <a:custGeom>
              <a:avLst/>
              <a:gdLst>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245660 w 1514901"/>
                <a:gd name="connsiteY4" fmla="*/ 928048 h 1078173"/>
                <a:gd name="connsiteX5" fmla="*/ 627797 w 1514901"/>
                <a:gd name="connsiteY5" fmla="*/ 696036 h 1078173"/>
                <a:gd name="connsiteX6" fmla="*/ 532263 w 1514901"/>
                <a:gd name="connsiteY6" fmla="*/ 1078173 h 1078173"/>
                <a:gd name="connsiteX7" fmla="*/ 914400 w 1514901"/>
                <a:gd name="connsiteY7" fmla="*/ 805218 h 1078173"/>
                <a:gd name="connsiteX8" fmla="*/ 1282889 w 1514901"/>
                <a:gd name="connsiteY8" fmla="*/ 1064526 h 1078173"/>
                <a:gd name="connsiteX9" fmla="*/ 996286 w 1514901"/>
                <a:gd name="connsiteY9" fmla="*/ 464024 h 1078173"/>
                <a:gd name="connsiteX10" fmla="*/ 1514901 w 1514901"/>
                <a:gd name="connsiteY10" fmla="*/ 95535 h 1078173"/>
                <a:gd name="connsiteX11" fmla="*/ 846161 w 1514901"/>
                <a:gd name="connsiteY11" fmla="*/ 191069 h 1078173"/>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627797 w 1514901"/>
                <a:gd name="connsiteY4" fmla="*/ 696036 h 1078173"/>
                <a:gd name="connsiteX5" fmla="*/ 532263 w 1514901"/>
                <a:gd name="connsiteY5" fmla="*/ 1078173 h 1078173"/>
                <a:gd name="connsiteX6" fmla="*/ 914400 w 1514901"/>
                <a:gd name="connsiteY6" fmla="*/ 805218 h 1078173"/>
                <a:gd name="connsiteX7" fmla="*/ 1282889 w 1514901"/>
                <a:gd name="connsiteY7" fmla="*/ 1064526 h 1078173"/>
                <a:gd name="connsiteX8" fmla="*/ 996286 w 1514901"/>
                <a:gd name="connsiteY8" fmla="*/ 464024 h 1078173"/>
                <a:gd name="connsiteX9" fmla="*/ 1514901 w 1514901"/>
                <a:gd name="connsiteY9" fmla="*/ 95535 h 1078173"/>
                <a:gd name="connsiteX10" fmla="*/ 846161 w 1514901"/>
                <a:gd name="connsiteY10" fmla="*/ 191069 h 107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4901" h="1078173">
                  <a:moveTo>
                    <a:pt x="846161" y="191069"/>
                  </a:moveTo>
                  <a:lnTo>
                    <a:pt x="504967" y="0"/>
                  </a:lnTo>
                  <a:lnTo>
                    <a:pt x="368489" y="423081"/>
                  </a:lnTo>
                  <a:lnTo>
                    <a:pt x="0" y="532263"/>
                  </a:lnTo>
                  <a:lnTo>
                    <a:pt x="627797" y="696036"/>
                  </a:lnTo>
                  <a:lnTo>
                    <a:pt x="532263" y="1078173"/>
                  </a:lnTo>
                  <a:lnTo>
                    <a:pt x="914400" y="805218"/>
                  </a:lnTo>
                  <a:lnTo>
                    <a:pt x="1282889" y="1064526"/>
                  </a:lnTo>
                  <a:lnTo>
                    <a:pt x="996286" y="464024"/>
                  </a:lnTo>
                  <a:lnTo>
                    <a:pt x="1514901" y="95535"/>
                  </a:lnTo>
                  <a:lnTo>
                    <a:pt x="846161" y="191069"/>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p:cNvSpPr/>
            <p:nvPr/>
          </p:nvSpPr>
          <p:spPr>
            <a:xfrm>
              <a:off x="1912428" y="4839818"/>
              <a:ext cx="910915" cy="624420"/>
            </a:xfrm>
            <a:custGeom>
              <a:avLst/>
              <a:gdLst>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245660 w 1514901"/>
                <a:gd name="connsiteY4" fmla="*/ 928048 h 1078173"/>
                <a:gd name="connsiteX5" fmla="*/ 627797 w 1514901"/>
                <a:gd name="connsiteY5" fmla="*/ 696036 h 1078173"/>
                <a:gd name="connsiteX6" fmla="*/ 532263 w 1514901"/>
                <a:gd name="connsiteY6" fmla="*/ 1078173 h 1078173"/>
                <a:gd name="connsiteX7" fmla="*/ 914400 w 1514901"/>
                <a:gd name="connsiteY7" fmla="*/ 805218 h 1078173"/>
                <a:gd name="connsiteX8" fmla="*/ 1282889 w 1514901"/>
                <a:gd name="connsiteY8" fmla="*/ 1064526 h 1078173"/>
                <a:gd name="connsiteX9" fmla="*/ 996286 w 1514901"/>
                <a:gd name="connsiteY9" fmla="*/ 464024 h 1078173"/>
                <a:gd name="connsiteX10" fmla="*/ 1514901 w 1514901"/>
                <a:gd name="connsiteY10" fmla="*/ 95535 h 1078173"/>
                <a:gd name="connsiteX11" fmla="*/ 846161 w 1514901"/>
                <a:gd name="connsiteY11" fmla="*/ 191069 h 1078173"/>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627797 w 1514901"/>
                <a:gd name="connsiteY4" fmla="*/ 696036 h 1078173"/>
                <a:gd name="connsiteX5" fmla="*/ 532263 w 1514901"/>
                <a:gd name="connsiteY5" fmla="*/ 1078173 h 1078173"/>
                <a:gd name="connsiteX6" fmla="*/ 914400 w 1514901"/>
                <a:gd name="connsiteY6" fmla="*/ 805218 h 1078173"/>
                <a:gd name="connsiteX7" fmla="*/ 1282889 w 1514901"/>
                <a:gd name="connsiteY7" fmla="*/ 1064526 h 1078173"/>
                <a:gd name="connsiteX8" fmla="*/ 996286 w 1514901"/>
                <a:gd name="connsiteY8" fmla="*/ 464024 h 1078173"/>
                <a:gd name="connsiteX9" fmla="*/ 1514901 w 1514901"/>
                <a:gd name="connsiteY9" fmla="*/ 95535 h 1078173"/>
                <a:gd name="connsiteX10" fmla="*/ 846161 w 1514901"/>
                <a:gd name="connsiteY10" fmla="*/ 191069 h 107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4901" h="1078173">
                  <a:moveTo>
                    <a:pt x="846161" y="191069"/>
                  </a:moveTo>
                  <a:lnTo>
                    <a:pt x="504967" y="0"/>
                  </a:lnTo>
                  <a:lnTo>
                    <a:pt x="368489" y="423081"/>
                  </a:lnTo>
                  <a:lnTo>
                    <a:pt x="0" y="532263"/>
                  </a:lnTo>
                  <a:lnTo>
                    <a:pt x="627797" y="696036"/>
                  </a:lnTo>
                  <a:lnTo>
                    <a:pt x="532263" y="1078173"/>
                  </a:lnTo>
                  <a:lnTo>
                    <a:pt x="914400" y="805218"/>
                  </a:lnTo>
                  <a:lnTo>
                    <a:pt x="1282889" y="1064526"/>
                  </a:lnTo>
                  <a:lnTo>
                    <a:pt x="996286" y="464024"/>
                  </a:lnTo>
                  <a:lnTo>
                    <a:pt x="1514901" y="95535"/>
                  </a:lnTo>
                  <a:lnTo>
                    <a:pt x="846161" y="191069"/>
                  </a:lnTo>
                  <a:close/>
                </a:path>
              </a:pathLst>
            </a:cu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2174331" y="5017256"/>
              <a:ext cx="381445" cy="269544"/>
            </a:xfrm>
            <a:custGeom>
              <a:avLst/>
              <a:gdLst>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245660 w 1514901"/>
                <a:gd name="connsiteY4" fmla="*/ 928048 h 1078173"/>
                <a:gd name="connsiteX5" fmla="*/ 627797 w 1514901"/>
                <a:gd name="connsiteY5" fmla="*/ 696036 h 1078173"/>
                <a:gd name="connsiteX6" fmla="*/ 532263 w 1514901"/>
                <a:gd name="connsiteY6" fmla="*/ 1078173 h 1078173"/>
                <a:gd name="connsiteX7" fmla="*/ 914400 w 1514901"/>
                <a:gd name="connsiteY7" fmla="*/ 805218 h 1078173"/>
                <a:gd name="connsiteX8" fmla="*/ 1282889 w 1514901"/>
                <a:gd name="connsiteY8" fmla="*/ 1064526 h 1078173"/>
                <a:gd name="connsiteX9" fmla="*/ 996286 w 1514901"/>
                <a:gd name="connsiteY9" fmla="*/ 464024 h 1078173"/>
                <a:gd name="connsiteX10" fmla="*/ 1514901 w 1514901"/>
                <a:gd name="connsiteY10" fmla="*/ 95535 h 1078173"/>
                <a:gd name="connsiteX11" fmla="*/ 846161 w 1514901"/>
                <a:gd name="connsiteY11" fmla="*/ 191069 h 1078173"/>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627797 w 1514901"/>
                <a:gd name="connsiteY4" fmla="*/ 696036 h 1078173"/>
                <a:gd name="connsiteX5" fmla="*/ 532263 w 1514901"/>
                <a:gd name="connsiteY5" fmla="*/ 1078173 h 1078173"/>
                <a:gd name="connsiteX6" fmla="*/ 914400 w 1514901"/>
                <a:gd name="connsiteY6" fmla="*/ 805218 h 1078173"/>
                <a:gd name="connsiteX7" fmla="*/ 1282889 w 1514901"/>
                <a:gd name="connsiteY7" fmla="*/ 1064526 h 1078173"/>
                <a:gd name="connsiteX8" fmla="*/ 996286 w 1514901"/>
                <a:gd name="connsiteY8" fmla="*/ 464024 h 1078173"/>
                <a:gd name="connsiteX9" fmla="*/ 1514901 w 1514901"/>
                <a:gd name="connsiteY9" fmla="*/ 95535 h 1078173"/>
                <a:gd name="connsiteX10" fmla="*/ 846161 w 1514901"/>
                <a:gd name="connsiteY10" fmla="*/ 191069 h 107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4901" h="1078173">
                  <a:moveTo>
                    <a:pt x="846161" y="191069"/>
                  </a:moveTo>
                  <a:lnTo>
                    <a:pt x="504967" y="0"/>
                  </a:lnTo>
                  <a:lnTo>
                    <a:pt x="368489" y="423081"/>
                  </a:lnTo>
                  <a:lnTo>
                    <a:pt x="0" y="532263"/>
                  </a:lnTo>
                  <a:lnTo>
                    <a:pt x="627797" y="696036"/>
                  </a:lnTo>
                  <a:lnTo>
                    <a:pt x="532263" y="1078173"/>
                  </a:lnTo>
                  <a:lnTo>
                    <a:pt x="914400" y="805218"/>
                  </a:lnTo>
                  <a:lnTo>
                    <a:pt x="1282889" y="1064526"/>
                  </a:lnTo>
                  <a:lnTo>
                    <a:pt x="996286" y="464024"/>
                  </a:lnTo>
                  <a:lnTo>
                    <a:pt x="1514901" y="95535"/>
                  </a:lnTo>
                  <a:lnTo>
                    <a:pt x="846161" y="191069"/>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rot="3209271">
            <a:off x="3662621" y="2348880"/>
            <a:ext cx="1514901" cy="1078173"/>
            <a:chOff x="1610436" y="4612943"/>
            <a:chExt cx="1514901" cy="1078173"/>
          </a:xfrm>
        </p:grpSpPr>
        <p:sp>
          <p:nvSpPr>
            <p:cNvPr id="16" name="Freeform 15"/>
            <p:cNvSpPr/>
            <p:nvPr/>
          </p:nvSpPr>
          <p:spPr>
            <a:xfrm>
              <a:off x="1610436" y="4612943"/>
              <a:ext cx="1514901" cy="1078173"/>
            </a:xfrm>
            <a:custGeom>
              <a:avLst/>
              <a:gdLst>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245660 w 1514901"/>
                <a:gd name="connsiteY4" fmla="*/ 928048 h 1078173"/>
                <a:gd name="connsiteX5" fmla="*/ 627797 w 1514901"/>
                <a:gd name="connsiteY5" fmla="*/ 696036 h 1078173"/>
                <a:gd name="connsiteX6" fmla="*/ 532263 w 1514901"/>
                <a:gd name="connsiteY6" fmla="*/ 1078173 h 1078173"/>
                <a:gd name="connsiteX7" fmla="*/ 914400 w 1514901"/>
                <a:gd name="connsiteY7" fmla="*/ 805218 h 1078173"/>
                <a:gd name="connsiteX8" fmla="*/ 1282889 w 1514901"/>
                <a:gd name="connsiteY8" fmla="*/ 1064526 h 1078173"/>
                <a:gd name="connsiteX9" fmla="*/ 996286 w 1514901"/>
                <a:gd name="connsiteY9" fmla="*/ 464024 h 1078173"/>
                <a:gd name="connsiteX10" fmla="*/ 1514901 w 1514901"/>
                <a:gd name="connsiteY10" fmla="*/ 95535 h 1078173"/>
                <a:gd name="connsiteX11" fmla="*/ 846161 w 1514901"/>
                <a:gd name="connsiteY11" fmla="*/ 191069 h 1078173"/>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627797 w 1514901"/>
                <a:gd name="connsiteY4" fmla="*/ 696036 h 1078173"/>
                <a:gd name="connsiteX5" fmla="*/ 532263 w 1514901"/>
                <a:gd name="connsiteY5" fmla="*/ 1078173 h 1078173"/>
                <a:gd name="connsiteX6" fmla="*/ 914400 w 1514901"/>
                <a:gd name="connsiteY6" fmla="*/ 805218 h 1078173"/>
                <a:gd name="connsiteX7" fmla="*/ 1282889 w 1514901"/>
                <a:gd name="connsiteY7" fmla="*/ 1064526 h 1078173"/>
                <a:gd name="connsiteX8" fmla="*/ 996286 w 1514901"/>
                <a:gd name="connsiteY8" fmla="*/ 464024 h 1078173"/>
                <a:gd name="connsiteX9" fmla="*/ 1514901 w 1514901"/>
                <a:gd name="connsiteY9" fmla="*/ 95535 h 1078173"/>
                <a:gd name="connsiteX10" fmla="*/ 846161 w 1514901"/>
                <a:gd name="connsiteY10" fmla="*/ 191069 h 107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4901" h="1078173">
                  <a:moveTo>
                    <a:pt x="846161" y="191069"/>
                  </a:moveTo>
                  <a:lnTo>
                    <a:pt x="504967" y="0"/>
                  </a:lnTo>
                  <a:lnTo>
                    <a:pt x="368489" y="423081"/>
                  </a:lnTo>
                  <a:lnTo>
                    <a:pt x="0" y="532263"/>
                  </a:lnTo>
                  <a:lnTo>
                    <a:pt x="627797" y="696036"/>
                  </a:lnTo>
                  <a:lnTo>
                    <a:pt x="532263" y="1078173"/>
                  </a:lnTo>
                  <a:lnTo>
                    <a:pt x="914400" y="805218"/>
                  </a:lnTo>
                  <a:lnTo>
                    <a:pt x="1282889" y="1064526"/>
                  </a:lnTo>
                  <a:lnTo>
                    <a:pt x="996286" y="464024"/>
                  </a:lnTo>
                  <a:lnTo>
                    <a:pt x="1514901" y="95535"/>
                  </a:lnTo>
                  <a:lnTo>
                    <a:pt x="846161" y="191069"/>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p:cNvSpPr/>
            <p:nvPr/>
          </p:nvSpPr>
          <p:spPr>
            <a:xfrm>
              <a:off x="1912428" y="4839818"/>
              <a:ext cx="910915" cy="624420"/>
            </a:xfrm>
            <a:custGeom>
              <a:avLst/>
              <a:gdLst>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245660 w 1514901"/>
                <a:gd name="connsiteY4" fmla="*/ 928048 h 1078173"/>
                <a:gd name="connsiteX5" fmla="*/ 627797 w 1514901"/>
                <a:gd name="connsiteY5" fmla="*/ 696036 h 1078173"/>
                <a:gd name="connsiteX6" fmla="*/ 532263 w 1514901"/>
                <a:gd name="connsiteY6" fmla="*/ 1078173 h 1078173"/>
                <a:gd name="connsiteX7" fmla="*/ 914400 w 1514901"/>
                <a:gd name="connsiteY7" fmla="*/ 805218 h 1078173"/>
                <a:gd name="connsiteX8" fmla="*/ 1282889 w 1514901"/>
                <a:gd name="connsiteY8" fmla="*/ 1064526 h 1078173"/>
                <a:gd name="connsiteX9" fmla="*/ 996286 w 1514901"/>
                <a:gd name="connsiteY9" fmla="*/ 464024 h 1078173"/>
                <a:gd name="connsiteX10" fmla="*/ 1514901 w 1514901"/>
                <a:gd name="connsiteY10" fmla="*/ 95535 h 1078173"/>
                <a:gd name="connsiteX11" fmla="*/ 846161 w 1514901"/>
                <a:gd name="connsiteY11" fmla="*/ 191069 h 1078173"/>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627797 w 1514901"/>
                <a:gd name="connsiteY4" fmla="*/ 696036 h 1078173"/>
                <a:gd name="connsiteX5" fmla="*/ 532263 w 1514901"/>
                <a:gd name="connsiteY5" fmla="*/ 1078173 h 1078173"/>
                <a:gd name="connsiteX6" fmla="*/ 914400 w 1514901"/>
                <a:gd name="connsiteY6" fmla="*/ 805218 h 1078173"/>
                <a:gd name="connsiteX7" fmla="*/ 1282889 w 1514901"/>
                <a:gd name="connsiteY7" fmla="*/ 1064526 h 1078173"/>
                <a:gd name="connsiteX8" fmla="*/ 996286 w 1514901"/>
                <a:gd name="connsiteY8" fmla="*/ 464024 h 1078173"/>
                <a:gd name="connsiteX9" fmla="*/ 1514901 w 1514901"/>
                <a:gd name="connsiteY9" fmla="*/ 95535 h 1078173"/>
                <a:gd name="connsiteX10" fmla="*/ 846161 w 1514901"/>
                <a:gd name="connsiteY10" fmla="*/ 191069 h 107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4901" h="1078173">
                  <a:moveTo>
                    <a:pt x="846161" y="191069"/>
                  </a:moveTo>
                  <a:lnTo>
                    <a:pt x="504967" y="0"/>
                  </a:lnTo>
                  <a:lnTo>
                    <a:pt x="368489" y="423081"/>
                  </a:lnTo>
                  <a:lnTo>
                    <a:pt x="0" y="532263"/>
                  </a:lnTo>
                  <a:lnTo>
                    <a:pt x="627797" y="696036"/>
                  </a:lnTo>
                  <a:lnTo>
                    <a:pt x="532263" y="1078173"/>
                  </a:lnTo>
                  <a:lnTo>
                    <a:pt x="914400" y="805218"/>
                  </a:lnTo>
                  <a:lnTo>
                    <a:pt x="1282889" y="1064526"/>
                  </a:lnTo>
                  <a:lnTo>
                    <a:pt x="996286" y="464024"/>
                  </a:lnTo>
                  <a:lnTo>
                    <a:pt x="1514901" y="95535"/>
                  </a:lnTo>
                  <a:lnTo>
                    <a:pt x="846161" y="191069"/>
                  </a:lnTo>
                  <a:close/>
                </a:path>
              </a:pathLst>
            </a:cu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2174331" y="5017256"/>
              <a:ext cx="381445" cy="269544"/>
            </a:xfrm>
            <a:custGeom>
              <a:avLst/>
              <a:gdLst>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245660 w 1514901"/>
                <a:gd name="connsiteY4" fmla="*/ 928048 h 1078173"/>
                <a:gd name="connsiteX5" fmla="*/ 627797 w 1514901"/>
                <a:gd name="connsiteY5" fmla="*/ 696036 h 1078173"/>
                <a:gd name="connsiteX6" fmla="*/ 532263 w 1514901"/>
                <a:gd name="connsiteY6" fmla="*/ 1078173 h 1078173"/>
                <a:gd name="connsiteX7" fmla="*/ 914400 w 1514901"/>
                <a:gd name="connsiteY7" fmla="*/ 805218 h 1078173"/>
                <a:gd name="connsiteX8" fmla="*/ 1282889 w 1514901"/>
                <a:gd name="connsiteY8" fmla="*/ 1064526 h 1078173"/>
                <a:gd name="connsiteX9" fmla="*/ 996286 w 1514901"/>
                <a:gd name="connsiteY9" fmla="*/ 464024 h 1078173"/>
                <a:gd name="connsiteX10" fmla="*/ 1514901 w 1514901"/>
                <a:gd name="connsiteY10" fmla="*/ 95535 h 1078173"/>
                <a:gd name="connsiteX11" fmla="*/ 846161 w 1514901"/>
                <a:gd name="connsiteY11" fmla="*/ 191069 h 1078173"/>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627797 w 1514901"/>
                <a:gd name="connsiteY4" fmla="*/ 696036 h 1078173"/>
                <a:gd name="connsiteX5" fmla="*/ 532263 w 1514901"/>
                <a:gd name="connsiteY5" fmla="*/ 1078173 h 1078173"/>
                <a:gd name="connsiteX6" fmla="*/ 914400 w 1514901"/>
                <a:gd name="connsiteY6" fmla="*/ 805218 h 1078173"/>
                <a:gd name="connsiteX7" fmla="*/ 1282889 w 1514901"/>
                <a:gd name="connsiteY7" fmla="*/ 1064526 h 1078173"/>
                <a:gd name="connsiteX8" fmla="*/ 996286 w 1514901"/>
                <a:gd name="connsiteY8" fmla="*/ 464024 h 1078173"/>
                <a:gd name="connsiteX9" fmla="*/ 1514901 w 1514901"/>
                <a:gd name="connsiteY9" fmla="*/ 95535 h 1078173"/>
                <a:gd name="connsiteX10" fmla="*/ 846161 w 1514901"/>
                <a:gd name="connsiteY10" fmla="*/ 191069 h 107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4901" h="1078173">
                  <a:moveTo>
                    <a:pt x="846161" y="191069"/>
                  </a:moveTo>
                  <a:lnTo>
                    <a:pt x="504967" y="0"/>
                  </a:lnTo>
                  <a:lnTo>
                    <a:pt x="368489" y="423081"/>
                  </a:lnTo>
                  <a:lnTo>
                    <a:pt x="0" y="532263"/>
                  </a:lnTo>
                  <a:lnTo>
                    <a:pt x="627797" y="696036"/>
                  </a:lnTo>
                  <a:lnTo>
                    <a:pt x="532263" y="1078173"/>
                  </a:lnTo>
                  <a:lnTo>
                    <a:pt x="914400" y="805218"/>
                  </a:lnTo>
                  <a:lnTo>
                    <a:pt x="1282889" y="1064526"/>
                  </a:lnTo>
                  <a:lnTo>
                    <a:pt x="996286" y="464024"/>
                  </a:lnTo>
                  <a:lnTo>
                    <a:pt x="1514901" y="95535"/>
                  </a:lnTo>
                  <a:lnTo>
                    <a:pt x="846161" y="191069"/>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p:cNvGrpSpPr/>
          <p:nvPr/>
        </p:nvGrpSpPr>
        <p:grpSpPr>
          <a:xfrm rot="7100491">
            <a:off x="6361929" y="2256310"/>
            <a:ext cx="1514901" cy="1078173"/>
            <a:chOff x="1610436" y="4612943"/>
            <a:chExt cx="1514901" cy="1078173"/>
          </a:xfrm>
        </p:grpSpPr>
        <p:sp>
          <p:nvSpPr>
            <p:cNvPr id="20" name="Freeform 19"/>
            <p:cNvSpPr/>
            <p:nvPr/>
          </p:nvSpPr>
          <p:spPr>
            <a:xfrm>
              <a:off x="1610436" y="4612943"/>
              <a:ext cx="1514901" cy="1078173"/>
            </a:xfrm>
            <a:custGeom>
              <a:avLst/>
              <a:gdLst>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245660 w 1514901"/>
                <a:gd name="connsiteY4" fmla="*/ 928048 h 1078173"/>
                <a:gd name="connsiteX5" fmla="*/ 627797 w 1514901"/>
                <a:gd name="connsiteY5" fmla="*/ 696036 h 1078173"/>
                <a:gd name="connsiteX6" fmla="*/ 532263 w 1514901"/>
                <a:gd name="connsiteY6" fmla="*/ 1078173 h 1078173"/>
                <a:gd name="connsiteX7" fmla="*/ 914400 w 1514901"/>
                <a:gd name="connsiteY7" fmla="*/ 805218 h 1078173"/>
                <a:gd name="connsiteX8" fmla="*/ 1282889 w 1514901"/>
                <a:gd name="connsiteY8" fmla="*/ 1064526 h 1078173"/>
                <a:gd name="connsiteX9" fmla="*/ 996286 w 1514901"/>
                <a:gd name="connsiteY9" fmla="*/ 464024 h 1078173"/>
                <a:gd name="connsiteX10" fmla="*/ 1514901 w 1514901"/>
                <a:gd name="connsiteY10" fmla="*/ 95535 h 1078173"/>
                <a:gd name="connsiteX11" fmla="*/ 846161 w 1514901"/>
                <a:gd name="connsiteY11" fmla="*/ 191069 h 1078173"/>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627797 w 1514901"/>
                <a:gd name="connsiteY4" fmla="*/ 696036 h 1078173"/>
                <a:gd name="connsiteX5" fmla="*/ 532263 w 1514901"/>
                <a:gd name="connsiteY5" fmla="*/ 1078173 h 1078173"/>
                <a:gd name="connsiteX6" fmla="*/ 914400 w 1514901"/>
                <a:gd name="connsiteY6" fmla="*/ 805218 h 1078173"/>
                <a:gd name="connsiteX7" fmla="*/ 1282889 w 1514901"/>
                <a:gd name="connsiteY7" fmla="*/ 1064526 h 1078173"/>
                <a:gd name="connsiteX8" fmla="*/ 996286 w 1514901"/>
                <a:gd name="connsiteY8" fmla="*/ 464024 h 1078173"/>
                <a:gd name="connsiteX9" fmla="*/ 1514901 w 1514901"/>
                <a:gd name="connsiteY9" fmla="*/ 95535 h 1078173"/>
                <a:gd name="connsiteX10" fmla="*/ 846161 w 1514901"/>
                <a:gd name="connsiteY10" fmla="*/ 191069 h 107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4901" h="1078173">
                  <a:moveTo>
                    <a:pt x="846161" y="191069"/>
                  </a:moveTo>
                  <a:lnTo>
                    <a:pt x="504967" y="0"/>
                  </a:lnTo>
                  <a:lnTo>
                    <a:pt x="368489" y="423081"/>
                  </a:lnTo>
                  <a:lnTo>
                    <a:pt x="0" y="532263"/>
                  </a:lnTo>
                  <a:lnTo>
                    <a:pt x="627797" y="696036"/>
                  </a:lnTo>
                  <a:lnTo>
                    <a:pt x="532263" y="1078173"/>
                  </a:lnTo>
                  <a:lnTo>
                    <a:pt x="914400" y="805218"/>
                  </a:lnTo>
                  <a:lnTo>
                    <a:pt x="1282889" y="1064526"/>
                  </a:lnTo>
                  <a:lnTo>
                    <a:pt x="996286" y="464024"/>
                  </a:lnTo>
                  <a:lnTo>
                    <a:pt x="1514901" y="95535"/>
                  </a:lnTo>
                  <a:lnTo>
                    <a:pt x="846161" y="191069"/>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a:off x="1912428" y="4839818"/>
              <a:ext cx="910915" cy="624420"/>
            </a:xfrm>
            <a:custGeom>
              <a:avLst/>
              <a:gdLst>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245660 w 1514901"/>
                <a:gd name="connsiteY4" fmla="*/ 928048 h 1078173"/>
                <a:gd name="connsiteX5" fmla="*/ 627797 w 1514901"/>
                <a:gd name="connsiteY5" fmla="*/ 696036 h 1078173"/>
                <a:gd name="connsiteX6" fmla="*/ 532263 w 1514901"/>
                <a:gd name="connsiteY6" fmla="*/ 1078173 h 1078173"/>
                <a:gd name="connsiteX7" fmla="*/ 914400 w 1514901"/>
                <a:gd name="connsiteY7" fmla="*/ 805218 h 1078173"/>
                <a:gd name="connsiteX8" fmla="*/ 1282889 w 1514901"/>
                <a:gd name="connsiteY8" fmla="*/ 1064526 h 1078173"/>
                <a:gd name="connsiteX9" fmla="*/ 996286 w 1514901"/>
                <a:gd name="connsiteY9" fmla="*/ 464024 h 1078173"/>
                <a:gd name="connsiteX10" fmla="*/ 1514901 w 1514901"/>
                <a:gd name="connsiteY10" fmla="*/ 95535 h 1078173"/>
                <a:gd name="connsiteX11" fmla="*/ 846161 w 1514901"/>
                <a:gd name="connsiteY11" fmla="*/ 191069 h 1078173"/>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627797 w 1514901"/>
                <a:gd name="connsiteY4" fmla="*/ 696036 h 1078173"/>
                <a:gd name="connsiteX5" fmla="*/ 532263 w 1514901"/>
                <a:gd name="connsiteY5" fmla="*/ 1078173 h 1078173"/>
                <a:gd name="connsiteX6" fmla="*/ 914400 w 1514901"/>
                <a:gd name="connsiteY6" fmla="*/ 805218 h 1078173"/>
                <a:gd name="connsiteX7" fmla="*/ 1282889 w 1514901"/>
                <a:gd name="connsiteY7" fmla="*/ 1064526 h 1078173"/>
                <a:gd name="connsiteX8" fmla="*/ 996286 w 1514901"/>
                <a:gd name="connsiteY8" fmla="*/ 464024 h 1078173"/>
                <a:gd name="connsiteX9" fmla="*/ 1514901 w 1514901"/>
                <a:gd name="connsiteY9" fmla="*/ 95535 h 1078173"/>
                <a:gd name="connsiteX10" fmla="*/ 846161 w 1514901"/>
                <a:gd name="connsiteY10" fmla="*/ 191069 h 107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4901" h="1078173">
                  <a:moveTo>
                    <a:pt x="846161" y="191069"/>
                  </a:moveTo>
                  <a:lnTo>
                    <a:pt x="504967" y="0"/>
                  </a:lnTo>
                  <a:lnTo>
                    <a:pt x="368489" y="423081"/>
                  </a:lnTo>
                  <a:lnTo>
                    <a:pt x="0" y="532263"/>
                  </a:lnTo>
                  <a:lnTo>
                    <a:pt x="627797" y="696036"/>
                  </a:lnTo>
                  <a:lnTo>
                    <a:pt x="532263" y="1078173"/>
                  </a:lnTo>
                  <a:lnTo>
                    <a:pt x="914400" y="805218"/>
                  </a:lnTo>
                  <a:lnTo>
                    <a:pt x="1282889" y="1064526"/>
                  </a:lnTo>
                  <a:lnTo>
                    <a:pt x="996286" y="464024"/>
                  </a:lnTo>
                  <a:lnTo>
                    <a:pt x="1514901" y="95535"/>
                  </a:lnTo>
                  <a:lnTo>
                    <a:pt x="846161" y="191069"/>
                  </a:lnTo>
                  <a:close/>
                </a:path>
              </a:pathLst>
            </a:cu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p:cNvSpPr/>
            <p:nvPr/>
          </p:nvSpPr>
          <p:spPr>
            <a:xfrm>
              <a:off x="2174331" y="5017256"/>
              <a:ext cx="381445" cy="269544"/>
            </a:xfrm>
            <a:custGeom>
              <a:avLst/>
              <a:gdLst>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245660 w 1514901"/>
                <a:gd name="connsiteY4" fmla="*/ 928048 h 1078173"/>
                <a:gd name="connsiteX5" fmla="*/ 627797 w 1514901"/>
                <a:gd name="connsiteY5" fmla="*/ 696036 h 1078173"/>
                <a:gd name="connsiteX6" fmla="*/ 532263 w 1514901"/>
                <a:gd name="connsiteY6" fmla="*/ 1078173 h 1078173"/>
                <a:gd name="connsiteX7" fmla="*/ 914400 w 1514901"/>
                <a:gd name="connsiteY7" fmla="*/ 805218 h 1078173"/>
                <a:gd name="connsiteX8" fmla="*/ 1282889 w 1514901"/>
                <a:gd name="connsiteY8" fmla="*/ 1064526 h 1078173"/>
                <a:gd name="connsiteX9" fmla="*/ 996286 w 1514901"/>
                <a:gd name="connsiteY9" fmla="*/ 464024 h 1078173"/>
                <a:gd name="connsiteX10" fmla="*/ 1514901 w 1514901"/>
                <a:gd name="connsiteY10" fmla="*/ 95535 h 1078173"/>
                <a:gd name="connsiteX11" fmla="*/ 846161 w 1514901"/>
                <a:gd name="connsiteY11" fmla="*/ 191069 h 1078173"/>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627797 w 1514901"/>
                <a:gd name="connsiteY4" fmla="*/ 696036 h 1078173"/>
                <a:gd name="connsiteX5" fmla="*/ 532263 w 1514901"/>
                <a:gd name="connsiteY5" fmla="*/ 1078173 h 1078173"/>
                <a:gd name="connsiteX6" fmla="*/ 914400 w 1514901"/>
                <a:gd name="connsiteY6" fmla="*/ 805218 h 1078173"/>
                <a:gd name="connsiteX7" fmla="*/ 1282889 w 1514901"/>
                <a:gd name="connsiteY7" fmla="*/ 1064526 h 1078173"/>
                <a:gd name="connsiteX8" fmla="*/ 996286 w 1514901"/>
                <a:gd name="connsiteY8" fmla="*/ 464024 h 1078173"/>
                <a:gd name="connsiteX9" fmla="*/ 1514901 w 1514901"/>
                <a:gd name="connsiteY9" fmla="*/ 95535 h 1078173"/>
                <a:gd name="connsiteX10" fmla="*/ 846161 w 1514901"/>
                <a:gd name="connsiteY10" fmla="*/ 191069 h 107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4901" h="1078173">
                  <a:moveTo>
                    <a:pt x="846161" y="191069"/>
                  </a:moveTo>
                  <a:lnTo>
                    <a:pt x="504967" y="0"/>
                  </a:lnTo>
                  <a:lnTo>
                    <a:pt x="368489" y="423081"/>
                  </a:lnTo>
                  <a:lnTo>
                    <a:pt x="0" y="532263"/>
                  </a:lnTo>
                  <a:lnTo>
                    <a:pt x="627797" y="696036"/>
                  </a:lnTo>
                  <a:lnTo>
                    <a:pt x="532263" y="1078173"/>
                  </a:lnTo>
                  <a:lnTo>
                    <a:pt x="914400" y="805218"/>
                  </a:lnTo>
                  <a:lnTo>
                    <a:pt x="1282889" y="1064526"/>
                  </a:lnTo>
                  <a:lnTo>
                    <a:pt x="996286" y="464024"/>
                  </a:lnTo>
                  <a:lnTo>
                    <a:pt x="1514901" y="95535"/>
                  </a:lnTo>
                  <a:lnTo>
                    <a:pt x="846161" y="191069"/>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p:cNvGrpSpPr/>
          <p:nvPr/>
        </p:nvGrpSpPr>
        <p:grpSpPr>
          <a:xfrm rot="13009324">
            <a:off x="4653244" y="2276872"/>
            <a:ext cx="1514901" cy="1078173"/>
            <a:chOff x="1610436" y="4612943"/>
            <a:chExt cx="1514901" cy="1078173"/>
          </a:xfrm>
        </p:grpSpPr>
        <p:sp>
          <p:nvSpPr>
            <p:cNvPr id="24" name="Freeform 23"/>
            <p:cNvSpPr/>
            <p:nvPr/>
          </p:nvSpPr>
          <p:spPr>
            <a:xfrm>
              <a:off x="1610436" y="4612943"/>
              <a:ext cx="1514901" cy="1078173"/>
            </a:xfrm>
            <a:custGeom>
              <a:avLst/>
              <a:gdLst>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245660 w 1514901"/>
                <a:gd name="connsiteY4" fmla="*/ 928048 h 1078173"/>
                <a:gd name="connsiteX5" fmla="*/ 627797 w 1514901"/>
                <a:gd name="connsiteY5" fmla="*/ 696036 h 1078173"/>
                <a:gd name="connsiteX6" fmla="*/ 532263 w 1514901"/>
                <a:gd name="connsiteY6" fmla="*/ 1078173 h 1078173"/>
                <a:gd name="connsiteX7" fmla="*/ 914400 w 1514901"/>
                <a:gd name="connsiteY7" fmla="*/ 805218 h 1078173"/>
                <a:gd name="connsiteX8" fmla="*/ 1282889 w 1514901"/>
                <a:gd name="connsiteY8" fmla="*/ 1064526 h 1078173"/>
                <a:gd name="connsiteX9" fmla="*/ 996286 w 1514901"/>
                <a:gd name="connsiteY9" fmla="*/ 464024 h 1078173"/>
                <a:gd name="connsiteX10" fmla="*/ 1514901 w 1514901"/>
                <a:gd name="connsiteY10" fmla="*/ 95535 h 1078173"/>
                <a:gd name="connsiteX11" fmla="*/ 846161 w 1514901"/>
                <a:gd name="connsiteY11" fmla="*/ 191069 h 1078173"/>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627797 w 1514901"/>
                <a:gd name="connsiteY4" fmla="*/ 696036 h 1078173"/>
                <a:gd name="connsiteX5" fmla="*/ 532263 w 1514901"/>
                <a:gd name="connsiteY5" fmla="*/ 1078173 h 1078173"/>
                <a:gd name="connsiteX6" fmla="*/ 914400 w 1514901"/>
                <a:gd name="connsiteY6" fmla="*/ 805218 h 1078173"/>
                <a:gd name="connsiteX7" fmla="*/ 1282889 w 1514901"/>
                <a:gd name="connsiteY7" fmla="*/ 1064526 h 1078173"/>
                <a:gd name="connsiteX8" fmla="*/ 996286 w 1514901"/>
                <a:gd name="connsiteY8" fmla="*/ 464024 h 1078173"/>
                <a:gd name="connsiteX9" fmla="*/ 1514901 w 1514901"/>
                <a:gd name="connsiteY9" fmla="*/ 95535 h 1078173"/>
                <a:gd name="connsiteX10" fmla="*/ 846161 w 1514901"/>
                <a:gd name="connsiteY10" fmla="*/ 191069 h 107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4901" h="1078173">
                  <a:moveTo>
                    <a:pt x="846161" y="191069"/>
                  </a:moveTo>
                  <a:lnTo>
                    <a:pt x="504967" y="0"/>
                  </a:lnTo>
                  <a:lnTo>
                    <a:pt x="368489" y="423081"/>
                  </a:lnTo>
                  <a:lnTo>
                    <a:pt x="0" y="532263"/>
                  </a:lnTo>
                  <a:lnTo>
                    <a:pt x="627797" y="696036"/>
                  </a:lnTo>
                  <a:lnTo>
                    <a:pt x="532263" y="1078173"/>
                  </a:lnTo>
                  <a:lnTo>
                    <a:pt x="914400" y="805218"/>
                  </a:lnTo>
                  <a:lnTo>
                    <a:pt x="1282889" y="1064526"/>
                  </a:lnTo>
                  <a:lnTo>
                    <a:pt x="996286" y="464024"/>
                  </a:lnTo>
                  <a:lnTo>
                    <a:pt x="1514901" y="95535"/>
                  </a:lnTo>
                  <a:lnTo>
                    <a:pt x="846161" y="191069"/>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24"/>
            <p:cNvSpPr/>
            <p:nvPr/>
          </p:nvSpPr>
          <p:spPr>
            <a:xfrm>
              <a:off x="1912428" y="4839818"/>
              <a:ext cx="910915" cy="624420"/>
            </a:xfrm>
            <a:custGeom>
              <a:avLst/>
              <a:gdLst>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245660 w 1514901"/>
                <a:gd name="connsiteY4" fmla="*/ 928048 h 1078173"/>
                <a:gd name="connsiteX5" fmla="*/ 627797 w 1514901"/>
                <a:gd name="connsiteY5" fmla="*/ 696036 h 1078173"/>
                <a:gd name="connsiteX6" fmla="*/ 532263 w 1514901"/>
                <a:gd name="connsiteY6" fmla="*/ 1078173 h 1078173"/>
                <a:gd name="connsiteX7" fmla="*/ 914400 w 1514901"/>
                <a:gd name="connsiteY7" fmla="*/ 805218 h 1078173"/>
                <a:gd name="connsiteX8" fmla="*/ 1282889 w 1514901"/>
                <a:gd name="connsiteY8" fmla="*/ 1064526 h 1078173"/>
                <a:gd name="connsiteX9" fmla="*/ 996286 w 1514901"/>
                <a:gd name="connsiteY9" fmla="*/ 464024 h 1078173"/>
                <a:gd name="connsiteX10" fmla="*/ 1514901 w 1514901"/>
                <a:gd name="connsiteY10" fmla="*/ 95535 h 1078173"/>
                <a:gd name="connsiteX11" fmla="*/ 846161 w 1514901"/>
                <a:gd name="connsiteY11" fmla="*/ 191069 h 1078173"/>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627797 w 1514901"/>
                <a:gd name="connsiteY4" fmla="*/ 696036 h 1078173"/>
                <a:gd name="connsiteX5" fmla="*/ 532263 w 1514901"/>
                <a:gd name="connsiteY5" fmla="*/ 1078173 h 1078173"/>
                <a:gd name="connsiteX6" fmla="*/ 914400 w 1514901"/>
                <a:gd name="connsiteY6" fmla="*/ 805218 h 1078173"/>
                <a:gd name="connsiteX7" fmla="*/ 1282889 w 1514901"/>
                <a:gd name="connsiteY7" fmla="*/ 1064526 h 1078173"/>
                <a:gd name="connsiteX8" fmla="*/ 996286 w 1514901"/>
                <a:gd name="connsiteY8" fmla="*/ 464024 h 1078173"/>
                <a:gd name="connsiteX9" fmla="*/ 1514901 w 1514901"/>
                <a:gd name="connsiteY9" fmla="*/ 95535 h 1078173"/>
                <a:gd name="connsiteX10" fmla="*/ 846161 w 1514901"/>
                <a:gd name="connsiteY10" fmla="*/ 191069 h 107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4901" h="1078173">
                  <a:moveTo>
                    <a:pt x="846161" y="191069"/>
                  </a:moveTo>
                  <a:lnTo>
                    <a:pt x="504967" y="0"/>
                  </a:lnTo>
                  <a:lnTo>
                    <a:pt x="368489" y="423081"/>
                  </a:lnTo>
                  <a:lnTo>
                    <a:pt x="0" y="532263"/>
                  </a:lnTo>
                  <a:lnTo>
                    <a:pt x="627797" y="696036"/>
                  </a:lnTo>
                  <a:lnTo>
                    <a:pt x="532263" y="1078173"/>
                  </a:lnTo>
                  <a:lnTo>
                    <a:pt x="914400" y="805218"/>
                  </a:lnTo>
                  <a:lnTo>
                    <a:pt x="1282889" y="1064526"/>
                  </a:lnTo>
                  <a:lnTo>
                    <a:pt x="996286" y="464024"/>
                  </a:lnTo>
                  <a:lnTo>
                    <a:pt x="1514901" y="95535"/>
                  </a:lnTo>
                  <a:lnTo>
                    <a:pt x="846161" y="191069"/>
                  </a:lnTo>
                  <a:close/>
                </a:path>
              </a:pathLst>
            </a:cu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p:cNvSpPr/>
            <p:nvPr/>
          </p:nvSpPr>
          <p:spPr>
            <a:xfrm>
              <a:off x="2174331" y="5017256"/>
              <a:ext cx="381445" cy="269544"/>
            </a:xfrm>
            <a:custGeom>
              <a:avLst/>
              <a:gdLst>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245660 w 1514901"/>
                <a:gd name="connsiteY4" fmla="*/ 928048 h 1078173"/>
                <a:gd name="connsiteX5" fmla="*/ 627797 w 1514901"/>
                <a:gd name="connsiteY5" fmla="*/ 696036 h 1078173"/>
                <a:gd name="connsiteX6" fmla="*/ 532263 w 1514901"/>
                <a:gd name="connsiteY6" fmla="*/ 1078173 h 1078173"/>
                <a:gd name="connsiteX7" fmla="*/ 914400 w 1514901"/>
                <a:gd name="connsiteY7" fmla="*/ 805218 h 1078173"/>
                <a:gd name="connsiteX8" fmla="*/ 1282889 w 1514901"/>
                <a:gd name="connsiteY8" fmla="*/ 1064526 h 1078173"/>
                <a:gd name="connsiteX9" fmla="*/ 996286 w 1514901"/>
                <a:gd name="connsiteY9" fmla="*/ 464024 h 1078173"/>
                <a:gd name="connsiteX10" fmla="*/ 1514901 w 1514901"/>
                <a:gd name="connsiteY10" fmla="*/ 95535 h 1078173"/>
                <a:gd name="connsiteX11" fmla="*/ 846161 w 1514901"/>
                <a:gd name="connsiteY11" fmla="*/ 191069 h 1078173"/>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627797 w 1514901"/>
                <a:gd name="connsiteY4" fmla="*/ 696036 h 1078173"/>
                <a:gd name="connsiteX5" fmla="*/ 532263 w 1514901"/>
                <a:gd name="connsiteY5" fmla="*/ 1078173 h 1078173"/>
                <a:gd name="connsiteX6" fmla="*/ 914400 w 1514901"/>
                <a:gd name="connsiteY6" fmla="*/ 805218 h 1078173"/>
                <a:gd name="connsiteX7" fmla="*/ 1282889 w 1514901"/>
                <a:gd name="connsiteY7" fmla="*/ 1064526 h 1078173"/>
                <a:gd name="connsiteX8" fmla="*/ 996286 w 1514901"/>
                <a:gd name="connsiteY8" fmla="*/ 464024 h 1078173"/>
                <a:gd name="connsiteX9" fmla="*/ 1514901 w 1514901"/>
                <a:gd name="connsiteY9" fmla="*/ 95535 h 1078173"/>
                <a:gd name="connsiteX10" fmla="*/ 846161 w 1514901"/>
                <a:gd name="connsiteY10" fmla="*/ 191069 h 107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4901" h="1078173">
                  <a:moveTo>
                    <a:pt x="846161" y="191069"/>
                  </a:moveTo>
                  <a:lnTo>
                    <a:pt x="504967" y="0"/>
                  </a:lnTo>
                  <a:lnTo>
                    <a:pt x="368489" y="423081"/>
                  </a:lnTo>
                  <a:lnTo>
                    <a:pt x="0" y="532263"/>
                  </a:lnTo>
                  <a:lnTo>
                    <a:pt x="627797" y="696036"/>
                  </a:lnTo>
                  <a:lnTo>
                    <a:pt x="532263" y="1078173"/>
                  </a:lnTo>
                  <a:lnTo>
                    <a:pt x="914400" y="805218"/>
                  </a:lnTo>
                  <a:lnTo>
                    <a:pt x="1282889" y="1064526"/>
                  </a:lnTo>
                  <a:lnTo>
                    <a:pt x="996286" y="464024"/>
                  </a:lnTo>
                  <a:lnTo>
                    <a:pt x="1514901" y="95535"/>
                  </a:lnTo>
                  <a:lnTo>
                    <a:pt x="846161" y="191069"/>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rot="962217">
            <a:off x="4858983" y="1684190"/>
            <a:ext cx="2741777" cy="2222412"/>
            <a:chOff x="1610436" y="4612943"/>
            <a:chExt cx="1514901" cy="1078173"/>
          </a:xfrm>
        </p:grpSpPr>
        <p:sp>
          <p:nvSpPr>
            <p:cNvPr id="6" name="Freeform 5"/>
            <p:cNvSpPr/>
            <p:nvPr/>
          </p:nvSpPr>
          <p:spPr>
            <a:xfrm>
              <a:off x="1610436" y="4612943"/>
              <a:ext cx="1514901" cy="1078173"/>
            </a:xfrm>
            <a:custGeom>
              <a:avLst/>
              <a:gdLst>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245660 w 1514901"/>
                <a:gd name="connsiteY4" fmla="*/ 928048 h 1078173"/>
                <a:gd name="connsiteX5" fmla="*/ 627797 w 1514901"/>
                <a:gd name="connsiteY5" fmla="*/ 696036 h 1078173"/>
                <a:gd name="connsiteX6" fmla="*/ 532263 w 1514901"/>
                <a:gd name="connsiteY6" fmla="*/ 1078173 h 1078173"/>
                <a:gd name="connsiteX7" fmla="*/ 914400 w 1514901"/>
                <a:gd name="connsiteY7" fmla="*/ 805218 h 1078173"/>
                <a:gd name="connsiteX8" fmla="*/ 1282889 w 1514901"/>
                <a:gd name="connsiteY8" fmla="*/ 1064526 h 1078173"/>
                <a:gd name="connsiteX9" fmla="*/ 996286 w 1514901"/>
                <a:gd name="connsiteY9" fmla="*/ 464024 h 1078173"/>
                <a:gd name="connsiteX10" fmla="*/ 1514901 w 1514901"/>
                <a:gd name="connsiteY10" fmla="*/ 95535 h 1078173"/>
                <a:gd name="connsiteX11" fmla="*/ 846161 w 1514901"/>
                <a:gd name="connsiteY11" fmla="*/ 191069 h 1078173"/>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627797 w 1514901"/>
                <a:gd name="connsiteY4" fmla="*/ 696036 h 1078173"/>
                <a:gd name="connsiteX5" fmla="*/ 532263 w 1514901"/>
                <a:gd name="connsiteY5" fmla="*/ 1078173 h 1078173"/>
                <a:gd name="connsiteX6" fmla="*/ 914400 w 1514901"/>
                <a:gd name="connsiteY6" fmla="*/ 805218 h 1078173"/>
                <a:gd name="connsiteX7" fmla="*/ 1282889 w 1514901"/>
                <a:gd name="connsiteY7" fmla="*/ 1064526 h 1078173"/>
                <a:gd name="connsiteX8" fmla="*/ 996286 w 1514901"/>
                <a:gd name="connsiteY8" fmla="*/ 464024 h 1078173"/>
                <a:gd name="connsiteX9" fmla="*/ 1514901 w 1514901"/>
                <a:gd name="connsiteY9" fmla="*/ 95535 h 1078173"/>
                <a:gd name="connsiteX10" fmla="*/ 846161 w 1514901"/>
                <a:gd name="connsiteY10" fmla="*/ 191069 h 107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4901" h="1078173">
                  <a:moveTo>
                    <a:pt x="846161" y="191069"/>
                  </a:moveTo>
                  <a:lnTo>
                    <a:pt x="504967" y="0"/>
                  </a:lnTo>
                  <a:lnTo>
                    <a:pt x="368489" y="423081"/>
                  </a:lnTo>
                  <a:lnTo>
                    <a:pt x="0" y="532263"/>
                  </a:lnTo>
                  <a:lnTo>
                    <a:pt x="627797" y="696036"/>
                  </a:lnTo>
                  <a:lnTo>
                    <a:pt x="532263" y="1078173"/>
                  </a:lnTo>
                  <a:lnTo>
                    <a:pt x="914400" y="805218"/>
                  </a:lnTo>
                  <a:lnTo>
                    <a:pt x="1282889" y="1064526"/>
                  </a:lnTo>
                  <a:lnTo>
                    <a:pt x="996286" y="464024"/>
                  </a:lnTo>
                  <a:lnTo>
                    <a:pt x="1514901" y="95535"/>
                  </a:lnTo>
                  <a:lnTo>
                    <a:pt x="846161" y="191069"/>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1912428" y="4839818"/>
              <a:ext cx="910915" cy="624420"/>
            </a:xfrm>
            <a:custGeom>
              <a:avLst/>
              <a:gdLst>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245660 w 1514901"/>
                <a:gd name="connsiteY4" fmla="*/ 928048 h 1078173"/>
                <a:gd name="connsiteX5" fmla="*/ 627797 w 1514901"/>
                <a:gd name="connsiteY5" fmla="*/ 696036 h 1078173"/>
                <a:gd name="connsiteX6" fmla="*/ 532263 w 1514901"/>
                <a:gd name="connsiteY6" fmla="*/ 1078173 h 1078173"/>
                <a:gd name="connsiteX7" fmla="*/ 914400 w 1514901"/>
                <a:gd name="connsiteY7" fmla="*/ 805218 h 1078173"/>
                <a:gd name="connsiteX8" fmla="*/ 1282889 w 1514901"/>
                <a:gd name="connsiteY8" fmla="*/ 1064526 h 1078173"/>
                <a:gd name="connsiteX9" fmla="*/ 996286 w 1514901"/>
                <a:gd name="connsiteY9" fmla="*/ 464024 h 1078173"/>
                <a:gd name="connsiteX10" fmla="*/ 1514901 w 1514901"/>
                <a:gd name="connsiteY10" fmla="*/ 95535 h 1078173"/>
                <a:gd name="connsiteX11" fmla="*/ 846161 w 1514901"/>
                <a:gd name="connsiteY11" fmla="*/ 191069 h 1078173"/>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627797 w 1514901"/>
                <a:gd name="connsiteY4" fmla="*/ 696036 h 1078173"/>
                <a:gd name="connsiteX5" fmla="*/ 532263 w 1514901"/>
                <a:gd name="connsiteY5" fmla="*/ 1078173 h 1078173"/>
                <a:gd name="connsiteX6" fmla="*/ 914400 w 1514901"/>
                <a:gd name="connsiteY6" fmla="*/ 805218 h 1078173"/>
                <a:gd name="connsiteX7" fmla="*/ 1282889 w 1514901"/>
                <a:gd name="connsiteY7" fmla="*/ 1064526 h 1078173"/>
                <a:gd name="connsiteX8" fmla="*/ 996286 w 1514901"/>
                <a:gd name="connsiteY8" fmla="*/ 464024 h 1078173"/>
                <a:gd name="connsiteX9" fmla="*/ 1514901 w 1514901"/>
                <a:gd name="connsiteY9" fmla="*/ 95535 h 1078173"/>
                <a:gd name="connsiteX10" fmla="*/ 846161 w 1514901"/>
                <a:gd name="connsiteY10" fmla="*/ 191069 h 107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4901" h="1078173">
                  <a:moveTo>
                    <a:pt x="846161" y="191069"/>
                  </a:moveTo>
                  <a:lnTo>
                    <a:pt x="504967" y="0"/>
                  </a:lnTo>
                  <a:lnTo>
                    <a:pt x="368489" y="423081"/>
                  </a:lnTo>
                  <a:lnTo>
                    <a:pt x="0" y="532263"/>
                  </a:lnTo>
                  <a:lnTo>
                    <a:pt x="627797" y="696036"/>
                  </a:lnTo>
                  <a:lnTo>
                    <a:pt x="532263" y="1078173"/>
                  </a:lnTo>
                  <a:lnTo>
                    <a:pt x="914400" y="805218"/>
                  </a:lnTo>
                  <a:lnTo>
                    <a:pt x="1282889" y="1064526"/>
                  </a:lnTo>
                  <a:lnTo>
                    <a:pt x="996286" y="464024"/>
                  </a:lnTo>
                  <a:lnTo>
                    <a:pt x="1514901" y="95535"/>
                  </a:lnTo>
                  <a:lnTo>
                    <a:pt x="846161" y="191069"/>
                  </a:lnTo>
                  <a:close/>
                </a:path>
              </a:pathLst>
            </a:cu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2174331" y="5017256"/>
              <a:ext cx="381445" cy="269544"/>
            </a:xfrm>
            <a:custGeom>
              <a:avLst/>
              <a:gdLst>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245660 w 1514901"/>
                <a:gd name="connsiteY4" fmla="*/ 928048 h 1078173"/>
                <a:gd name="connsiteX5" fmla="*/ 627797 w 1514901"/>
                <a:gd name="connsiteY5" fmla="*/ 696036 h 1078173"/>
                <a:gd name="connsiteX6" fmla="*/ 532263 w 1514901"/>
                <a:gd name="connsiteY6" fmla="*/ 1078173 h 1078173"/>
                <a:gd name="connsiteX7" fmla="*/ 914400 w 1514901"/>
                <a:gd name="connsiteY7" fmla="*/ 805218 h 1078173"/>
                <a:gd name="connsiteX8" fmla="*/ 1282889 w 1514901"/>
                <a:gd name="connsiteY8" fmla="*/ 1064526 h 1078173"/>
                <a:gd name="connsiteX9" fmla="*/ 996286 w 1514901"/>
                <a:gd name="connsiteY9" fmla="*/ 464024 h 1078173"/>
                <a:gd name="connsiteX10" fmla="*/ 1514901 w 1514901"/>
                <a:gd name="connsiteY10" fmla="*/ 95535 h 1078173"/>
                <a:gd name="connsiteX11" fmla="*/ 846161 w 1514901"/>
                <a:gd name="connsiteY11" fmla="*/ 191069 h 1078173"/>
                <a:gd name="connsiteX0" fmla="*/ 846161 w 1514901"/>
                <a:gd name="connsiteY0" fmla="*/ 191069 h 1078173"/>
                <a:gd name="connsiteX1" fmla="*/ 504967 w 1514901"/>
                <a:gd name="connsiteY1" fmla="*/ 0 h 1078173"/>
                <a:gd name="connsiteX2" fmla="*/ 368489 w 1514901"/>
                <a:gd name="connsiteY2" fmla="*/ 423081 h 1078173"/>
                <a:gd name="connsiteX3" fmla="*/ 0 w 1514901"/>
                <a:gd name="connsiteY3" fmla="*/ 532263 h 1078173"/>
                <a:gd name="connsiteX4" fmla="*/ 627797 w 1514901"/>
                <a:gd name="connsiteY4" fmla="*/ 696036 h 1078173"/>
                <a:gd name="connsiteX5" fmla="*/ 532263 w 1514901"/>
                <a:gd name="connsiteY5" fmla="*/ 1078173 h 1078173"/>
                <a:gd name="connsiteX6" fmla="*/ 914400 w 1514901"/>
                <a:gd name="connsiteY6" fmla="*/ 805218 h 1078173"/>
                <a:gd name="connsiteX7" fmla="*/ 1282889 w 1514901"/>
                <a:gd name="connsiteY7" fmla="*/ 1064526 h 1078173"/>
                <a:gd name="connsiteX8" fmla="*/ 996286 w 1514901"/>
                <a:gd name="connsiteY8" fmla="*/ 464024 h 1078173"/>
                <a:gd name="connsiteX9" fmla="*/ 1514901 w 1514901"/>
                <a:gd name="connsiteY9" fmla="*/ 95535 h 1078173"/>
                <a:gd name="connsiteX10" fmla="*/ 846161 w 1514901"/>
                <a:gd name="connsiteY10" fmla="*/ 191069 h 107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4901" h="1078173">
                  <a:moveTo>
                    <a:pt x="846161" y="191069"/>
                  </a:moveTo>
                  <a:lnTo>
                    <a:pt x="504967" y="0"/>
                  </a:lnTo>
                  <a:lnTo>
                    <a:pt x="368489" y="423081"/>
                  </a:lnTo>
                  <a:lnTo>
                    <a:pt x="0" y="532263"/>
                  </a:lnTo>
                  <a:lnTo>
                    <a:pt x="627797" y="696036"/>
                  </a:lnTo>
                  <a:lnTo>
                    <a:pt x="532263" y="1078173"/>
                  </a:lnTo>
                  <a:lnTo>
                    <a:pt x="914400" y="805218"/>
                  </a:lnTo>
                  <a:lnTo>
                    <a:pt x="1282889" y="1064526"/>
                  </a:lnTo>
                  <a:lnTo>
                    <a:pt x="996286" y="464024"/>
                  </a:lnTo>
                  <a:lnTo>
                    <a:pt x="1514901" y="95535"/>
                  </a:lnTo>
                  <a:lnTo>
                    <a:pt x="846161" y="191069"/>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9957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fltVal val="0"/>
                                          </p:val>
                                        </p:tav>
                                        <p:tav tm="100000">
                                          <p:val>
                                            <p:strVal val="#ppt_w"/>
                                          </p:val>
                                        </p:tav>
                                      </p:tavLst>
                                    </p:anim>
                                    <p:anim calcmode="lin" valueType="num">
                                      <p:cBhvr>
                                        <p:cTn id="8" dur="250" fill="hold"/>
                                        <p:tgtEl>
                                          <p:spTgt spid="23"/>
                                        </p:tgtEl>
                                        <p:attrNameLst>
                                          <p:attrName>ppt_h</p:attrName>
                                        </p:attrNameLst>
                                      </p:cBhvr>
                                      <p:tavLst>
                                        <p:tav tm="0">
                                          <p:val>
                                            <p:fltVal val="0"/>
                                          </p:val>
                                        </p:tav>
                                        <p:tav tm="100000">
                                          <p:val>
                                            <p:strVal val="#ppt_h"/>
                                          </p:val>
                                        </p:tav>
                                      </p:tavLst>
                                    </p:anim>
                                    <p:animEffect transition="in" filter="fade">
                                      <p:cBhvr>
                                        <p:cTn id="9" dur="250"/>
                                        <p:tgtEl>
                                          <p:spTgt spid="23"/>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250" fill="hold"/>
                                        <p:tgtEl>
                                          <p:spTgt spid="19"/>
                                        </p:tgtEl>
                                        <p:attrNameLst>
                                          <p:attrName>ppt_w</p:attrName>
                                        </p:attrNameLst>
                                      </p:cBhvr>
                                      <p:tavLst>
                                        <p:tav tm="0">
                                          <p:val>
                                            <p:fltVal val="0"/>
                                          </p:val>
                                        </p:tav>
                                        <p:tav tm="100000">
                                          <p:val>
                                            <p:strVal val="#ppt_w"/>
                                          </p:val>
                                        </p:tav>
                                      </p:tavLst>
                                    </p:anim>
                                    <p:anim calcmode="lin" valueType="num">
                                      <p:cBhvr>
                                        <p:cTn id="14" dur="250" fill="hold"/>
                                        <p:tgtEl>
                                          <p:spTgt spid="19"/>
                                        </p:tgtEl>
                                        <p:attrNameLst>
                                          <p:attrName>ppt_h</p:attrName>
                                        </p:attrNameLst>
                                      </p:cBhvr>
                                      <p:tavLst>
                                        <p:tav tm="0">
                                          <p:val>
                                            <p:fltVal val="0"/>
                                          </p:val>
                                        </p:tav>
                                        <p:tav tm="100000">
                                          <p:val>
                                            <p:strVal val="#ppt_h"/>
                                          </p:val>
                                        </p:tav>
                                      </p:tavLst>
                                    </p:anim>
                                    <p:animEffect transition="in" filter="fade">
                                      <p:cBhvr>
                                        <p:cTn id="15" dur="250"/>
                                        <p:tgtEl>
                                          <p:spTgt spid="19"/>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250" fill="hold"/>
                                        <p:tgtEl>
                                          <p:spTgt spid="15"/>
                                        </p:tgtEl>
                                        <p:attrNameLst>
                                          <p:attrName>ppt_w</p:attrName>
                                        </p:attrNameLst>
                                      </p:cBhvr>
                                      <p:tavLst>
                                        <p:tav tm="0">
                                          <p:val>
                                            <p:fltVal val="0"/>
                                          </p:val>
                                        </p:tav>
                                        <p:tav tm="100000">
                                          <p:val>
                                            <p:strVal val="#ppt_w"/>
                                          </p:val>
                                        </p:tav>
                                      </p:tavLst>
                                    </p:anim>
                                    <p:anim calcmode="lin" valueType="num">
                                      <p:cBhvr>
                                        <p:cTn id="20" dur="250" fill="hold"/>
                                        <p:tgtEl>
                                          <p:spTgt spid="15"/>
                                        </p:tgtEl>
                                        <p:attrNameLst>
                                          <p:attrName>ppt_h</p:attrName>
                                        </p:attrNameLst>
                                      </p:cBhvr>
                                      <p:tavLst>
                                        <p:tav tm="0">
                                          <p:val>
                                            <p:fltVal val="0"/>
                                          </p:val>
                                        </p:tav>
                                        <p:tav tm="100000">
                                          <p:val>
                                            <p:strVal val="#ppt_h"/>
                                          </p:val>
                                        </p:tav>
                                      </p:tavLst>
                                    </p:anim>
                                    <p:animEffect transition="in" filter="fade">
                                      <p:cBhvr>
                                        <p:cTn id="21" dur="250"/>
                                        <p:tgtEl>
                                          <p:spTgt spid="15"/>
                                        </p:tgtEl>
                                      </p:cBhvr>
                                    </p:animEffect>
                                  </p:childTnLst>
                                </p:cTn>
                              </p:par>
                            </p:childTnLst>
                          </p:cTn>
                        </p:par>
                        <p:par>
                          <p:cTn id="22" fill="hold">
                            <p:stCondLst>
                              <p:cond delay="750"/>
                            </p:stCondLst>
                            <p:childTnLst>
                              <p:par>
                                <p:cTn id="23" presetID="53"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250" fill="hold"/>
                                        <p:tgtEl>
                                          <p:spTgt spid="11"/>
                                        </p:tgtEl>
                                        <p:attrNameLst>
                                          <p:attrName>ppt_w</p:attrName>
                                        </p:attrNameLst>
                                      </p:cBhvr>
                                      <p:tavLst>
                                        <p:tav tm="0">
                                          <p:val>
                                            <p:fltVal val="0"/>
                                          </p:val>
                                        </p:tav>
                                        <p:tav tm="100000">
                                          <p:val>
                                            <p:strVal val="#ppt_w"/>
                                          </p:val>
                                        </p:tav>
                                      </p:tavLst>
                                    </p:anim>
                                    <p:anim calcmode="lin" valueType="num">
                                      <p:cBhvr>
                                        <p:cTn id="26" dur="250" fill="hold"/>
                                        <p:tgtEl>
                                          <p:spTgt spid="11"/>
                                        </p:tgtEl>
                                        <p:attrNameLst>
                                          <p:attrName>ppt_h</p:attrName>
                                        </p:attrNameLst>
                                      </p:cBhvr>
                                      <p:tavLst>
                                        <p:tav tm="0">
                                          <p:val>
                                            <p:fltVal val="0"/>
                                          </p:val>
                                        </p:tav>
                                        <p:tav tm="100000">
                                          <p:val>
                                            <p:strVal val="#ppt_h"/>
                                          </p:val>
                                        </p:tav>
                                      </p:tavLst>
                                    </p:anim>
                                    <p:animEffect transition="in" filter="fade">
                                      <p:cBhvr>
                                        <p:cTn id="27" dur="250"/>
                                        <p:tgtEl>
                                          <p:spTgt spid="11"/>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250" fill="hold"/>
                                        <p:tgtEl>
                                          <p:spTgt spid="7"/>
                                        </p:tgtEl>
                                        <p:attrNameLst>
                                          <p:attrName>ppt_w</p:attrName>
                                        </p:attrNameLst>
                                      </p:cBhvr>
                                      <p:tavLst>
                                        <p:tav tm="0">
                                          <p:val>
                                            <p:fltVal val="0"/>
                                          </p:val>
                                        </p:tav>
                                        <p:tav tm="100000">
                                          <p:val>
                                            <p:strVal val="#ppt_w"/>
                                          </p:val>
                                        </p:tav>
                                      </p:tavLst>
                                    </p:anim>
                                    <p:anim calcmode="lin" valueType="num">
                                      <p:cBhvr>
                                        <p:cTn id="32" dur="250" fill="hold"/>
                                        <p:tgtEl>
                                          <p:spTgt spid="7"/>
                                        </p:tgtEl>
                                        <p:attrNameLst>
                                          <p:attrName>ppt_h</p:attrName>
                                        </p:attrNameLst>
                                      </p:cBhvr>
                                      <p:tavLst>
                                        <p:tav tm="0">
                                          <p:val>
                                            <p:fltVal val="0"/>
                                          </p:val>
                                        </p:tav>
                                        <p:tav tm="100000">
                                          <p:val>
                                            <p:strVal val="#ppt_h"/>
                                          </p:val>
                                        </p:tav>
                                      </p:tavLst>
                                    </p:anim>
                                    <p:animEffect transition="in" filter="fade">
                                      <p:cBhvr>
                                        <p:cTn id="33"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67544" y="1772816"/>
            <a:ext cx="4038600" cy="3917031"/>
          </a:xfrm>
        </p:spPr>
        <p:txBody>
          <a:bodyPr>
            <a:normAutofit/>
          </a:bodyPr>
          <a:lstStyle/>
          <a:p>
            <a:pPr marL="0" indent="0" algn="ctr">
              <a:buNone/>
            </a:pPr>
            <a:r>
              <a:rPr lang="en-GB" dirty="0"/>
              <a:t>Jack </a:t>
            </a:r>
            <a:r>
              <a:rPr lang="en-GB" dirty="0" err="1"/>
              <a:t>Kilby</a:t>
            </a:r>
            <a:r>
              <a:rPr lang="en-GB" dirty="0"/>
              <a:t> invented the first integrated </a:t>
            </a:r>
            <a:r>
              <a:rPr lang="en-GB" dirty="0" smtClean="0"/>
              <a:t>circuit </a:t>
            </a:r>
            <a:r>
              <a:rPr lang="en-GB" dirty="0"/>
              <a:t>in 1959, which meant computers could become smaller and more reliable</a:t>
            </a:r>
            <a:r>
              <a:rPr lang="en-GB" dirty="0" smtClean="0"/>
              <a:t>.</a:t>
            </a:r>
          </a:p>
          <a:p>
            <a:pPr marL="0" indent="0" algn="ctr">
              <a:buNone/>
            </a:pPr>
            <a:endParaRPr lang="en-GB" dirty="0"/>
          </a:p>
          <a:p>
            <a:pPr marL="0" indent="0" algn="ctr">
              <a:buNone/>
            </a:pPr>
            <a:r>
              <a:rPr lang="en-GB" dirty="0"/>
              <a:t>These were first used inside calculators.</a:t>
            </a:r>
          </a:p>
        </p:txBody>
      </p:sp>
      <p:sp>
        <p:nvSpPr>
          <p:cNvPr id="4" name="Slide Number Placeholder 3"/>
          <p:cNvSpPr>
            <a:spLocks noGrp="1"/>
          </p:cNvSpPr>
          <p:nvPr>
            <p:ph type="sldNum" sz="quarter" idx="12"/>
          </p:nvPr>
        </p:nvSpPr>
        <p:spPr/>
        <p:txBody>
          <a:bodyPr/>
          <a:lstStyle/>
          <a:p>
            <a:fld id="{525555F4-47BE-4721-8CA0-7B59355C00EB}" type="slidenum">
              <a:rPr lang="en-GB" smtClean="0"/>
              <a:pPr/>
              <a:t>24</a:t>
            </a:fld>
            <a:endParaRPr lang="en-GB" dirty="0"/>
          </a:p>
        </p:txBody>
      </p:sp>
      <p:sp>
        <p:nvSpPr>
          <p:cNvPr id="5" name="Title 4"/>
          <p:cNvSpPr>
            <a:spLocks noGrp="1"/>
          </p:cNvSpPr>
          <p:nvPr>
            <p:ph type="title"/>
          </p:nvPr>
        </p:nvSpPr>
        <p:spPr/>
        <p:txBody>
          <a:bodyPr/>
          <a:lstStyle/>
          <a:p>
            <a:r>
              <a:rPr lang="en-GB" dirty="0"/>
              <a:t>Jack </a:t>
            </a:r>
            <a:r>
              <a:rPr lang="en-GB" dirty="0" err="1"/>
              <a:t>Kilby</a:t>
            </a: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1844824"/>
            <a:ext cx="3639323" cy="396044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18387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3779912" y="1600201"/>
            <a:ext cx="4906888" cy="2548879"/>
          </a:xfrm>
        </p:spPr>
        <p:txBody>
          <a:bodyPr>
            <a:normAutofit lnSpcReduction="10000"/>
          </a:bodyPr>
          <a:lstStyle/>
          <a:p>
            <a:pPr marL="0" indent="0" algn="ctr">
              <a:buNone/>
            </a:pPr>
            <a:r>
              <a:rPr lang="en-GB" dirty="0"/>
              <a:t>The microelectronics revolution  allowed the amount of hand-crafted wiring seen on the left to be mass-produced as an integrated circuit the size of your thumbnail. </a:t>
            </a:r>
          </a:p>
        </p:txBody>
      </p:sp>
      <p:sp>
        <p:nvSpPr>
          <p:cNvPr id="4" name="Slide Number Placeholder 3"/>
          <p:cNvSpPr>
            <a:spLocks noGrp="1"/>
          </p:cNvSpPr>
          <p:nvPr>
            <p:ph type="sldNum" sz="quarter" idx="12"/>
          </p:nvPr>
        </p:nvSpPr>
        <p:spPr/>
        <p:txBody>
          <a:bodyPr/>
          <a:lstStyle/>
          <a:p>
            <a:fld id="{525555F4-47BE-4721-8CA0-7B59355C00EB}" type="slidenum">
              <a:rPr lang="en-GB" smtClean="0"/>
              <a:pPr/>
              <a:t>25</a:t>
            </a:fld>
            <a:endParaRPr lang="en-GB" dirty="0"/>
          </a:p>
        </p:txBody>
      </p:sp>
      <p:sp>
        <p:nvSpPr>
          <p:cNvPr id="5" name="Title 4"/>
          <p:cNvSpPr>
            <a:spLocks noGrp="1"/>
          </p:cNvSpPr>
          <p:nvPr>
            <p:ph type="title"/>
          </p:nvPr>
        </p:nvSpPr>
        <p:spPr/>
        <p:txBody>
          <a:bodyPr/>
          <a:lstStyle/>
          <a:p>
            <a:r>
              <a:rPr lang="en-GB" dirty="0" smtClean="0"/>
              <a:t>Microelectronics Revolution</a:t>
            </a:r>
            <a:endParaRPr lang="en-GB"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722155"/>
            <a:ext cx="2808312" cy="4114957"/>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4005064"/>
            <a:ext cx="1895475" cy="202882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56145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95536" y="1484784"/>
            <a:ext cx="4038600" cy="4536504"/>
          </a:xfrm>
        </p:spPr>
        <p:txBody>
          <a:bodyPr>
            <a:normAutofit/>
          </a:bodyPr>
          <a:lstStyle/>
          <a:p>
            <a:pPr marL="0" indent="0" algn="ctr">
              <a:buNone/>
            </a:pPr>
            <a:r>
              <a:rPr lang="en-GB" dirty="0" smtClean="0"/>
              <a:t>At the age of 13 Bill Gates became interested in programming computers.</a:t>
            </a:r>
          </a:p>
          <a:p>
            <a:pPr marL="0" indent="0" algn="ctr">
              <a:buNone/>
            </a:pPr>
            <a:endParaRPr lang="en-GB" dirty="0" smtClean="0"/>
          </a:p>
          <a:p>
            <a:pPr marL="0" indent="0" algn="ctr">
              <a:buNone/>
            </a:pPr>
            <a:r>
              <a:rPr lang="en-GB" dirty="0" smtClean="0"/>
              <a:t>He sold a computer he built and programmed to Seattle to allow them to count their city traffic when he was still a teenager.</a:t>
            </a:r>
          </a:p>
          <a:p>
            <a:pPr marL="0" indent="0" algn="ctr">
              <a:buNone/>
            </a:pP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pPr/>
              <a:t>26</a:t>
            </a:fld>
            <a:endParaRPr lang="en-GB" dirty="0"/>
          </a:p>
        </p:txBody>
      </p:sp>
      <p:sp>
        <p:nvSpPr>
          <p:cNvPr id="5" name="Title 4"/>
          <p:cNvSpPr>
            <a:spLocks noGrp="1"/>
          </p:cNvSpPr>
          <p:nvPr>
            <p:ph type="title"/>
          </p:nvPr>
        </p:nvSpPr>
        <p:spPr/>
        <p:txBody>
          <a:bodyPr/>
          <a:lstStyle/>
          <a:p>
            <a:r>
              <a:rPr lang="en-GB" dirty="0" smtClean="0"/>
              <a:t>Bill Gates</a:t>
            </a: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1700808"/>
            <a:ext cx="4128887" cy="4104456"/>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97505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15616" y="1657654"/>
            <a:ext cx="2592288" cy="2059378"/>
          </a:xfrm>
          <a:prstGeom prst="rect">
            <a:avLst/>
          </a:prstGeom>
          <a:ln>
            <a:solidFill>
              <a:schemeClr val="tx1"/>
            </a:solidFill>
          </a:ln>
          <a:effectLst>
            <a:outerShdw blurRad="292100" dist="139700" dir="2700000" algn="tl" rotWithShape="0">
              <a:srgbClr val="333333">
                <a:alpha val="65000"/>
              </a:srgbClr>
            </a:outerShdw>
          </a:effectLst>
        </p:spPr>
      </p:pic>
      <p:sp>
        <p:nvSpPr>
          <p:cNvPr id="3" name="Content Placeholder 2"/>
          <p:cNvSpPr>
            <a:spLocks noGrp="1"/>
          </p:cNvSpPr>
          <p:nvPr>
            <p:ph sz="half" idx="2"/>
          </p:nvPr>
        </p:nvSpPr>
        <p:spPr>
          <a:xfrm>
            <a:off x="4211960" y="1600200"/>
            <a:ext cx="4474840" cy="4525963"/>
          </a:xfrm>
        </p:spPr>
        <p:txBody>
          <a:bodyPr>
            <a:normAutofit fontScale="92500" lnSpcReduction="20000"/>
          </a:bodyPr>
          <a:lstStyle/>
          <a:p>
            <a:pPr marL="0" indent="0" algn="ctr">
              <a:buNone/>
            </a:pPr>
            <a:r>
              <a:rPr lang="en-GB" dirty="0"/>
              <a:t>Whilst at Harvard </a:t>
            </a:r>
            <a:r>
              <a:rPr lang="en-GB" dirty="0" smtClean="0"/>
              <a:t>University </a:t>
            </a:r>
            <a:r>
              <a:rPr lang="en-GB" dirty="0"/>
              <a:t>he developed a programming language for his computer.</a:t>
            </a:r>
          </a:p>
          <a:p>
            <a:pPr marL="0" indent="0" algn="ctr">
              <a:buNone/>
            </a:pPr>
            <a:endParaRPr lang="en-GB" dirty="0"/>
          </a:p>
          <a:p>
            <a:pPr marL="0" indent="0" algn="ctr">
              <a:buNone/>
            </a:pPr>
            <a:r>
              <a:rPr lang="en-GB" dirty="0"/>
              <a:t>He decided to drop out of university so he could concentrate all his time writing programs for his </a:t>
            </a:r>
            <a:r>
              <a:rPr lang="en-GB" dirty="0" smtClean="0"/>
              <a:t>computer</a:t>
            </a:r>
            <a:r>
              <a:rPr lang="en-GB" dirty="0"/>
              <a:t> </a:t>
            </a:r>
            <a:r>
              <a:rPr lang="en-GB" dirty="0" smtClean="0"/>
              <a:t>and started a company called Microsoft to develop software for the newly emerging personal computer market. </a:t>
            </a:r>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pPr/>
              <a:t>27</a:t>
            </a:fld>
            <a:endParaRPr lang="en-GB" dirty="0"/>
          </a:p>
        </p:txBody>
      </p:sp>
      <p:sp>
        <p:nvSpPr>
          <p:cNvPr id="5" name="Title 4"/>
          <p:cNvSpPr>
            <a:spLocks noGrp="1"/>
          </p:cNvSpPr>
          <p:nvPr>
            <p:ph type="title"/>
          </p:nvPr>
        </p:nvSpPr>
        <p:spPr/>
        <p:txBody>
          <a:bodyPr/>
          <a:lstStyle/>
          <a:p>
            <a:r>
              <a:rPr lang="en-GB" dirty="0" smtClean="0"/>
              <a:t>Bill Gates</a:t>
            </a:r>
            <a:endParaRPr lang="en-GB"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4005064"/>
            <a:ext cx="2664296" cy="1998222"/>
          </a:xfrm>
          <a:prstGeom prst="rect">
            <a:avLst/>
          </a:prstGeom>
        </p:spPr>
      </p:pic>
    </p:spTree>
    <p:extLst>
      <p:ext uri="{BB962C8B-B14F-4D97-AF65-F5344CB8AC3E}">
        <p14:creationId xmlns:p14="http://schemas.microsoft.com/office/powerpoint/2010/main" val="22970238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92500" lnSpcReduction="20000"/>
          </a:bodyPr>
          <a:lstStyle/>
          <a:p>
            <a:pPr marL="0" indent="0" algn="ctr">
              <a:buNone/>
            </a:pPr>
            <a:r>
              <a:rPr lang="en-GB" dirty="0" smtClean="0"/>
              <a:t>Bill Gates managed to talk IBM into letting Microsoft make the operating system and Gates proceeded to make a fortune from MS-DOS.</a:t>
            </a:r>
          </a:p>
          <a:p>
            <a:pPr marL="0" indent="0" algn="ctr">
              <a:buNone/>
            </a:pPr>
            <a:endParaRPr lang="en-GB" dirty="0"/>
          </a:p>
          <a:p>
            <a:pPr marL="0" indent="0" algn="ctr">
              <a:buNone/>
            </a:pPr>
            <a:r>
              <a:rPr lang="en-GB" dirty="0" smtClean="0"/>
              <a:t>Over the next few years he made billions of dollars and has donated a lot of his fortune to improving the lives of people in developing countries.</a:t>
            </a:r>
          </a:p>
        </p:txBody>
      </p:sp>
      <p:sp>
        <p:nvSpPr>
          <p:cNvPr id="4" name="Slide Number Placeholder 3"/>
          <p:cNvSpPr>
            <a:spLocks noGrp="1"/>
          </p:cNvSpPr>
          <p:nvPr>
            <p:ph type="sldNum" sz="quarter" idx="12"/>
          </p:nvPr>
        </p:nvSpPr>
        <p:spPr/>
        <p:txBody>
          <a:bodyPr/>
          <a:lstStyle/>
          <a:p>
            <a:fld id="{525555F4-47BE-4721-8CA0-7B59355C00EB}" type="slidenum">
              <a:rPr lang="en-GB" smtClean="0"/>
              <a:pPr/>
              <a:t>28</a:t>
            </a:fld>
            <a:endParaRPr lang="en-GB" dirty="0"/>
          </a:p>
        </p:txBody>
      </p:sp>
      <p:sp>
        <p:nvSpPr>
          <p:cNvPr id="5" name="Title 4"/>
          <p:cNvSpPr>
            <a:spLocks noGrp="1"/>
          </p:cNvSpPr>
          <p:nvPr>
            <p:ph type="title"/>
          </p:nvPr>
        </p:nvSpPr>
        <p:spPr/>
        <p:txBody>
          <a:bodyPr/>
          <a:lstStyle/>
          <a:p>
            <a:r>
              <a:rPr lang="en-GB" dirty="0" smtClean="0"/>
              <a:t>Bill Gates</a:t>
            </a: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1628800"/>
            <a:ext cx="3312368" cy="4140461"/>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87049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600201"/>
            <a:ext cx="4618856" cy="2332856"/>
          </a:xfrm>
        </p:spPr>
        <p:txBody>
          <a:bodyPr/>
          <a:lstStyle/>
          <a:p>
            <a:pPr marL="0" indent="0" algn="ctr">
              <a:buNone/>
            </a:pPr>
            <a:r>
              <a:rPr lang="en-GB" dirty="0" smtClean="0"/>
              <a:t>Steve Jobs also dropped out of university at the age of 21 to start his company Apple with another college dropout Steve Wozniak.</a:t>
            </a:r>
            <a:endParaRPr lang="en-GB"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79301" y="1700808"/>
            <a:ext cx="2765107" cy="4104456"/>
          </a:xfrm>
          <a:prstGeom prst="rect">
            <a:avLst/>
          </a:prstGeom>
          <a:ln>
            <a:solidFill>
              <a:schemeClr val="tx1"/>
            </a:solid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525555F4-47BE-4721-8CA0-7B59355C00EB}" type="slidenum">
              <a:rPr lang="en-GB" smtClean="0"/>
              <a:pPr/>
              <a:t>29</a:t>
            </a:fld>
            <a:endParaRPr lang="en-GB" dirty="0"/>
          </a:p>
        </p:txBody>
      </p:sp>
      <p:sp>
        <p:nvSpPr>
          <p:cNvPr id="5" name="Title 4"/>
          <p:cNvSpPr>
            <a:spLocks noGrp="1"/>
          </p:cNvSpPr>
          <p:nvPr>
            <p:ph type="title"/>
          </p:nvPr>
        </p:nvSpPr>
        <p:spPr/>
        <p:txBody>
          <a:bodyPr/>
          <a:lstStyle/>
          <a:p>
            <a:r>
              <a:rPr lang="en-GB" dirty="0" smtClean="0"/>
              <a:t>Steve Jobs</a:t>
            </a:r>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3861048"/>
            <a:ext cx="2232248" cy="2232248"/>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68166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368" y="2204864"/>
            <a:ext cx="9216154" cy="620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620688"/>
            <a:ext cx="8229600" cy="796950"/>
          </a:xfrm>
        </p:spPr>
        <p:txBody>
          <a:bodyPr>
            <a:normAutofit/>
          </a:bodyPr>
          <a:lstStyle/>
          <a:p>
            <a:r>
              <a:rPr lang="en-GB" dirty="0" smtClean="0"/>
              <a:t>Objective of the lesson</a:t>
            </a:r>
            <a:endParaRPr lang="en-GB" dirty="0"/>
          </a:p>
        </p:txBody>
      </p:sp>
      <p:sp>
        <p:nvSpPr>
          <p:cNvPr id="5" name="Content Placeholder 4"/>
          <p:cNvSpPr>
            <a:spLocks noGrp="1"/>
          </p:cNvSpPr>
          <p:nvPr>
            <p:ph sz="half" idx="1"/>
          </p:nvPr>
        </p:nvSpPr>
        <p:spPr>
          <a:xfrm>
            <a:off x="235572" y="1268760"/>
            <a:ext cx="8584900" cy="1080120"/>
          </a:xfrm>
        </p:spPr>
        <p:txBody>
          <a:bodyPr>
            <a:normAutofit/>
          </a:bodyPr>
          <a:lstStyle/>
          <a:p>
            <a:pPr marL="0" indent="0" algn="ctr">
              <a:buNone/>
            </a:pPr>
            <a:r>
              <a:rPr lang="en-GB" sz="3200" b="1" dirty="0" smtClean="0"/>
              <a:t>Identify some of the key points in computer history.</a:t>
            </a:r>
            <a:endParaRPr lang="en-GB" sz="3200" b="1" dirty="0"/>
          </a:p>
        </p:txBody>
      </p:sp>
      <p:sp>
        <p:nvSpPr>
          <p:cNvPr id="6" name="Content Placeholder 5"/>
          <p:cNvSpPr>
            <a:spLocks noGrp="1"/>
          </p:cNvSpPr>
          <p:nvPr>
            <p:ph sz="half" idx="2"/>
          </p:nvPr>
        </p:nvSpPr>
        <p:spPr>
          <a:xfrm>
            <a:off x="251520" y="2708920"/>
            <a:ext cx="8435280" cy="3600400"/>
          </a:xfrm>
        </p:spPr>
        <p:txBody>
          <a:bodyPr>
            <a:normAutofit fontScale="92500" lnSpcReduction="10000"/>
          </a:bodyPr>
          <a:lstStyle/>
          <a:p>
            <a:r>
              <a:rPr lang="en-GB" dirty="0" smtClean="0"/>
              <a:t>All of you will:</a:t>
            </a:r>
          </a:p>
          <a:p>
            <a:pPr lvl="1"/>
            <a:r>
              <a:rPr lang="en-GB" dirty="0" smtClean="0"/>
              <a:t>Identify a few key points in the development of computers.</a:t>
            </a:r>
          </a:p>
          <a:p>
            <a:r>
              <a:rPr lang="en-GB" dirty="0" smtClean="0"/>
              <a:t>Most of you will:</a:t>
            </a:r>
          </a:p>
          <a:p>
            <a:pPr lvl="1"/>
            <a:r>
              <a:rPr lang="en-GB" dirty="0" smtClean="0"/>
              <a:t>Identify key people and explain what they did to help in the development of computers.  </a:t>
            </a:r>
          </a:p>
          <a:p>
            <a:pPr lvl="1"/>
            <a:r>
              <a:rPr lang="en-GB" dirty="0" smtClean="0"/>
              <a:t>Put key events into the correct order in which they happened.</a:t>
            </a:r>
          </a:p>
          <a:p>
            <a:r>
              <a:rPr lang="en-GB" dirty="0" smtClean="0"/>
              <a:t>Some of you will:</a:t>
            </a:r>
          </a:p>
          <a:p>
            <a:pPr lvl="1"/>
            <a:r>
              <a:rPr lang="en-GB" dirty="0" smtClean="0"/>
              <a:t>Create a poster to show some of the key points in computer history.</a:t>
            </a:r>
            <a:endParaRPr lang="en-GB" dirty="0"/>
          </a:p>
          <a:p>
            <a:pPr lvl="1"/>
            <a:endParaRPr lang="en-GB" dirty="0" smtClean="0"/>
          </a:p>
        </p:txBody>
      </p:sp>
      <p:sp>
        <p:nvSpPr>
          <p:cNvPr id="4" name="Slide Number Placeholder 3"/>
          <p:cNvSpPr>
            <a:spLocks noGrp="1"/>
          </p:cNvSpPr>
          <p:nvPr>
            <p:ph type="sldNum" sz="quarter" idx="12"/>
          </p:nvPr>
        </p:nvSpPr>
        <p:spPr/>
        <p:txBody>
          <a:bodyPr/>
          <a:lstStyle/>
          <a:p>
            <a:fld id="{D9657833-4D14-483B-82D3-A43835221D5F}" type="slidenum">
              <a:rPr lang="en-GB" smtClean="0"/>
              <a:t>3</a:t>
            </a:fld>
            <a:endParaRPr lang="en-GB"/>
          </a:p>
        </p:txBody>
      </p:sp>
    </p:spTree>
    <p:extLst>
      <p:ext uri="{BB962C8B-B14F-4D97-AF65-F5344CB8AC3E}">
        <p14:creationId xmlns:p14="http://schemas.microsoft.com/office/powerpoint/2010/main" val="35669300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600201"/>
            <a:ext cx="4038600" cy="1900808"/>
          </a:xfrm>
        </p:spPr>
        <p:txBody>
          <a:bodyPr/>
          <a:lstStyle/>
          <a:p>
            <a:pPr marL="0" indent="0" algn="ctr">
              <a:buNone/>
            </a:pPr>
            <a:r>
              <a:rPr lang="en-GB" dirty="0" smtClean="0"/>
              <a:t>In 1976 </a:t>
            </a:r>
            <a:r>
              <a:rPr lang="en-GB" dirty="0"/>
              <a:t>this </a:t>
            </a:r>
            <a:r>
              <a:rPr lang="en-GB" dirty="0" smtClean="0"/>
              <a:t>“Apple I” </a:t>
            </a:r>
            <a:r>
              <a:rPr lang="en-GB" dirty="0"/>
              <a:t>was one of the </a:t>
            </a:r>
            <a:r>
              <a:rPr lang="en-GB" dirty="0" smtClean="0"/>
              <a:t>first </a:t>
            </a:r>
            <a:r>
              <a:rPr lang="en-GB" dirty="0"/>
              <a:t>home computers and was sold for </a:t>
            </a:r>
            <a:r>
              <a:rPr lang="en-GB" dirty="0" smtClean="0"/>
              <a:t>$</a:t>
            </a:r>
            <a:r>
              <a:rPr lang="en-GB" dirty="0"/>
              <a:t>600</a:t>
            </a:r>
          </a:p>
        </p:txBody>
      </p:sp>
      <p:sp>
        <p:nvSpPr>
          <p:cNvPr id="4" name="Slide Number Placeholder 3"/>
          <p:cNvSpPr>
            <a:spLocks noGrp="1"/>
          </p:cNvSpPr>
          <p:nvPr>
            <p:ph type="sldNum" sz="quarter" idx="12"/>
          </p:nvPr>
        </p:nvSpPr>
        <p:spPr/>
        <p:txBody>
          <a:bodyPr/>
          <a:lstStyle/>
          <a:p>
            <a:fld id="{525555F4-47BE-4721-8CA0-7B59355C00EB}" type="slidenum">
              <a:rPr lang="en-GB" smtClean="0"/>
              <a:pPr/>
              <a:t>30</a:t>
            </a:fld>
            <a:endParaRPr lang="en-GB" dirty="0"/>
          </a:p>
        </p:txBody>
      </p:sp>
      <p:sp>
        <p:nvSpPr>
          <p:cNvPr id="5" name="Title 4"/>
          <p:cNvSpPr>
            <a:spLocks noGrp="1"/>
          </p:cNvSpPr>
          <p:nvPr>
            <p:ph type="title"/>
          </p:nvPr>
        </p:nvSpPr>
        <p:spPr/>
        <p:txBody>
          <a:bodyPr/>
          <a:lstStyle/>
          <a:p>
            <a:r>
              <a:rPr lang="en-GB" dirty="0" smtClean="0"/>
              <a:t>Apple</a:t>
            </a:r>
            <a:endParaRPr lang="en-GB"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537947"/>
            <a:ext cx="4896544" cy="2588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3251580"/>
            <a:ext cx="2272223" cy="287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loud Callout 5"/>
          <p:cNvSpPr/>
          <p:nvPr/>
        </p:nvSpPr>
        <p:spPr>
          <a:xfrm>
            <a:off x="4499992" y="1340768"/>
            <a:ext cx="3600400" cy="1800200"/>
          </a:xfrm>
          <a:prstGeom prst="cloudCallout">
            <a:avLst>
              <a:gd name="adj1" fmla="val 24654"/>
              <a:gd name="adj2" fmla="val 9889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tx1"/>
                </a:solidFill>
              </a:rPr>
              <a:t>Glad to see things have changed slightly</a:t>
            </a:r>
            <a:endParaRPr lang="en-GB" sz="2400" b="1" dirty="0">
              <a:solidFill>
                <a:schemeClr val="tx1"/>
              </a:solidFill>
            </a:endParaRPr>
          </a:p>
        </p:txBody>
      </p:sp>
    </p:spTree>
    <p:extLst>
      <p:ext uri="{BB962C8B-B14F-4D97-AF65-F5344CB8AC3E}">
        <p14:creationId xmlns:p14="http://schemas.microsoft.com/office/powerpoint/2010/main" val="175263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normAutofit lnSpcReduction="10000"/>
          </a:bodyPr>
          <a:lstStyle/>
          <a:p>
            <a:pPr marL="0" indent="0" algn="ctr">
              <a:buNone/>
            </a:pPr>
            <a:r>
              <a:rPr lang="en-GB" dirty="0" smtClean="0"/>
              <a:t>The immense success of Apple 2 revolutionised the personal computer market with the invention of the Graphical User Interface (GUI) which made using the computer very user friendly.</a:t>
            </a:r>
          </a:p>
          <a:p>
            <a:pPr marL="0" indent="0" algn="ctr">
              <a:buNone/>
            </a:pPr>
            <a:r>
              <a:rPr lang="en-GB" dirty="0" smtClean="0"/>
              <a:t>This made Steve Jobs a millionaire at the age of 25.</a:t>
            </a: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pPr/>
              <a:t>31</a:t>
            </a:fld>
            <a:endParaRPr lang="en-GB" dirty="0"/>
          </a:p>
        </p:txBody>
      </p:sp>
      <p:sp>
        <p:nvSpPr>
          <p:cNvPr id="5" name="Title 4"/>
          <p:cNvSpPr>
            <a:spLocks noGrp="1"/>
          </p:cNvSpPr>
          <p:nvPr>
            <p:ph type="title"/>
          </p:nvPr>
        </p:nvSpPr>
        <p:spPr/>
        <p:txBody>
          <a:bodyPr/>
          <a:lstStyle/>
          <a:p>
            <a:r>
              <a:rPr lang="en-GB" dirty="0" smtClean="0"/>
              <a:t>Steve Jobs</a:t>
            </a:r>
            <a:endParaRPr lang="en-GB" dirty="0"/>
          </a:p>
        </p:txBody>
      </p:sp>
      <p:sp>
        <p:nvSpPr>
          <p:cNvPr id="8" name="Rectangle 7"/>
          <p:cNvSpPr/>
          <p:nvPr/>
        </p:nvSpPr>
        <p:spPr>
          <a:xfrm rot="20488097">
            <a:off x="710273" y="1562017"/>
            <a:ext cx="1306910" cy="264687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1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Rectangle 8"/>
          <p:cNvSpPr/>
          <p:nvPr/>
        </p:nvSpPr>
        <p:spPr>
          <a:xfrm>
            <a:off x="2051720" y="1214170"/>
            <a:ext cx="1306910" cy="264687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1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Rectangle 9"/>
          <p:cNvSpPr/>
          <p:nvPr/>
        </p:nvSpPr>
        <p:spPr>
          <a:xfrm rot="889922">
            <a:off x="2533879" y="3776665"/>
            <a:ext cx="1306910" cy="264687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1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ectangle 10"/>
          <p:cNvSpPr/>
          <p:nvPr/>
        </p:nvSpPr>
        <p:spPr>
          <a:xfrm rot="20602420">
            <a:off x="1182425" y="3632649"/>
            <a:ext cx="1306910" cy="264687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1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Rectangle 11"/>
          <p:cNvSpPr/>
          <p:nvPr/>
        </p:nvSpPr>
        <p:spPr>
          <a:xfrm rot="765939">
            <a:off x="3290947" y="1593846"/>
            <a:ext cx="1306910" cy="264687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1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47208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grpId="0" nodeType="afterEffect">
                                  <p:stCondLst>
                                    <p:cond delay="0"/>
                                  </p:stCondLst>
                                  <p:childTnLst>
                                    <p:set>
                                      <p:cBhvr>
                                        <p:cTn id="9" dur="1" fill="hold">
                                          <p:stCondLst>
                                            <p:cond delay="499"/>
                                          </p:stCondLst>
                                        </p:cTn>
                                        <p:tgtEl>
                                          <p:spTgt spid="9"/>
                                        </p:tgtEl>
                                        <p:attrNameLst>
                                          <p:attrName>style.visibility</p:attrName>
                                        </p:attrNameLst>
                                      </p:cBhvr>
                                      <p:to>
                                        <p:strVal val="visible"/>
                                      </p:to>
                                    </p:set>
                                  </p:childTnLst>
                                </p:cTn>
                              </p:par>
                            </p:childTnLst>
                          </p:cTn>
                        </p:par>
                        <p:par>
                          <p:cTn id="10" fill="hold">
                            <p:stCondLst>
                              <p:cond delay="3500"/>
                            </p:stCondLst>
                            <p:childTnLst>
                              <p:par>
                                <p:cTn id="11" presetID="1" presetClass="entr" presetSubtype="0" fill="hold" grpId="0" nodeType="afterEffect">
                                  <p:stCondLst>
                                    <p:cond delay="0"/>
                                  </p:stCondLst>
                                  <p:childTnLst>
                                    <p:set>
                                      <p:cBhvr>
                                        <p:cTn id="12" dur="1" fill="hold">
                                          <p:stCondLst>
                                            <p:cond delay="499"/>
                                          </p:stCondLst>
                                        </p:cTn>
                                        <p:tgtEl>
                                          <p:spTgt spid="10"/>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grpId="0" nodeType="afterEffect">
                                  <p:stCondLst>
                                    <p:cond delay="0"/>
                                  </p:stCondLst>
                                  <p:childTnLst>
                                    <p:set>
                                      <p:cBhvr>
                                        <p:cTn id="15" dur="1" fill="hold">
                                          <p:stCondLst>
                                            <p:cond delay="499"/>
                                          </p:stCondLst>
                                        </p:cTn>
                                        <p:tgtEl>
                                          <p:spTgt spid="11"/>
                                        </p:tgtEl>
                                        <p:attrNameLst>
                                          <p:attrName>style.visibility</p:attrName>
                                        </p:attrNameLst>
                                      </p:cBhvr>
                                      <p:to>
                                        <p:strVal val="visible"/>
                                      </p:to>
                                    </p:set>
                                  </p:childTnLst>
                                </p:cTn>
                              </p:par>
                            </p:childTnLst>
                          </p:cTn>
                        </p:par>
                        <p:par>
                          <p:cTn id="16" fill="hold">
                            <p:stCondLst>
                              <p:cond delay="4500"/>
                            </p:stCondLst>
                            <p:childTnLst>
                              <p:par>
                                <p:cTn id="17" presetID="1" presetClass="entr" presetSubtype="0" fill="hold" grpId="0" nodeType="afterEffect">
                                  <p:stCondLst>
                                    <p:cond delay="0"/>
                                  </p:stCondLst>
                                  <p:childTnLst>
                                    <p:set>
                                      <p:cBhvr>
                                        <p:cTn id="18"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92500" lnSpcReduction="20000"/>
          </a:bodyPr>
          <a:lstStyle/>
          <a:p>
            <a:pPr marL="0" indent="0" algn="ctr">
              <a:buNone/>
            </a:pPr>
            <a:r>
              <a:rPr lang="en-GB" dirty="0" smtClean="0"/>
              <a:t>In 2000 digital music players were big and bulky or small but played terrible quality music.  </a:t>
            </a:r>
          </a:p>
          <a:p>
            <a:pPr marL="0" indent="0" algn="ctr">
              <a:buNone/>
            </a:pPr>
            <a:r>
              <a:rPr lang="en-GB" dirty="0" smtClean="0"/>
              <a:t>Apple saw the opportunity and announced the release of the iPod in 2001, the first digital portable music player which changed the course of media entertainment and was followed with equal success by the iPhone and </a:t>
            </a:r>
            <a:r>
              <a:rPr lang="en-GB" dirty="0" err="1" smtClean="0"/>
              <a:t>iPad</a:t>
            </a:r>
            <a:r>
              <a:rPr lang="en-GB" dirty="0" smtClean="0"/>
              <a:t>.</a:t>
            </a: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pPr/>
              <a:t>32</a:t>
            </a:fld>
            <a:endParaRPr lang="en-GB" dirty="0"/>
          </a:p>
        </p:txBody>
      </p:sp>
      <p:sp>
        <p:nvSpPr>
          <p:cNvPr id="5" name="Title 4"/>
          <p:cNvSpPr>
            <a:spLocks noGrp="1"/>
          </p:cNvSpPr>
          <p:nvPr>
            <p:ph type="title"/>
          </p:nvPr>
        </p:nvSpPr>
        <p:spPr/>
        <p:txBody>
          <a:bodyPr/>
          <a:lstStyle/>
          <a:p>
            <a:r>
              <a:rPr lang="en-GB" dirty="0" smtClean="0"/>
              <a:t>Steve Jobs</a:t>
            </a:r>
            <a:endParaRPr lang="en-GB" dirty="0"/>
          </a:p>
        </p:txBody>
      </p:sp>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1604399"/>
            <a:ext cx="3007036" cy="3768818"/>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6219031" y="5620598"/>
            <a:ext cx="1297150" cy="369332"/>
          </a:xfrm>
          <a:prstGeom prst="rect">
            <a:avLst/>
          </a:prstGeom>
          <a:noFill/>
        </p:spPr>
        <p:txBody>
          <a:bodyPr wrap="none" rtlCol="0">
            <a:spAutoFit/>
          </a:bodyPr>
          <a:lstStyle/>
          <a:p>
            <a:r>
              <a:rPr lang="en-GB" b="1" dirty="0" smtClean="0"/>
              <a:t>1955 - 2011</a:t>
            </a:r>
            <a:endParaRPr lang="en-GB" b="1" dirty="0"/>
          </a:p>
        </p:txBody>
      </p:sp>
    </p:spTree>
    <p:extLst>
      <p:ext uri="{BB962C8B-B14F-4D97-AF65-F5344CB8AC3E}">
        <p14:creationId xmlns:p14="http://schemas.microsoft.com/office/powerpoint/2010/main" val="36509006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85000" lnSpcReduction="10000"/>
          </a:bodyPr>
          <a:lstStyle/>
          <a:p>
            <a:r>
              <a:rPr lang="en-GB" dirty="0" smtClean="0"/>
              <a:t>In 1994 Apple took Microsoft to court to prevent them using the Graphical User Interface (GUI)  components that Apple invented.</a:t>
            </a:r>
          </a:p>
          <a:p>
            <a:r>
              <a:rPr lang="en-GB" dirty="0" smtClean="0"/>
              <a:t>Apple didn’t win the case but Microsoft were told to change the “Trash can” icon on the desktop as it was too similar to Apple’s version.</a:t>
            </a:r>
          </a:p>
          <a:p>
            <a:r>
              <a:rPr lang="en-GB" dirty="0" smtClean="0"/>
              <a:t>Microsoft changed it to the Recycle Bin.</a:t>
            </a:r>
            <a:endParaRPr lang="en-GB" dirty="0"/>
          </a:p>
        </p:txBody>
      </p:sp>
      <p:sp>
        <p:nvSpPr>
          <p:cNvPr id="3" name="Content Placeholder 2"/>
          <p:cNvSpPr>
            <a:spLocks noGrp="1"/>
          </p:cNvSpPr>
          <p:nvPr>
            <p:ph sz="half" idx="2"/>
          </p:nvPr>
        </p:nvSpPr>
        <p:spPr/>
        <p:txBody>
          <a:bodyPr>
            <a:normAutofit lnSpcReduction="10000"/>
          </a:bodyPr>
          <a:lstStyle/>
          <a:p>
            <a:r>
              <a:rPr lang="en-GB" sz="2400" dirty="0"/>
              <a:t>In 1998 Microsoft was valued at $344.6 billion and Apple was only $5.54 billion.</a:t>
            </a:r>
          </a:p>
          <a:p>
            <a:r>
              <a:rPr lang="en-GB" sz="2400" dirty="0" smtClean="0"/>
              <a:t>By 2011, </a:t>
            </a:r>
            <a:r>
              <a:rPr lang="en-GB" sz="2400" dirty="0"/>
              <a:t>Apple was valued at $346.7 billion whilst Microsoft was worth $214.3 billion.  This was the first time that Apple had edged ahead</a:t>
            </a:r>
            <a:r>
              <a:rPr lang="en-GB" sz="2400" dirty="0" smtClean="0"/>
              <a:t>.  </a:t>
            </a:r>
          </a:p>
          <a:p>
            <a:r>
              <a:rPr lang="en-GB" sz="2400" dirty="0" smtClean="0"/>
              <a:t>This change is put down to the success of digital music players and smart phones.</a:t>
            </a:r>
            <a:endParaRPr lang="en-GB" sz="2400" dirty="0"/>
          </a:p>
        </p:txBody>
      </p:sp>
      <p:sp>
        <p:nvSpPr>
          <p:cNvPr id="4" name="Slide Number Placeholder 3"/>
          <p:cNvSpPr>
            <a:spLocks noGrp="1"/>
          </p:cNvSpPr>
          <p:nvPr>
            <p:ph type="sldNum" sz="quarter" idx="12"/>
          </p:nvPr>
        </p:nvSpPr>
        <p:spPr/>
        <p:txBody>
          <a:bodyPr/>
          <a:lstStyle/>
          <a:p>
            <a:fld id="{525555F4-47BE-4721-8CA0-7B59355C00EB}" type="slidenum">
              <a:rPr lang="en-GB" smtClean="0"/>
              <a:pPr/>
              <a:t>33</a:t>
            </a:fld>
            <a:endParaRPr lang="en-GB" dirty="0"/>
          </a:p>
        </p:txBody>
      </p:sp>
      <p:sp>
        <p:nvSpPr>
          <p:cNvPr id="5" name="Title 4"/>
          <p:cNvSpPr>
            <a:spLocks noGrp="1"/>
          </p:cNvSpPr>
          <p:nvPr>
            <p:ph type="title"/>
          </p:nvPr>
        </p:nvSpPr>
        <p:spPr/>
        <p:txBody>
          <a:bodyPr/>
          <a:lstStyle/>
          <a:p>
            <a:r>
              <a:rPr lang="en-GB" dirty="0" smtClean="0"/>
              <a:t>Microsoft v Apple</a:t>
            </a:r>
            <a:endParaRPr lang="en-GB" dirty="0"/>
          </a:p>
        </p:txBody>
      </p:sp>
    </p:spTree>
    <p:extLst>
      <p:ext uri="{BB962C8B-B14F-4D97-AF65-F5344CB8AC3E}">
        <p14:creationId xmlns:p14="http://schemas.microsoft.com/office/powerpoint/2010/main" val="323906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95536" y="1844824"/>
            <a:ext cx="2952328" cy="3600400"/>
          </a:xfrm>
        </p:spPr>
        <p:txBody>
          <a:bodyPr/>
          <a:lstStyle/>
          <a:p>
            <a:pPr marL="0" indent="0" algn="ctr">
              <a:buNone/>
            </a:pPr>
            <a:r>
              <a:rPr lang="en-GB" dirty="0" smtClean="0"/>
              <a:t>Larry Page and Sergey </a:t>
            </a:r>
            <a:r>
              <a:rPr lang="en-GB" dirty="0" err="1" smtClean="0"/>
              <a:t>Brin</a:t>
            </a:r>
            <a:r>
              <a:rPr lang="en-GB" dirty="0" smtClean="0"/>
              <a:t> met at Stanford University.  They began to work on developing a search engine called “</a:t>
            </a:r>
            <a:r>
              <a:rPr lang="en-GB" dirty="0" err="1" smtClean="0"/>
              <a:t>BackRub</a:t>
            </a:r>
            <a:r>
              <a:rPr lang="en-GB" dirty="0" smtClean="0"/>
              <a:t>”</a:t>
            </a: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pPr/>
              <a:t>34</a:t>
            </a:fld>
            <a:endParaRPr lang="en-GB" dirty="0"/>
          </a:p>
        </p:txBody>
      </p:sp>
      <p:sp>
        <p:nvSpPr>
          <p:cNvPr id="5" name="Title 4"/>
          <p:cNvSpPr>
            <a:spLocks noGrp="1"/>
          </p:cNvSpPr>
          <p:nvPr>
            <p:ph type="title"/>
          </p:nvPr>
        </p:nvSpPr>
        <p:spPr/>
        <p:txBody>
          <a:bodyPr/>
          <a:lstStyle/>
          <a:p>
            <a:r>
              <a:rPr lang="en-GB" dirty="0"/>
              <a:t>Larry Page and Sergey </a:t>
            </a:r>
            <a:r>
              <a:rPr lang="en-GB" dirty="0" err="1"/>
              <a:t>Brin</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896" y="1916832"/>
            <a:ext cx="5121337" cy="3312368"/>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03871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761745"/>
            <a:ext cx="4038600" cy="2202872"/>
          </a:xfrm>
        </p:spPr>
      </p:pic>
      <p:sp>
        <p:nvSpPr>
          <p:cNvPr id="3" name="Content Placeholder 2"/>
          <p:cNvSpPr>
            <a:spLocks noGrp="1"/>
          </p:cNvSpPr>
          <p:nvPr>
            <p:ph sz="half" idx="2"/>
          </p:nvPr>
        </p:nvSpPr>
        <p:spPr/>
        <p:txBody>
          <a:bodyPr>
            <a:normAutofit fontScale="92500"/>
          </a:bodyPr>
          <a:lstStyle/>
          <a:p>
            <a:pPr marL="0" indent="0" algn="ctr">
              <a:buNone/>
            </a:pPr>
            <a:r>
              <a:rPr lang="en-GB" dirty="0" smtClean="0"/>
              <a:t>They decide to rename </a:t>
            </a:r>
            <a:r>
              <a:rPr lang="en-GB" dirty="0" err="1" smtClean="0"/>
              <a:t>BackRub</a:t>
            </a:r>
            <a:r>
              <a:rPr lang="en-GB" dirty="0" smtClean="0"/>
              <a:t> to Google – a play on the word “googol” a mathematical term for the number 1 followed by 100 zeros.</a:t>
            </a:r>
          </a:p>
          <a:p>
            <a:pPr marL="0" indent="0" algn="ctr">
              <a:buNone/>
            </a:pPr>
            <a:r>
              <a:rPr lang="en-GB" dirty="0" smtClean="0"/>
              <a:t>This was to show that it was their mission to organise the seemingly infinite amount of information on the internet.</a:t>
            </a: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pPr/>
              <a:t>35</a:t>
            </a:fld>
            <a:endParaRPr lang="en-GB" dirty="0"/>
          </a:p>
        </p:txBody>
      </p:sp>
      <p:sp>
        <p:nvSpPr>
          <p:cNvPr id="5" name="Title 4"/>
          <p:cNvSpPr>
            <a:spLocks noGrp="1"/>
          </p:cNvSpPr>
          <p:nvPr>
            <p:ph type="title"/>
          </p:nvPr>
        </p:nvSpPr>
        <p:spPr/>
        <p:txBody>
          <a:bodyPr/>
          <a:lstStyle/>
          <a:p>
            <a:r>
              <a:rPr lang="en-GB" dirty="0" smtClean="0"/>
              <a:t>Google</a:t>
            </a:r>
            <a:endParaRPr lang="en-GB" dirty="0"/>
          </a:p>
        </p:txBody>
      </p:sp>
    </p:spTree>
    <p:extLst>
      <p:ext uri="{BB962C8B-B14F-4D97-AF65-F5344CB8AC3E}">
        <p14:creationId xmlns:p14="http://schemas.microsoft.com/office/powerpoint/2010/main" val="24023964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85000" lnSpcReduction="20000"/>
          </a:bodyPr>
          <a:lstStyle/>
          <a:p>
            <a:pPr marL="0" indent="0" algn="ctr">
              <a:buNone/>
            </a:pPr>
            <a:r>
              <a:rPr lang="en-GB" dirty="0" smtClean="0"/>
              <a:t>From a small company that started in a garage to one of the world’s largest companies </a:t>
            </a:r>
            <a:r>
              <a:rPr lang="en-GB" dirty="0"/>
              <a:t> </a:t>
            </a:r>
            <a:r>
              <a:rPr lang="en-GB" dirty="0" smtClean="0"/>
              <a:t>with many diverse areas such as its own email system known as Gmail, Google Maps and Google Books. </a:t>
            </a:r>
          </a:p>
          <a:p>
            <a:pPr marL="0" indent="0" algn="ctr">
              <a:buNone/>
            </a:pPr>
            <a:r>
              <a:rPr lang="en-GB" dirty="0" smtClean="0"/>
              <a:t>On average, Google has been acquiring a company a week since 2010 including YouTube, Motorola Mobility and Android.</a:t>
            </a:r>
          </a:p>
          <a:p>
            <a:pPr marL="0" indent="0" algn="ctr">
              <a:buNone/>
            </a:pPr>
            <a:r>
              <a:rPr lang="en-GB" dirty="0" smtClean="0"/>
              <a:t>In 2011 Google was estimated to be worth $185.1 billion.</a:t>
            </a: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pPr/>
              <a:t>36</a:t>
            </a:fld>
            <a:endParaRPr lang="en-GB" dirty="0"/>
          </a:p>
        </p:txBody>
      </p:sp>
      <p:sp>
        <p:nvSpPr>
          <p:cNvPr id="5" name="Title 4"/>
          <p:cNvSpPr>
            <a:spLocks noGrp="1"/>
          </p:cNvSpPr>
          <p:nvPr>
            <p:ph type="title"/>
          </p:nvPr>
        </p:nvSpPr>
        <p:spPr/>
        <p:txBody>
          <a:bodyPr/>
          <a:lstStyle/>
          <a:p>
            <a:r>
              <a:rPr lang="en-GB" dirty="0" smtClean="0"/>
              <a:t>Google</a:t>
            </a: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1275" y="2475067"/>
            <a:ext cx="1996134" cy="199613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2849" y="921339"/>
            <a:ext cx="1584734" cy="158473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634884" y="3566172"/>
            <a:ext cx="2413936" cy="108880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0610" y="1700808"/>
            <a:ext cx="1598240" cy="159824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2849" y="4564239"/>
            <a:ext cx="2143125" cy="1528763"/>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5656" y="4883326"/>
            <a:ext cx="2443164" cy="890588"/>
          </a:xfrm>
          <a:prstGeom prst="rect">
            <a:avLst/>
          </a:prstGeom>
        </p:spPr>
      </p:pic>
    </p:spTree>
    <p:extLst>
      <p:ext uri="{BB962C8B-B14F-4D97-AF65-F5344CB8AC3E}">
        <p14:creationId xmlns:p14="http://schemas.microsoft.com/office/powerpoint/2010/main" val="34144024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77500" lnSpcReduction="20000"/>
          </a:bodyPr>
          <a:lstStyle/>
          <a:p>
            <a:pPr marL="0" indent="0">
              <a:buNone/>
            </a:pPr>
            <a:r>
              <a:rPr lang="en-GB" b="1" dirty="0" smtClean="0"/>
              <a:t>1984</a:t>
            </a:r>
            <a:r>
              <a:rPr lang="en-GB" b="1" dirty="0"/>
              <a:t>: </a:t>
            </a:r>
            <a:r>
              <a:rPr lang="en-GB" dirty="0"/>
              <a:t>Apple introduces the Macintosh computer</a:t>
            </a:r>
          </a:p>
          <a:p>
            <a:pPr marL="0" indent="0">
              <a:buNone/>
            </a:pPr>
            <a:r>
              <a:rPr lang="en-GB" b="1" dirty="0" smtClean="0"/>
              <a:t>1990</a:t>
            </a:r>
            <a:r>
              <a:rPr lang="en-GB" b="1" dirty="0"/>
              <a:t>: </a:t>
            </a:r>
            <a:r>
              <a:rPr lang="en-GB" dirty="0"/>
              <a:t>Microsoft introduces Windows 3.0</a:t>
            </a:r>
          </a:p>
          <a:p>
            <a:pPr marL="0" indent="0">
              <a:buNone/>
            </a:pPr>
            <a:r>
              <a:rPr lang="en-GB" b="1" dirty="0" smtClean="0"/>
              <a:t>1992</a:t>
            </a:r>
            <a:r>
              <a:rPr lang="en-GB" b="1" dirty="0"/>
              <a:t>: </a:t>
            </a:r>
            <a:r>
              <a:rPr lang="en-GB" dirty="0"/>
              <a:t>Microsoft introduces Windows </a:t>
            </a:r>
            <a:r>
              <a:rPr lang="en-GB" dirty="0" smtClean="0"/>
              <a:t>3.1</a:t>
            </a:r>
          </a:p>
          <a:p>
            <a:pPr marL="0" indent="0">
              <a:buNone/>
            </a:pPr>
            <a:r>
              <a:rPr lang="en-GB" b="1" dirty="0" smtClean="0"/>
              <a:t>1996: </a:t>
            </a:r>
            <a:r>
              <a:rPr lang="en-GB" dirty="0" err="1" smtClean="0"/>
              <a:t>BackRub</a:t>
            </a:r>
            <a:r>
              <a:rPr lang="en-GB" dirty="0" smtClean="0"/>
              <a:t> was created and launched onto Stamford Universities’ servers</a:t>
            </a:r>
          </a:p>
          <a:p>
            <a:pPr marL="0" indent="0">
              <a:buNone/>
            </a:pPr>
            <a:r>
              <a:rPr lang="en-GB" b="1" dirty="0" smtClean="0"/>
              <a:t>1997: </a:t>
            </a:r>
            <a:r>
              <a:rPr lang="en-GB" dirty="0" err="1" smtClean="0"/>
              <a:t>BackRub</a:t>
            </a:r>
            <a:r>
              <a:rPr lang="en-GB" dirty="0" smtClean="0"/>
              <a:t> given a new home and changed to the name Google.</a:t>
            </a:r>
            <a:endParaRPr lang="en-GB" dirty="0"/>
          </a:p>
          <a:p>
            <a:pPr marL="0" indent="0">
              <a:buNone/>
            </a:pPr>
            <a:r>
              <a:rPr lang="en-GB" b="1" dirty="0" smtClean="0"/>
              <a:t>2000</a:t>
            </a:r>
            <a:r>
              <a:rPr lang="en-GB" b="1" dirty="0"/>
              <a:t>:  </a:t>
            </a:r>
            <a:r>
              <a:rPr lang="en-GB" dirty="0"/>
              <a:t>Bill Gates relinquishes his title as head of Microsoft and Microsoft Windows 2000 was released</a:t>
            </a:r>
          </a:p>
          <a:p>
            <a:pPr marL="0" indent="0">
              <a:buNone/>
            </a:pPr>
            <a:endParaRPr lang="en-GB" dirty="0"/>
          </a:p>
        </p:txBody>
      </p:sp>
      <p:sp>
        <p:nvSpPr>
          <p:cNvPr id="3" name="Content Placeholder 2"/>
          <p:cNvSpPr>
            <a:spLocks noGrp="1"/>
          </p:cNvSpPr>
          <p:nvPr>
            <p:ph sz="half" idx="2"/>
          </p:nvPr>
        </p:nvSpPr>
        <p:spPr/>
        <p:txBody>
          <a:bodyPr>
            <a:normAutofit fontScale="77500" lnSpcReduction="20000"/>
          </a:bodyPr>
          <a:lstStyle/>
          <a:p>
            <a:pPr marL="0" indent="0">
              <a:buNone/>
            </a:pPr>
            <a:r>
              <a:rPr lang="en-GB" b="1" dirty="0"/>
              <a:t>2001: </a:t>
            </a:r>
            <a:r>
              <a:rPr lang="en-GB" dirty="0"/>
              <a:t>Wikipedia </a:t>
            </a:r>
            <a:r>
              <a:rPr lang="en-GB" dirty="0" smtClean="0"/>
              <a:t>was founded</a:t>
            </a:r>
            <a:endParaRPr lang="en-GB" dirty="0"/>
          </a:p>
          <a:p>
            <a:pPr marL="0" indent="0">
              <a:buNone/>
            </a:pPr>
            <a:r>
              <a:rPr lang="en-GB" b="1" dirty="0" smtClean="0"/>
              <a:t>2001</a:t>
            </a:r>
            <a:r>
              <a:rPr lang="en-GB" b="1" dirty="0"/>
              <a:t>: </a:t>
            </a:r>
            <a:r>
              <a:rPr lang="en-GB" dirty="0"/>
              <a:t>Microsoft Windows XP is </a:t>
            </a:r>
            <a:r>
              <a:rPr lang="en-GB" dirty="0" smtClean="0"/>
              <a:t>released</a:t>
            </a:r>
          </a:p>
          <a:p>
            <a:pPr marL="0" indent="0">
              <a:buNone/>
            </a:pPr>
            <a:r>
              <a:rPr lang="en-GB" b="1" dirty="0" smtClean="0"/>
              <a:t>2005: </a:t>
            </a:r>
            <a:r>
              <a:rPr lang="en-GB" dirty="0" smtClean="0"/>
              <a:t>Google purchases Android</a:t>
            </a:r>
            <a:endParaRPr lang="en-GB" dirty="0"/>
          </a:p>
          <a:p>
            <a:pPr marL="0" indent="0">
              <a:buNone/>
            </a:pPr>
            <a:r>
              <a:rPr lang="en-GB" b="1" dirty="0" smtClean="0"/>
              <a:t>2005</a:t>
            </a:r>
            <a:r>
              <a:rPr lang="en-GB" b="1" dirty="0"/>
              <a:t>: </a:t>
            </a:r>
            <a:r>
              <a:rPr lang="en-GB" dirty="0"/>
              <a:t>YouTube </a:t>
            </a:r>
            <a:r>
              <a:rPr lang="en-GB" dirty="0" smtClean="0"/>
              <a:t>was founded </a:t>
            </a:r>
            <a:r>
              <a:rPr lang="en-GB" dirty="0"/>
              <a:t>and appears </a:t>
            </a:r>
            <a:r>
              <a:rPr lang="en-GB" dirty="0" smtClean="0"/>
              <a:t>online</a:t>
            </a:r>
          </a:p>
          <a:p>
            <a:pPr marL="0" indent="0">
              <a:buNone/>
            </a:pPr>
            <a:r>
              <a:rPr lang="en-GB" b="1" dirty="0" smtClean="0"/>
              <a:t>2006: </a:t>
            </a:r>
            <a:r>
              <a:rPr lang="en-GB" dirty="0" smtClean="0"/>
              <a:t>Google buys YouTube</a:t>
            </a:r>
            <a:endParaRPr lang="en-GB" dirty="0"/>
          </a:p>
          <a:p>
            <a:pPr marL="0" indent="0">
              <a:buNone/>
            </a:pPr>
            <a:r>
              <a:rPr lang="en-GB" b="1" dirty="0" smtClean="0"/>
              <a:t>2006</a:t>
            </a:r>
            <a:r>
              <a:rPr lang="en-GB" b="1" dirty="0"/>
              <a:t>: </a:t>
            </a:r>
            <a:r>
              <a:rPr lang="en-GB" dirty="0"/>
              <a:t>Nintendo releases the Wii</a:t>
            </a:r>
          </a:p>
          <a:p>
            <a:pPr marL="0" indent="0">
              <a:buNone/>
            </a:pPr>
            <a:r>
              <a:rPr lang="en-GB" b="1" dirty="0" smtClean="0"/>
              <a:t>2007</a:t>
            </a:r>
            <a:r>
              <a:rPr lang="en-GB" b="1" dirty="0"/>
              <a:t>: </a:t>
            </a:r>
            <a:r>
              <a:rPr lang="en-GB" dirty="0"/>
              <a:t>Apple introduces the iPhone</a:t>
            </a:r>
          </a:p>
          <a:p>
            <a:pPr marL="0" indent="0">
              <a:buNone/>
            </a:pPr>
            <a:r>
              <a:rPr lang="en-GB" b="1" dirty="0" smtClean="0"/>
              <a:t>2007</a:t>
            </a:r>
            <a:r>
              <a:rPr lang="en-GB" b="1" dirty="0"/>
              <a:t>: </a:t>
            </a:r>
            <a:r>
              <a:rPr lang="en-GB" dirty="0"/>
              <a:t>Microsoft releases Microsoft Windows Vista and Office 2007</a:t>
            </a:r>
          </a:p>
          <a:p>
            <a:pPr marL="0" indent="0">
              <a:buNone/>
            </a:pPr>
            <a:r>
              <a:rPr lang="en-GB" b="1" dirty="0" smtClean="0"/>
              <a:t>2010</a:t>
            </a:r>
            <a:r>
              <a:rPr lang="en-GB" b="1" dirty="0"/>
              <a:t>: </a:t>
            </a:r>
            <a:r>
              <a:rPr lang="en-GB" dirty="0"/>
              <a:t>Apple introduces the </a:t>
            </a:r>
            <a:r>
              <a:rPr lang="en-GB" dirty="0" err="1"/>
              <a:t>iPad</a:t>
            </a:r>
            <a:endParaRPr lang="en-GB" dirty="0"/>
          </a:p>
          <a:p>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pPr/>
              <a:t>37</a:t>
            </a:fld>
            <a:endParaRPr lang="en-GB" dirty="0"/>
          </a:p>
        </p:txBody>
      </p:sp>
      <p:sp>
        <p:nvSpPr>
          <p:cNvPr id="5" name="Title 4"/>
          <p:cNvSpPr>
            <a:spLocks noGrp="1"/>
          </p:cNvSpPr>
          <p:nvPr>
            <p:ph type="title"/>
          </p:nvPr>
        </p:nvSpPr>
        <p:spPr/>
        <p:txBody>
          <a:bodyPr>
            <a:normAutofit/>
          </a:bodyPr>
          <a:lstStyle/>
          <a:p>
            <a:r>
              <a:rPr lang="en-GB" sz="3600" dirty="0" smtClean="0"/>
              <a:t>Key points in modern computing history</a:t>
            </a:r>
            <a:endParaRPr lang="en-GB" sz="3600" dirty="0"/>
          </a:p>
        </p:txBody>
      </p:sp>
    </p:spTree>
    <p:extLst>
      <p:ext uri="{BB962C8B-B14F-4D97-AF65-F5344CB8AC3E}">
        <p14:creationId xmlns:p14="http://schemas.microsoft.com/office/powerpoint/2010/main" val="130259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Your answers…</a:t>
            </a:r>
            <a:endParaRPr lang="en-GB" dirty="0"/>
          </a:p>
        </p:txBody>
      </p:sp>
      <p:sp>
        <p:nvSpPr>
          <p:cNvPr id="7" name="Content Placeholder 6"/>
          <p:cNvSpPr>
            <a:spLocks noGrp="1"/>
          </p:cNvSpPr>
          <p:nvPr>
            <p:ph idx="1"/>
          </p:nvPr>
        </p:nvSpPr>
        <p:spPr/>
        <p:txBody>
          <a:bodyPr/>
          <a:lstStyle/>
          <a:p>
            <a:r>
              <a:rPr lang="en-GB" dirty="0" smtClean="0"/>
              <a:t>As you were listening to the presentation you should have been filling in the handout.</a:t>
            </a:r>
          </a:p>
          <a:p>
            <a:r>
              <a:rPr lang="en-GB" dirty="0" smtClean="0"/>
              <a:t>We will now go through your answers.</a:t>
            </a: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pPr/>
              <a:t>38</a:t>
            </a:fld>
            <a:endParaRPr lang="en-GB"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848" y="3429000"/>
            <a:ext cx="2736304" cy="2736304"/>
          </a:xfrm>
          <a:prstGeom prst="rect">
            <a:avLst/>
          </a:prstGeom>
          <a:ln>
            <a:noFill/>
          </a:ln>
          <a:effectLst>
            <a:softEdge rad="112500"/>
          </a:effectLst>
        </p:spPr>
      </p:pic>
    </p:spTree>
    <p:extLst>
      <p:ext uri="{BB962C8B-B14F-4D97-AF65-F5344CB8AC3E}">
        <p14:creationId xmlns:p14="http://schemas.microsoft.com/office/powerpoint/2010/main" val="163973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Word Search</a:t>
            </a:r>
            <a:endParaRPr lang="en-GB" dirty="0"/>
          </a:p>
        </p:txBody>
      </p:sp>
      <p:sp>
        <p:nvSpPr>
          <p:cNvPr id="3" name="Content Placeholder 2"/>
          <p:cNvSpPr>
            <a:spLocks noGrp="1"/>
          </p:cNvSpPr>
          <p:nvPr>
            <p:ph idx="1"/>
          </p:nvPr>
        </p:nvSpPr>
        <p:spPr>
          <a:xfrm>
            <a:off x="3923928" y="1600200"/>
            <a:ext cx="4762872" cy="4525963"/>
          </a:xfrm>
        </p:spPr>
        <p:txBody>
          <a:bodyPr>
            <a:normAutofit fontScale="85000" lnSpcReduction="10000"/>
          </a:bodyPr>
          <a:lstStyle/>
          <a:p>
            <a:r>
              <a:rPr lang="en-GB" dirty="0" smtClean="0"/>
              <a:t>Complete the word search by finding the hidden names in the grid of key people listed at the bottom of the sheet.  When you find their name in the grid, write a description of what they did next to their name.</a:t>
            </a:r>
          </a:p>
          <a:p>
            <a:r>
              <a:rPr lang="en-GB" dirty="0" smtClean="0"/>
              <a:t>You may use the internet to help you write the descriptions if you wish.</a:t>
            </a: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t>39</a:t>
            </a:fld>
            <a:endParaRPr lang="en-GB"/>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06069" y="1412776"/>
            <a:ext cx="3417859" cy="474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986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211960" y="1498085"/>
            <a:ext cx="4618856" cy="4525963"/>
          </a:xfrm>
        </p:spPr>
        <p:txBody>
          <a:bodyPr>
            <a:normAutofit fontScale="85000" lnSpcReduction="20000"/>
          </a:bodyPr>
          <a:lstStyle/>
          <a:p>
            <a:r>
              <a:rPr lang="en-GB" b="1" u="sng" dirty="0" smtClean="0"/>
              <a:t>Everybody</a:t>
            </a:r>
            <a:r>
              <a:rPr lang="en-GB" dirty="0" smtClean="0"/>
              <a:t> should complete Tasks 1 by putting key events of computer history into the correct order in which they happened.</a:t>
            </a:r>
          </a:p>
          <a:p>
            <a:r>
              <a:rPr lang="en-GB" b="1" u="sng" dirty="0" smtClean="0"/>
              <a:t>Some of you</a:t>
            </a:r>
            <a:r>
              <a:rPr lang="en-GB" b="1" dirty="0" smtClean="0"/>
              <a:t> </a:t>
            </a:r>
            <a:r>
              <a:rPr lang="en-GB" dirty="0" smtClean="0"/>
              <a:t>may also want to get the extra marks by completing the extension activity.</a:t>
            </a:r>
          </a:p>
          <a:p>
            <a:r>
              <a:rPr lang="en-GB" dirty="0" smtClean="0"/>
              <a:t>This homework is due in next lesson.</a:t>
            </a:r>
          </a:p>
          <a:p>
            <a:r>
              <a:rPr lang="en-GB" dirty="0" smtClean="0"/>
              <a:t>Make sure you have written your homework clearly in your planner.</a:t>
            </a:r>
          </a:p>
          <a:p>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pPr/>
              <a:t>4</a:t>
            </a:fld>
            <a:endParaRPr lang="en-GB" dirty="0"/>
          </a:p>
        </p:txBody>
      </p:sp>
      <p:sp>
        <p:nvSpPr>
          <p:cNvPr id="5" name="Title 4"/>
          <p:cNvSpPr>
            <a:spLocks noGrp="1"/>
          </p:cNvSpPr>
          <p:nvPr>
            <p:ph type="title"/>
          </p:nvPr>
        </p:nvSpPr>
        <p:spPr/>
        <p:txBody>
          <a:bodyPr/>
          <a:lstStyle/>
          <a:p>
            <a:r>
              <a:rPr lang="en-GB" dirty="0" smtClean="0"/>
              <a:t>Homework</a:t>
            </a:r>
            <a:endParaRPr lang="en-GB"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39552" y="1412776"/>
            <a:ext cx="3384376" cy="4659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29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Extension Activity</a:t>
            </a:r>
            <a:endParaRPr lang="en-GB" dirty="0"/>
          </a:p>
        </p:txBody>
      </p:sp>
      <p:sp>
        <p:nvSpPr>
          <p:cNvPr id="3" name="Content Placeholder 2"/>
          <p:cNvSpPr>
            <a:spLocks noGrp="1"/>
          </p:cNvSpPr>
          <p:nvPr>
            <p:ph idx="1"/>
          </p:nvPr>
        </p:nvSpPr>
        <p:spPr>
          <a:xfrm>
            <a:off x="179512" y="1600200"/>
            <a:ext cx="3780890" cy="4525963"/>
          </a:xfrm>
        </p:spPr>
        <p:txBody>
          <a:bodyPr>
            <a:normAutofit fontScale="92500" lnSpcReduction="10000"/>
          </a:bodyPr>
          <a:lstStyle/>
          <a:p>
            <a:pPr marL="0" indent="0" algn="ctr">
              <a:buNone/>
            </a:pPr>
            <a:r>
              <a:rPr lang="en-GB" dirty="0" smtClean="0"/>
              <a:t>Create a poster showing the key points in the development of computers.  Use the internet to bring in images of the people involved and the main inventions which helped to shape computing today.</a:t>
            </a: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t>40</a:t>
            </a:fld>
            <a:endParaRPr lang="en-GB"/>
          </a:p>
        </p:txBody>
      </p:sp>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589" t="5000" r="25485" b="21567"/>
          <a:stretch/>
        </p:blipFill>
        <p:spPr bwMode="auto">
          <a:xfrm>
            <a:off x="3960402" y="1484784"/>
            <a:ext cx="4778170"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74124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Plenary</a:t>
            </a:r>
            <a:endParaRPr lang="en-GB" dirty="0"/>
          </a:p>
        </p:txBody>
      </p:sp>
      <p:sp>
        <p:nvSpPr>
          <p:cNvPr id="3" name="Content Placeholder 2"/>
          <p:cNvSpPr>
            <a:spLocks noGrp="1"/>
          </p:cNvSpPr>
          <p:nvPr>
            <p:ph idx="1"/>
          </p:nvPr>
        </p:nvSpPr>
        <p:spPr/>
        <p:txBody>
          <a:bodyPr/>
          <a:lstStyle/>
          <a:p>
            <a:r>
              <a:rPr lang="en-GB" dirty="0" smtClean="0"/>
              <a:t>You are going to play a game of </a:t>
            </a:r>
            <a:r>
              <a:rPr lang="en-GB" b="1" i="1" dirty="0" smtClean="0">
                <a:solidFill>
                  <a:srgbClr val="FF0000"/>
                </a:solidFill>
                <a:effectLst>
                  <a:outerShdw blurRad="38100" dist="38100" dir="2700000" algn="tl">
                    <a:srgbClr val="000000">
                      <a:alpha val="43137"/>
                    </a:srgbClr>
                  </a:outerShdw>
                </a:effectLst>
              </a:rPr>
              <a:t>Guess Who</a:t>
            </a:r>
            <a:r>
              <a:rPr lang="en-GB" dirty="0" smtClean="0"/>
              <a:t>.</a:t>
            </a:r>
          </a:p>
          <a:p>
            <a:r>
              <a:rPr lang="en-GB" dirty="0" smtClean="0"/>
              <a:t>I need one volunteer who will sit with their back to the board and will ask questions to the rest of the class to try and guess who is showing on the screen.</a:t>
            </a:r>
          </a:p>
          <a:p>
            <a:r>
              <a:rPr lang="en-GB" dirty="0" smtClean="0"/>
              <a:t>They are only allowed to ask questions with a “Yes” or “No” answer.</a:t>
            </a:r>
          </a:p>
          <a:p>
            <a:r>
              <a:rPr lang="en-GB" dirty="0" smtClean="0"/>
              <a:t>No peeking!</a:t>
            </a: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t>41</a:t>
            </a:fld>
            <a:endParaRPr lang="en-GB"/>
          </a:p>
        </p:txBody>
      </p:sp>
    </p:spTree>
    <p:extLst>
      <p:ext uri="{BB962C8B-B14F-4D97-AF65-F5344CB8AC3E}">
        <p14:creationId xmlns:p14="http://schemas.microsoft.com/office/powerpoint/2010/main" val="149239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Guess </a:t>
            </a:r>
            <a:r>
              <a:rPr lang="en-GB" dirty="0"/>
              <a:t>w</a:t>
            </a:r>
            <a:r>
              <a:rPr lang="en-GB" dirty="0" smtClean="0"/>
              <a:t>ho this is…</a:t>
            </a:r>
            <a:endParaRPr lang="en-GB" dirty="0"/>
          </a:p>
        </p:txBody>
      </p:sp>
      <p:sp>
        <p:nvSpPr>
          <p:cNvPr id="6" name="Content Placeholder 5"/>
          <p:cNvSpPr>
            <a:spLocks noGrp="1"/>
          </p:cNvSpPr>
          <p:nvPr>
            <p:ph idx="1"/>
          </p:nvPr>
        </p:nvSpPr>
        <p:spPr>
          <a:xfrm>
            <a:off x="457200" y="1844824"/>
            <a:ext cx="4402832" cy="4281339"/>
          </a:xfrm>
        </p:spPr>
        <p:txBody>
          <a:bodyPr>
            <a:normAutofit lnSpcReduction="10000"/>
          </a:bodyPr>
          <a:lstStyle/>
          <a:p>
            <a:pPr marL="0" indent="0">
              <a:spcBef>
                <a:spcPts val="1200"/>
              </a:spcBef>
              <a:spcAft>
                <a:spcPts val="1200"/>
              </a:spcAft>
              <a:buNone/>
            </a:pPr>
            <a:r>
              <a:rPr lang="en-GB" b="1" dirty="0" smtClean="0"/>
              <a:t>Name: </a:t>
            </a:r>
            <a:r>
              <a:rPr lang="en-GB" dirty="0" smtClean="0"/>
              <a:t>Steve Jobs</a:t>
            </a:r>
          </a:p>
          <a:p>
            <a:pPr marL="0" indent="0">
              <a:spcBef>
                <a:spcPts val="1200"/>
              </a:spcBef>
              <a:spcAft>
                <a:spcPts val="1200"/>
              </a:spcAft>
              <a:buNone/>
            </a:pPr>
            <a:r>
              <a:rPr lang="en-GB" b="1" dirty="0" smtClean="0"/>
              <a:t>What was he famous for? </a:t>
            </a:r>
            <a:r>
              <a:rPr lang="en-GB" dirty="0" smtClean="0"/>
              <a:t>Developed the Apple Brand.</a:t>
            </a:r>
          </a:p>
          <a:p>
            <a:pPr marL="0" indent="0">
              <a:spcBef>
                <a:spcPts val="1200"/>
              </a:spcBef>
              <a:spcAft>
                <a:spcPts val="1200"/>
              </a:spcAft>
              <a:buNone/>
            </a:pPr>
            <a:r>
              <a:rPr lang="en-GB" b="1" dirty="0" smtClean="0"/>
              <a:t>When did this happen? </a:t>
            </a:r>
            <a:r>
              <a:rPr lang="en-GB" dirty="0" smtClean="0"/>
              <a:t>1970s </a:t>
            </a:r>
          </a:p>
          <a:p>
            <a:pPr marL="0" indent="0">
              <a:spcBef>
                <a:spcPts val="1200"/>
              </a:spcBef>
              <a:spcAft>
                <a:spcPts val="1200"/>
              </a:spcAft>
              <a:buNone/>
            </a:pPr>
            <a:r>
              <a:rPr lang="en-GB" b="1" dirty="0" smtClean="0"/>
              <a:t>Nationality: </a:t>
            </a:r>
            <a:r>
              <a:rPr lang="en-GB" dirty="0" smtClean="0"/>
              <a:t>American</a:t>
            </a:r>
          </a:p>
          <a:p>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t>42</a:t>
            </a:fld>
            <a:endParaRPr lang="en-GB"/>
          </a:p>
        </p:txBody>
      </p:sp>
      <p:pic>
        <p:nvPicPr>
          <p:cNvPr id="5"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1988840"/>
            <a:ext cx="3007036" cy="3768818"/>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911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Guess </a:t>
            </a:r>
            <a:r>
              <a:rPr lang="en-GB" dirty="0"/>
              <a:t>w</a:t>
            </a:r>
            <a:r>
              <a:rPr lang="en-GB" dirty="0" smtClean="0"/>
              <a:t>ho this is…</a:t>
            </a:r>
            <a:endParaRPr lang="en-GB" dirty="0"/>
          </a:p>
        </p:txBody>
      </p:sp>
      <p:sp>
        <p:nvSpPr>
          <p:cNvPr id="6" name="Content Placeholder 5"/>
          <p:cNvSpPr>
            <a:spLocks noGrp="1"/>
          </p:cNvSpPr>
          <p:nvPr>
            <p:ph idx="1"/>
          </p:nvPr>
        </p:nvSpPr>
        <p:spPr>
          <a:xfrm>
            <a:off x="3491880" y="1628800"/>
            <a:ext cx="5194920" cy="4281339"/>
          </a:xfrm>
        </p:spPr>
        <p:txBody>
          <a:bodyPr>
            <a:normAutofit fontScale="92500"/>
          </a:bodyPr>
          <a:lstStyle/>
          <a:p>
            <a:pPr marL="0" indent="0">
              <a:spcBef>
                <a:spcPts val="1200"/>
              </a:spcBef>
              <a:spcAft>
                <a:spcPts val="1200"/>
              </a:spcAft>
              <a:buNone/>
            </a:pPr>
            <a:r>
              <a:rPr lang="en-GB" b="1" dirty="0" smtClean="0"/>
              <a:t>Name: </a:t>
            </a:r>
            <a:r>
              <a:rPr lang="en-GB" dirty="0" smtClean="0"/>
              <a:t>Charles Babbage</a:t>
            </a:r>
          </a:p>
          <a:p>
            <a:pPr marL="0" indent="0">
              <a:spcBef>
                <a:spcPts val="1200"/>
              </a:spcBef>
              <a:spcAft>
                <a:spcPts val="1200"/>
              </a:spcAft>
              <a:buNone/>
            </a:pPr>
            <a:r>
              <a:rPr lang="en-GB" b="1" dirty="0" smtClean="0"/>
              <a:t>What was he famous for? </a:t>
            </a:r>
            <a:r>
              <a:rPr lang="en-US" dirty="0" smtClean="0"/>
              <a:t>He designed  </a:t>
            </a:r>
            <a:r>
              <a:rPr lang="en-US" dirty="0"/>
              <a:t>the “Difference Engine” and “Analytical Engine” </a:t>
            </a:r>
            <a:endParaRPr lang="en-US" dirty="0" smtClean="0"/>
          </a:p>
          <a:p>
            <a:pPr marL="0" indent="0">
              <a:spcBef>
                <a:spcPts val="1200"/>
              </a:spcBef>
              <a:spcAft>
                <a:spcPts val="1200"/>
              </a:spcAft>
              <a:buNone/>
            </a:pPr>
            <a:r>
              <a:rPr lang="en-GB" b="1" dirty="0" smtClean="0"/>
              <a:t>When did this happen? </a:t>
            </a:r>
            <a:r>
              <a:rPr lang="en-US" dirty="0"/>
              <a:t>I</a:t>
            </a:r>
            <a:r>
              <a:rPr lang="en-US" dirty="0" smtClean="0"/>
              <a:t>n </a:t>
            </a:r>
            <a:r>
              <a:rPr lang="en-US" dirty="0"/>
              <a:t>the early 19</a:t>
            </a:r>
            <a:r>
              <a:rPr lang="en-US" baseline="30000" dirty="0"/>
              <a:t>th</a:t>
            </a:r>
            <a:r>
              <a:rPr lang="en-US" dirty="0"/>
              <a:t> </a:t>
            </a:r>
            <a:r>
              <a:rPr lang="en-US" dirty="0" smtClean="0"/>
              <a:t>Century.</a:t>
            </a:r>
          </a:p>
          <a:p>
            <a:pPr marL="0" indent="0">
              <a:spcBef>
                <a:spcPts val="1200"/>
              </a:spcBef>
              <a:spcAft>
                <a:spcPts val="1200"/>
              </a:spcAft>
              <a:buNone/>
            </a:pPr>
            <a:r>
              <a:rPr lang="en-GB" b="1" dirty="0"/>
              <a:t>Nationality: </a:t>
            </a:r>
            <a:r>
              <a:rPr lang="en-GB" dirty="0" smtClean="0"/>
              <a:t>English</a:t>
            </a: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t>43</a:t>
            </a:fld>
            <a:endParaRPr lang="en-GB"/>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2132856"/>
            <a:ext cx="2564861" cy="2736304"/>
          </a:xfrm>
          <a:prstGeom prst="rect">
            <a:avLst/>
          </a:prstGeom>
        </p:spPr>
      </p:pic>
    </p:spTree>
    <p:extLst>
      <p:ext uri="{BB962C8B-B14F-4D97-AF65-F5344CB8AC3E}">
        <p14:creationId xmlns:p14="http://schemas.microsoft.com/office/powerpoint/2010/main" val="423720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Guess </a:t>
            </a:r>
            <a:r>
              <a:rPr lang="en-GB" dirty="0"/>
              <a:t>w</a:t>
            </a:r>
            <a:r>
              <a:rPr lang="en-GB" dirty="0" smtClean="0"/>
              <a:t>ho this is…</a:t>
            </a:r>
            <a:endParaRPr lang="en-GB" dirty="0"/>
          </a:p>
        </p:txBody>
      </p:sp>
      <p:sp>
        <p:nvSpPr>
          <p:cNvPr id="6" name="Content Placeholder 5"/>
          <p:cNvSpPr>
            <a:spLocks noGrp="1"/>
          </p:cNvSpPr>
          <p:nvPr>
            <p:ph idx="1"/>
          </p:nvPr>
        </p:nvSpPr>
        <p:spPr>
          <a:xfrm>
            <a:off x="457200" y="1844824"/>
            <a:ext cx="4402832" cy="4281339"/>
          </a:xfrm>
        </p:spPr>
        <p:txBody>
          <a:bodyPr>
            <a:normAutofit fontScale="85000" lnSpcReduction="20000"/>
          </a:bodyPr>
          <a:lstStyle/>
          <a:p>
            <a:pPr marL="0" indent="0">
              <a:spcBef>
                <a:spcPts val="1200"/>
              </a:spcBef>
              <a:spcAft>
                <a:spcPts val="1200"/>
              </a:spcAft>
              <a:buNone/>
            </a:pPr>
            <a:r>
              <a:rPr lang="en-GB" b="1" dirty="0" smtClean="0"/>
              <a:t>Name: </a:t>
            </a:r>
            <a:r>
              <a:rPr lang="en-GB" dirty="0" smtClean="0"/>
              <a:t>Alan Turing</a:t>
            </a:r>
          </a:p>
          <a:p>
            <a:pPr marL="0" indent="0">
              <a:spcBef>
                <a:spcPts val="1200"/>
              </a:spcBef>
              <a:spcAft>
                <a:spcPts val="1200"/>
              </a:spcAft>
              <a:buNone/>
            </a:pPr>
            <a:r>
              <a:rPr lang="en-GB" b="1" dirty="0" smtClean="0"/>
              <a:t>What was he famous for? </a:t>
            </a:r>
            <a:r>
              <a:rPr lang="en-US" dirty="0" smtClean="0"/>
              <a:t>Proved </a:t>
            </a:r>
            <a:r>
              <a:rPr lang="en-US" dirty="0"/>
              <a:t>that a machine capable of processing a stream of 1s and 0s </a:t>
            </a:r>
            <a:r>
              <a:rPr lang="en-US" dirty="0" smtClean="0"/>
              <a:t>would </a:t>
            </a:r>
            <a:r>
              <a:rPr lang="en-US" dirty="0"/>
              <a:t>be capable of solving any problem </a:t>
            </a:r>
            <a:endParaRPr lang="en-US" dirty="0" smtClean="0"/>
          </a:p>
          <a:p>
            <a:pPr marL="0" indent="0">
              <a:spcBef>
                <a:spcPts val="1200"/>
              </a:spcBef>
              <a:spcAft>
                <a:spcPts val="1200"/>
              </a:spcAft>
              <a:buNone/>
            </a:pPr>
            <a:r>
              <a:rPr lang="en-GB" b="1" dirty="0" smtClean="0"/>
              <a:t>When did this happen? </a:t>
            </a:r>
            <a:r>
              <a:rPr lang="en-GB" dirty="0" smtClean="0"/>
              <a:t>1940s </a:t>
            </a:r>
          </a:p>
          <a:p>
            <a:pPr marL="0" indent="0">
              <a:spcBef>
                <a:spcPts val="1200"/>
              </a:spcBef>
              <a:spcAft>
                <a:spcPts val="1200"/>
              </a:spcAft>
              <a:buNone/>
            </a:pPr>
            <a:r>
              <a:rPr lang="en-GB" b="1" dirty="0"/>
              <a:t>Nationality: </a:t>
            </a:r>
            <a:r>
              <a:rPr lang="en-GB" dirty="0" smtClean="0"/>
              <a:t>English</a:t>
            </a:r>
            <a:endParaRPr lang="en-GB" dirty="0"/>
          </a:p>
          <a:p>
            <a:pPr marL="0" indent="0">
              <a:spcBef>
                <a:spcPts val="1200"/>
              </a:spcBef>
              <a:spcAft>
                <a:spcPts val="1200"/>
              </a:spcAft>
              <a:buNone/>
            </a:pPr>
            <a:endParaRPr lang="en-GB" dirty="0" smtClean="0"/>
          </a:p>
          <a:p>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t>44</a:t>
            </a:fld>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1916832"/>
            <a:ext cx="3078992" cy="3812085"/>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189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Guess </a:t>
            </a:r>
            <a:r>
              <a:rPr lang="en-GB" dirty="0"/>
              <a:t>w</a:t>
            </a:r>
            <a:r>
              <a:rPr lang="en-GB" dirty="0" smtClean="0"/>
              <a:t>ho this is…</a:t>
            </a:r>
            <a:endParaRPr lang="en-GB" dirty="0"/>
          </a:p>
        </p:txBody>
      </p:sp>
      <p:sp>
        <p:nvSpPr>
          <p:cNvPr id="6" name="Content Placeholder 5"/>
          <p:cNvSpPr>
            <a:spLocks noGrp="1"/>
          </p:cNvSpPr>
          <p:nvPr>
            <p:ph idx="1"/>
          </p:nvPr>
        </p:nvSpPr>
        <p:spPr>
          <a:xfrm>
            <a:off x="4283968" y="1628800"/>
            <a:ext cx="4402832" cy="4281339"/>
          </a:xfrm>
        </p:spPr>
        <p:txBody>
          <a:bodyPr>
            <a:normAutofit fontScale="85000" lnSpcReduction="10000"/>
          </a:bodyPr>
          <a:lstStyle/>
          <a:p>
            <a:pPr marL="0" indent="0">
              <a:spcBef>
                <a:spcPts val="1200"/>
              </a:spcBef>
              <a:spcAft>
                <a:spcPts val="1200"/>
              </a:spcAft>
              <a:buNone/>
            </a:pPr>
            <a:r>
              <a:rPr lang="en-GB" b="1" dirty="0" smtClean="0"/>
              <a:t>Name: </a:t>
            </a:r>
            <a:r>
              <a:rPr lang="en-US" dirty="0"/>
              <a:t>Dr. Grace Murray Hopper </a:t>
            </a:r>
            <a:endParaRPr lang="en-US" dirty="0" smtClean="0"/>
          </a:p>
          <a:p>
            <a:pPr marL="0" indent="0">
              <a:spcBef>
                <a:spcPts val="1200"/>
              </a:spcBef>
              <a:spcAft>
                <a:spcPts val="1200"/>
              </a:spcAft>
              <a:buNone/>
            </a:pPr>
            <a:r>
              <a:rPr lang="en-GB" b="1" dirty="0" smtClean="0"/>
              <a:t>What was she famous for? </a:t>
            </a:r>
            <a:r>
              <a:rPr lang="en-US" dirty="0" smtClean="0"/>
              <a:t>Inventing </a:t>
            </a:r>
            <a:r>
              <a:rPr lang="en-US" dirty="0"/>
              <a:t>the “COBOL” language </a:t>
            </a:r>
            <a:r>
              <a:rPr lang="en-US" dirty="0" smtClean="0"/>
              <a:t>and the term “debugging”.</a:t>
            </a:r>
          </a:p>
          <a:p>
            <a:pPr marL="0" indent="0">
              <a:spcBef>
                <a:spcPts val="1200"/>
              </a:spcBef>
              <a:spcAft>
                <a:spcPts val="1200"/>
              </a:spcAft>
              <a:buNone/>
            </a:pPr>
            <a:r>
              <a:rPr lang="en-GB" b="1" dirty="0" smtClean="0"/>
              <a:t>When did this happen? </a:t>
            </a:r>
            <a:r>
              <a:rPr lang="en-US" dirty="0" smtClean="0"/>
              <a:t>1940s</a:t>
            </a:r>
          </a:p>
          <a:p>
            <a:pPr marL="0" indent="0">
              <a:spcBef>
                <a:spcPts val="1200"/>
              </a:spcBef>
              <a:spcAft>
                <a:spcPts val="1200"/>
              </a:spcAft>
              <a:buNone/>
            </a:pPr>
            <a:r>
              <a:rPr lang="en-GB" b="1" dirty="0"/>
              <a:t>Nationality: </a:t>
            </a:r>
            <a:r>
              <a:rPr lang="en-GB" dirty="0" smtClean="0"/>
              <a:t>American</a:t>
            </a: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t>45</a:t>
            </a:fld>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2060847"/>
            <a:ext cx="3201279" cy="3304803"/>
          </a:xfrm>
          <a:prstGeom prst="rect">
            <a:avLst/>
          </a:prstGeom>
        </p:spPr>
      </p:pic>
    </p:spTree>
    <p:extLst>
      <p:ext uri="{BB962C8B-B14F-4D97-AF65-F5344CB8AC3E}">
        <p14:creationId xmlns:p14="http://schemas.microsoft.com/office/powerpoint/2010/main" val="5752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Guess </a:t>
            </a:r>
            <a:r>
              <a:rPr lang="en-GB" dirty="0"/>
              <a:t>w</a:t>
            </a:r>
            <a:r>
              <a:rPr lang="en-GB" dirty="0" smtClean="0"/>
              <a:t>ho this is…</a:t>
            </a:r>
            <a:endParaRPr lang="en-GB" dirty="0"/>
          </a:p>
        </p:txBody>
      </p:sp>
      <p:sp>
        <p:nvSpPr>
          <p:cNvPr id="6" name="Content Placeholder 5"/>
          <p:cNvSpPr>
            <a:spLocks noGrp="1"/>
          </p:cNvSpPr>
          <p:nvPr>
            <p:ph idx="1"/>
          </p:nvPr>
        </p:nvSpPr>
        <p:spPr>
          <a:xfrm>
            <a:off x="457200" y="1844824"/>
            <a:ext cx="4402832" cy="4281339"/>
          </a:xfrm>
        </p:spPr>
        <p:txBody>
          <a:bodyPr>
            <a:normAutofit fontScale="92500" lnSpcReduction="20000"/>
          </a:bodyPr>
          <a:lstStyle/>
          <a:p>
            <a:pPr marL="0" indent="0">
              <a:spcBef>
                <a:spcPts val="1200"/>
              </a:spcBef>
              <a:spcAft>
                <a:spcPts val="1200"/>
              </a:spcAft>
              <a:buNone/>
            </a:pPr>
            <a:r>
              <a:rPr lang="en-GB" b="1" dirty="0" smtClean="0"/>
              <a:t>Name: </a:t>
            </a:r>
            <a:r>
              <a:rPr lang="en-US" dirty="0" err="1"/>
              <a:t>Blaise</a:t>
            </a:r>
            <a:r>
              <a:rPr lang="en-US" dirty="0"/>
              <a:t> Pascal</a:t>
            </a:r>
            <a:endParaRPr lang="en-GB" dirty="0"/>
          </a:p>
          <a:p>
            <a:pPr marL="0" indent="0">
              <a:spcBef>
                <a:spcPts val="1200"/>
              </a:spcBef>
              <a:spcAft>
                <a:spcPts val="1200"/>
              </a:spcAft>
              <a:buNone/>
            </a:pPr>
            <a:r>
              <a:rPr lang="en-GB" b="1" dirty="0" smtClean="0"/>
              <a:t>What was he famous for? </a:t>
            </a:r>
            <a:r>
              <a:rPr lang="en-US" dirty="0" smtClean="0"/>
              <a:t>Invented </a:t>
            </a:r>
            <a:r>
              <a:rPr lang="en-US" dirty="0"/>
              <a:t>the first </a:t>
            </a:r>
            <a:r>
              <a:rPr lang="en-US" dirty="0" smtClean="0"/>
              <a:t>calculator to help with collecting taxes</a:t>
            </a:r>
            <a:r>
              <a:rPr lang="en-GB" dirty="0" smtClean="0"/>
              <a:t>.</a:t>
            </a:r>
          </a:p>
          <a:p>
            <a:pPr marL="0" indent="0">
              <a:spcBef>
                <a:spcPts val="1200"/>
              </a:spcBef>
              <a:spcAft>
                <a:spcPts val="1200"/>
              </a:spcAft>
              <a:buNone/>
            </a:pPr>
            <a:r>
              <a:rPr lang="en-GB" b="1" dirty="0" smtClean="0"/>
              <a:t>When did this happen? </a:t>
            </a:r>
            <a:r>
              <a:rPr lang="en-US" dirty="0" smtClean="0"/>
              <a:t>1645</a:t>
            </a:r>
          </a:p>
          <a:p>
            <a:pPr marL="0" indent="0">
              <a:spcBef>
                <a:spcPts val="1200"/>
              </a:spcBef>
              <a:spcAft>
                <a:spcPts val="1200"/>
              </a:spcAft>
              <a:buNone/>
            </a:pPr>
            <a:r>
              <a:rPr lang="en-GB" b="1" dirty="0"/>
              <a:t>Nationality: </a:t>
            </a:r>
            <a:r>
              <a:rPr lang="en-GB" dirty="0" smtClean="0"/>
              <a:t>French</a:t>
            </a: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t>46</a:t>
            </a:fld>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373" y="1828479"/>
            <a:ext cx="3648075" cy="3838575"/>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60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827450">
            <a:off x="5790515" y="1662127"/>
            <a:ext cx="2813793" cy="4210568"/>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Content Placeholder 1"/>
          <p:cNvSpPr>
            <a:spLocks noGrp="1"/>
          </p:cNvSpPr>
          <p:nvPr>
            <p:ph sz="half" idx="1"/>
          </p:nvPr>
        </p:nvSpPr>
        <p:spPr>
          <a:xfrm>
            <a:off x="457200" y="1600200"/>
            <a:ext cx="3106688" cy="4525963"/>
          </a:xfrm>
        </p:spPr>
        <p:txBody>
          <a:bodyPr>
            <a:normAutofit/>
          </a:bodyPr>
          <a:lstStyle/>
          <a:p>
            <a:pPr marL="0" indent="0" algn="ctr">
              <a:buNone/>
            </a:pPr>
            <a:r>
              <a:rPr lang="en-GB" dirty="0" smtClean="0"/>
              <a:t>You are going to learn about the history of computers.  While you are listening, fill in the handout to answer questions about the key points in the history.</a:t>
            </a: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pPr/>
              <a:t>5</a:t>
            </a:fld>
            <a:endParaRPr lang="en-GB" dirty="0"/>
          </a:p>
        </p:txBody>
      </p:sp>
      <p:sp>
        <p:nvSpPr>
          <p:cNvPr id="5" name="Title 4"/>
          <p:cNvSpPr>
            <a:spLocks noGrp="1"/>
          </p:cNvSpPr>
          <p:nvPr>
            <p:ph type="title"/>
          </p:nvPr>
        </p:nvSpPr>
        <p:spPr/>
        <p:txBody>
          <a:bodyPr/>
          <a:lstStyle/>
          <a:p>
            <a:r>
              <a:rPr lang="en-GB" dirty="0" smtClean="0"/>
              <a:t>History of Computers</a:t>
            </a:r>
            <a:endParaRPr lang="en-GB" dirty="0"/>
          </a:p>
        </p:txBody>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20530263">
            <a:off x="4028437" y="1718501"/>
            <a:ext cx="2753421" cy="4168639"/>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713491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Over 5000 years ago…</a:t>
            </a:r>
            <a:endParaRPr lang="en-GB" dirty="0"/>
          </a:p>
        </p:txBody>
      </p:sp>
      <p:sp>
        <p:nvSpPr>
          <p:cNvPr id="7" name="Content Placeholder 6"/>
          <p:cNvSpPr>
            <a:spLocks noGrp="1"/>
          </p:cNvSpPr>
          <p:nvPr>
            <p:ph idx="1"/>
          </p:nvPr>
        </p:nvSpPr>
        <p:spPr>
          <a:xfrm>
            <a:off x="457200" y="1600200"/>
            <a:ext cx="4258816" cy="4525963"/>
          </a:xfrm>
        </p:spPr>
        <p:txBody>
          <a:bodyPr>
            <a:normAutofit lnSpcReduction="10000"/>
          </a:bodyPr>
          <a:lstStyle/>
          <a:p>
            <a:pPr marL="0" indent="0" algn="ctr">
              <a:buNone/>
            </a:pPr>
            <a:r>
              <a:rPr lang="en-US" dirty="0"/>
              <a:t>The abacus </a:t>
            </a:r>
            <a:r>
              <a:rPr lang="en-US" dirty="0" smtClean="0"/>
              <a:t>was used in Babylon 2000 years before the Greeks used it to help with calculating.  To use it, you slide </a:t>
            </a:r>
            <a:r>
              <a:rPr lang="en-US" dirty="0"/>
              <a:t>the beads up and down on the rods to add and subtract</a:t>
            </a:r>
            <a:r>
              <a:rPr lang="en-US" dirty="0" smtClean="0"/>
              <a:t>. It is still used today in some countries.</a:t>
            </a:r>
            <a:endParaRPr lang="en-US" dirty="0"/>
          </a:p>
          <a:p>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pPr/>
              <a:t>6</a:t>
            </a:fld>
            <a:endParaRPr lang="en-GB" dirty="0"/>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308" b="99231" l="3620" r="100000"/>
                    </a14:imgEffect>
                  </a14:imgLayer>
                </a14:imgProps>
              </a:ext>
              <a:ext uri="{28A0092B-C50C-407E-A947-70E740481C1C}">
                <a14:useLocalDpi xmlns:a14="http://schemas.microsoft.com/office/drawing/2010/main" val="0"/>
              </a:ext>
            </a:extLst>
          </a:blip>
          <a:srcRect/>
          <a:stretch>
            <a:fillRect/>
          </a:stretch>
        </p:blipFill>
        <p:spPr bwMode="auto">
          <a:xfrm>
            <a:off x="4716015" y="2348880"/>
            <a:ext cx="4284477" cy="2520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12878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0702" y="4158556"/>
            <a:ext cx="1543050"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smtClean="0"/>
              <a:t>John Napier</a:t>
            </a:r>
            <a:endParaRPr lang="en-GB" dirty="0"/>
          </a:p>
        </p:txBody>
      </p:sp>
      <p:sp>
        <p:nvSpPr>
          <p:cNvPr id="3" name="Content Placeholder 2"/>
          <p:cNvSpPr>
            <a:spLocks noGrp="1"/>
          </p:cNvSpPr>
          <p:nvPr>
            <p:ph idx="1"/>
          </p:nvPr>
        </p:nvSpPr>
        <p:spPr>
          <a:xfrm>
            <a:off x="4427984" y="1600201"/>
            <a:ext cx="4536504" cy="2692896"/>
          </a:xfrm>
        </p:spPr>
        <p:txBody>
          <a:bodyPr>
            <a:normAutofit fontScale="92500" lnSpcReduction="10000"/>
          </a:bodyPr>
          <a:lstStyle/>
          <a:p>
            <a:pPr marL="0" indent="0" algn="ctr">
              <a:buNone/>
            </a:pPr>
            <a:r>
              <a:rPr lang="en-US" dirty="0"/>
              <a:t>John </a:t>
            </a:r>
            <a:r>
              <a:rPr lang="en-US" dirty="0" smtClean="0"/>
              <a:t>Napier invented “logarithms” </a:t>
            </a:r>
            <a:r>
              <a:rPr lang="en-US" dirty="0"/>
              <a:t>which use lookup tables to find the solution to otherwise tedious and error-prone mathematical calculations. </a:t>
            </a: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t>7</a:t>
            </a:fld>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700807"/>
            <a:ext cx="3312368" cy="4239831"/>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6" descr="bones"/>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5833" l="417" r="99167"/>
                    </a14:imgEffect>
                  </a14:imgLayer>
                </a14:imgProps>
              </a:ext>
              <a:ext uri="{28A0092B-C50C-407E-A947-70E740481C1C}">
                <a14:useLocalDpi xmlns:a14="http://schemas.microsoft.com/office/drawing/2010/main" val="0"/>
              </a:ext>
            </a:extLst>
          </a:blip>
          <a:srcRect/>
          <a:stretch>
            <a:fillRect/>
          </a:stretch>
        </p:blipFill>
        <p:spPr bwMode="auto">
          <a:xfrm>
            <a:off x="5640937" y="4221088"/>
            <a:ext cx="2363847" cy="1890093"/>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568" y="1700805"/>
            <a:ext cx="3312368" cy="4239831"/>
          </a:xfrm>
          <a:prstGeom prst="rect">
            <a:avLst/>
          </a:prstGeom>
          <a:ln>
            <a:solidFill>
              <a:schemeClr val="tx1"/>
            </a:solidFill>
          </a:ln>
          <a:effectLst>
            <a:outerShdw blurRad="292100" dist="139700" dir="2700000" algn="tl" rotWithShape="0">
              <a:srgbClr val="333333">
                <a:alpha val="65000"/>
              </a:srgbClr>
            </a:outerShdw>
          </a:effectLst>
        </p:spPr>
      </p:pic>
      <p:sp>
        <p:nvSpPr>
          <p:cNvPr id="7" name="Oval Callout 6"/>
          <p:cNvSpPr/>
          <p:nvPr/>
        </p:nvSpPr>
        <p:spPr>
          <a:xfrm>
            <a:off x="2817424" y="4045114"/>
            <a:ext cx="2808312" cy="1512168"/>
          </a:xfrm>
          <a:prstGeom prst="wedgeEllipseCallout">
            <a:avLst>
              <a:gd name="adj1" fmla="val -56795"/>
              <a:gd name="adj2" fmla="val -13650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I am a mathematician, physicist, astronomer and astrologer. </a:t>
            </a:r>
          </a:p>
        </p:txBody>
      </p:sp>
      <p:sp>
        <p:nvSpPr>
          <p:cNvPr id="9" name="Cloud Callout 8"/>
          <p:cNvSpPr/>
          <p:nvPr/>
        </p:nvSpPr>
        <p:spPr>
          <a:xfrm>
            <a:off x="5076056" y="5148331"/>
            <a:ext cx="2144646" cy="1363256"/>
          </a:xfrm>
          <a:prstGeom prst="cloudCallout">
            <a:avLst>
              <a:gd name="adj1" fmla="val 48707"/>
              <a:gd name="adj2" fmla="val -8723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tx1"/>
                </a:solidFill>
              </a:rPr>
              <a:t>Clever clogs!</a:t>
            </a:r>
            <a:endParaRPr lang="en-GB" sz="2400" b="1" dirty="0">
              <a:solidFill>
                <a:schemeClr val="tx1"/>
              </a:solidFill>
            </a:endParaRPr>
          </a:p>
        </p:txBody>
      </p:sp>
    </p:spTree>
    <p:extLst>
      <p:ext uri="{BB962C8B-B14F-4D97-AF65-F5344CB8AC3E}">
        <p14:creationId xmlns:p14="http://schemas.microsoft.com/office/powerpoint/2010/main" val="197824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par>
                          <p:cTn id="13" fill="hold">
                            <p:stCondLst>
                              <p:cond delay="0"/>
                            </p:stCondLst>
                            <p:childTnLst>
                              <p:par>
                                <p:cTn id="14" presetID="2" presetClass="entr" presetSubtype="2" fill="hold" nodeType="afterEffect">
                                  <p:stCondLst>
                                    <p:cond delay="0"/>
                                  </p:stCondLst>
                                  <p:childTnLst>
                                    <p:set>
                                      <p:cBhvr>
                                        <p:cTn id="15" dur="1" fill="hold">
                                          <p:stCondLst>
                                            <p:cond delay="0"/>
                                          </p:stCondLst>
                                        </p:cTn>
                                        <p:tgtEl>
                                          <p:spTgt spid="10244"/>
                                        </p:tgtEl>
                                        <p:attrNameLst>
                                          <p:attrName>style.visibility</p:attrName>
                                        </p:attrNameLst>
                                      </p:cBhvr>
                                      <p:to>
                                        <p:strVal val="visible"/>
                                      </p:to>
                                    </p:set>
                                    <p:anim calcmode="lin" valueType="num">
                                      <p:cBhvr additive="base">
                                        <p:cTn id="16" dur="500" fill="hold"/>
                                        <p:tgtEl>
                                          <p:spTgt spid="10244"/>
                                        </p:tgtEl>
                                        <p:attrNameLst>
                                          <p:attrName>ppt_x</p:attrName>
                                        </p:attrNameLst>
                                      </p:cBhvr>
                                      <p:tavLst>
                                        <p:tav tm="0">
                                          <p:val>
                                            <p:strVal val="1+#ppt_w/2"/>
                                          </p:val>
                                        </p:tav>
                                        <p:tav tm="100000">
                                          <p:val>
                                            <p:strVal val="#ppt_x"/>
                                          </p:val>
                                        </p:tav>
                                      </p:tavLst>
                                    </p:anim>
                                    <p:anim calcmode="lin" valueType="num">
                                      <p:cBhvr additive="base">
                                        <p:cTn id="17" dur="500" fill="hold"/>
                                        <p:tgtEl>
                                          <p:spTgt spid="1024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outerShdw>
                </a:effectLst>
              </a:rPr>
              <a:t>Blaise Pascal</a:t>
            </a:r>
            <a:endParaRPr lang="en-GB" dirty="0"/>
          </a:p>
        </p:txBody>
      </p:sp>
      <p:sp>
        <p:nvSpPr>
          <p:cNvPr id="3" name="Content Placeholder 2"/>
          <p:cNvSpPr>
            <a:spLocks noGrp="1"/>
          </p:cNvSpPr>
          <p:nvPr>
            <p:ph idx="1"/>
          </p:nvPr>
        </p:nvSpPr>
        <p:spPr>
          <a:xfrm>
            <a:off x="457200" y="1600200"/>
            <a:ext cx="3754760" cy="4525963"/>
          </a:xfrm>
        </p:spPr>
        <p:txBody>
          <a:bodyPr>
            <a:normAutofit/>
          </a:bodyPr>
          <a:lstStyle/>
          <a:p>
            <a:pPr marL="0" indent="0" algn="ctr">
              <a:buNone/>
            </a:pPr>
            <a:r>
              <a:rPr lang="en-US" dirty="0"/>
              <a:t>This famous French philosopher and mathematician invented the first </a:t>
            </a:r>
            <a:r>
              <a:rPr lang="en-US" dirty="0" smtClean="0"/>
              <a:t>calculator </a:t>
            </a:r>
            <a:r>
              <a:rPr lang="en-US" dirty="0"/>
              <a:t>in 1645 to help with collecting taxes. It could add and subtract by </a:t>
            </a:r>
            <a:r>
              <a:rPr lang="en-US" dirty="0" smtClean="0"/>
              <a:t>rotating dials.</a:t>
            </a:r>
            <a:endParaRPr lang="en-US" dirty="0"/>
          </a:p>
          <a:p>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t>8</a:t>
            </a:fld>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1828479"/>
            <a:ext cx="3648075" cy="3838575"/>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14090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outerShdw>
                </a:effectLst>
              </a:rPr>
              <a:t>Gottfried Wilhelm von Leibnitz</a:t>
            </a:r>
            <a:endParaRPr lang="en-GB" dirty="0"/>
          </a:p>
        </p:txBody>
      </p:sp>
      <p:sp>
        <p:nvSpPr>
          <p:cNvPr id="3" name="Content Placeholder 2"/>
          <p:cNvSpPr>
            <a:spLocks noGrp="1"/>
          </p:cNvSpPr>
          <p:nvPr>
            <p:ph idx="1"/>
          </p:nvPr>
        </p:nvSpPr>
        <p:spPr>
          <a:xfrm>
            <a:off x="5004048" y="1600200"/>
            <a:ext cx="3682752" cy="4349079"/>
          </a:xfrm>
        </p:spPr>
        <p:txBody>
          <a:bodyPr>
            <a:normAutofit fontScale="92500" lnSpcReduction="20000"/>
          </a:bodyPr>
          <a:lstStyle/>
          <a:p>
            <a:pPr marL="0" indent="0" algn="ctr">
              <a:buNone/>
            </a:pPr>
            <a:r>
              <a:rPr lang="en-US" dirty="0" smtClean="0"/>
              <a:t>Leibnitz invented a machine in 1674, </a:t>
            </a:r>
            <a:r>
              <a:rPr lang="en-US" dirty="0"/>
              <a:t>around 30 years after Pascal invented his </a:t>
            </a:r>
            <a:r>
              <a:rPr lang="en-US" dirty="0" smtClean="0"/>
              <a:t>machine.  He called it the “Stepped Reckoner” and it </a:t>
            </a:r>
            <a:r>
              <a:rPr lang="en-US" dirty="0"/>
              <a:t>could not only add and subtract, but multiply and divide as </a:t>
            </a:r>
            <a:r>
              <a:rPr lang="en-US" dirty="0" smtClean="0"/>
              <a:t>well.</a:t>
            </a:r>
            <a:endParaRPr lang="en-GB" dirty="0"/>
          </a:p>
        </p:txBody>
      </p:sp>
      <p:sp>
        <p:nvSpPr>
          <p:cNvPr id="4" name="Slide Number Placeholder 3"/>
          <p:cNvSpPr>
            <a:spLocks noGrp="1"/>
          </p:cNvSpPr>
          <p:nvPr>
            <p:ph type="sldNum" sz="quarter" idx="12"/>
          </p:nvPr>
        </p:nvSpPr>
        <p:spPr/>
        <p:txBody>
          <a:bodyPr/>
          <a:lstStyle/>
          <a:p>
            <a:fld id="{525555F4-47BE-4721-8CA0-7B59355C00EB}" type="slidenum">
              <a:rPr lang="en-GB" smtClean="0"/>
              <a:t>9</a:t>
            </a:fld>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694" y="1556790"/>
            <a:ext cx="3528392" cy="4466319"/>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30167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1044</TotalTime>
  <Words>2123</Words>
  <Application>Microsoft Office PowerPoint</Application>
  <PresentationFormat>On-screen Show (4:3)</PresentationFormat>
  <Paragraphs>220</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Impact</vt:lpstr>
      <vt:lpstr>Office Theme</vt:lpstr>
      <vt:lpstr>History of Computers</vt:lpstr>
      <vt:lpstr>Starter</vt:lpstr>
      <vt:lpstr>Objective of the lesson</vt:lpstr>
      <vt:lpstr>Homework</vt:lpstr>
      <vt:lpstr>History of Computers</vt:lpstr>
      <vt:lpstr>Over 5000 years ago…</vt:lpstr>
      <vt:lpstr>John Napier</vt:lpstr>
      <vt:lpstr>Blaise Pascal</vt:lpstr>
      <vt:lpstr>Gottfried Wilhelm von Leibnitz</vt:lpstr>
      <vt:lpstr>Joseph-Marie Jacquard</vt:lpstr>
      <vt:lpstr>Charles Babbage</vt:lpstr>
      <vt:lpstr>Charles Babbage</vt:lpstr>
      <vt:lpstr>Lady Augusta Ada</vt:lpstr>
      <vt:lpstr>Bletchley Park</vt:lpstr>
      <vt:lpstr>Bletchley Park</vt:lpstr>
      <vt:lpstr>Tommy Flowers</vt:lpstr>
      <vt:lpstr>Alan Turing</vt:lpstr>
      <vt:lpstr>John Vincent Atanasoff</vt:lpstr>
      <vt:lpstr>Howard Aiken</vt:lpstr>
      <vt:lpstr>Howard Aiken</vt:lpstr>
      <vt:lpstr>Dr. Grace Murray Hopper</vt:lpstr>
      <vt:lpstr>Dr. Grace Murray Hopper</vt:lpstr>
      <vt:lpstr>Valves</vt:lpstr>
      <vt:lpstr>Jack Kilby</vt:lpstr>
      <vt:lpstr>Microelectronics Revolution</vt:lpstr>
      <vt:lpstr>Bill Gates</vt:lpstr>
      <vt:lpstr>Bill Gates</vt:lpstr>
      <vt:lpstr>Bill Gates</vt:lpstr>
      <vt:lpstr>Steve Jobs</vt:lpstr>
      <vt:lpstr>Apple</vt:lpstr>
      <vt:lpstr>Steve Jobs</vt:lpstr>
      <vt:lpstr>Steve Jobs</vt:lpstr>
      <vt:lpstr>Microsoft v Apple</vt:lpstr>
      <vt:lpstr>Larry Page and Sergey Brin</vt:lpstr>
      <vt:lpstr>Google</vt:lpstr>
      <vt:lpstr>Google</vt:lpstr>
      <vt:lpstr>Key points in modern computing history</vt:lpstr>
      <vt:lpstr>Your answers…</vt:lpstr>
      <vt:lpstr>Word Search</vt:lpstr>
      <vt:lpstr>Extension Activity</vt:lpstr>
      <vt:lpstr>Plenary</vt:lpstr>
      <vt:lpstr>Guess who this is…</vt:lpstr>
      <vt:lpstr>Guess who this is…</vt:lpstr>
      <vt:lpstr>Guess who this is…</vt:lpstr>
      <vt:lpstr>Guess who this is…</vt:lpstr>
      <vt:lpstr>Guess who this is…</vt:lpstr>
    </vt:vector>
  </TitlesOfParts>
  <Company>RushmoorSchool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 Wilkin</dc:creator>
  <cp:lastModifiedBy>Nichola Wilkin</cp:lastModifiedBy>
  <cp:revision>129</cp:revision>
  <cp:lastPrinted>2012-06-27T14:44:17Z</cp:lastPrinted>
  <dcterms:created xsi:type="dcterms:W3CDTF">2012-06-27T11:06:02Z</dcterms:created>
  <dcterms:modified xsi:type="dcterms:W3CDTF">2014-07-24T09:33:29Z</dcterms:modified>
</cp:coreProperties>
</file>