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297" r:id="rId2"/>
    <p:sldId id="296" r:id="rId3"/>
    <p:sldId id="257" r:id="rId4"/>
    <p:sldId id="348" r:id="rId5"/>
    <p:sldId id="295" r:id="rId6"/>
    <p:sldId id="258" r:id="rId7"/>
    <p:sldId id="268" r:id="rId8"/>
    <p:sldId id="290" r:id="rId9"/>
    <p:sldId id="278" r:id="rId10"/>
    <p:sldId id="291" r:id="rId11"/>
    <p:sldId id="279" r:id="rId12"/>
    <p:sldId id="292" r:id="rId13"/>
    <p:sldId id="269" r:id="rId14"/>
    <p:sldId id="293" r:id="rId15"/>
    <p:sldId id="270" r:id="rId16"/>
    <p:sldId id="294" r:id="rId17"/>
    <p:sldId id="271" r:id="rId18"/>
    <p:sldId id="272" r:id="rId19"/>
    <p:sldId id="298" r:id="rId20"/>
    <p:sldId id="349" r:id="rId21"/>
    <p:sldId id="305" r:id="rId22"/>
    <p:sldId id="299" r:id="rId23"/>
    <p:sldId id="300" r:id="rId24"/>
    <p:sldId id="301" r:id="rId25"/>
    <p:sldId id="302" r:id="rId26"/>
    <p:sldId id="303" r:id="rId27"/>
    <p:sldId id="304" r:id="rId28"/>
    <p:sldId id="314" r:id="rId29"/>
    <p:sldId id="350" r:id="rId30"/>
    <p:sldId id="315" r:id="rId31"/>
    <p:sldId id="306" r:id="rId32"/>
    <p:sldId id="307" r:id="rId33"/>
    <p:sldId id="308" r:id="rId34"/>
    <p:sldId id="309" r:id="rId35"/>
    <p:sldId id="310" r:id="rId36"/>
    <p:sldId id="311" r:id="rId37"/>
    <p:sldId id="312" r:id="rId38"/>
    <p:sldId id="313" r:id="rId39"/>
    <p:sldId id="325" r:id="rId40"/>
    <p:sldId id="354" r:id="rId41"/>
    <p:sldId id="351" r:id="rId42"/>
    <p:sldId id="317" r:id="rId43"/>
    <p:sldId id="318" r:id="rId44"/>
    <p:sldId id="319" r:id="rId45"/>
    <p:sldId id="320" r:id="rId46"/>
    <p:sldId id="321" r:id="rId47"/>
    <p:sldId id="322" r:id="rId48"/>
    <p:sldId id="323" r:id="rId49"/>
    <p:sldId id="324" r:id="rId50"/>
    <p:sldId id="326" r:id="rId51"/>
    <p:sldId id="352" r:id="rId52"/>
    <p:sldId id="335" r:id="rId53"/>
    <p:sldId id="327" r:id="rId54"/>
    <p:sldId id="328" r:id="rId55"/>
    <p:sldId id="329" r:id="rId56"/>
    <p:sldId id="330" r:id="rId57"/>
    <p:sldId id="331" r:id="rId58"/>
    <p:sldId id="332" r:id="rId59"/>
    <p:sldId id="333" r:id="rId60"/>
    <p:sldId id="334" r:id="rId61"/>
    <p:sldId id="337" r:id="rId62"/>
    <p:sldId id="353" r:id="rId63"/>
    <p:sldId id="336" r:id="rId64"/>
    <p:sldId id="338" r:id="rId65"/>
    <p:sldId id="339" r:id="rId66"/>
    <p:sldId id="340" r:id="rId67"/>
    <p:sldId id="341" r:id="rId68"/>
    <p:sldId id="342" r:id="rId69"/>
    <p:sldId id="343" r:id="rId70"/>
    <p:sldId id="344" r:id="rId71"/>
    <p:sldId id="345" r:id="rId72"/>
    <p:sldId id="346" r:id="rId73"/>
    <p:sldId id="347" r:id="rId74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C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66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1E18EDE-DA09-4D8B-A4A0-F658B34683B6}" type="datetimeFigureOut">
              <a:rPr lang="en-GB"/>
              <a:pPr>
                <a:defRPr/>
              </a:pPr>
              <a:t>06/03/2016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07DAB6B-BCFA-4D7E-8FC9-57590649738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5373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58F2F4-BEB2-46D4-9EB0-5EA606BA5238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GB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044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2FCE194F-C4AD-475F-843E-875036E6D1B9}" type="slidenum">
              <a:rPr lang="en-GB" sz="1200">
                <a:latin typeface="+mn-lt"/>
              </a:rPr>
              <a:pPr algn="r">
                <a:defRPr/>
              </a:pPr>
              <a:t>14</a:t>
            </a:fld>
            <a:endParaRPr lang="en-GB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67233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12885587-81F7-47D4-AFD9-BC70A50CFDD8}" type="slidenum">
              <a:rPr lang="en-GB" sz="1200">
                <a:latin typeface="+mn-lt"/>
              </a:rPr>
              <a:pPr algn="r">
                <a:defRPr/>
              </a:pPr>
              <a:t>15</a:t>
            </a:fld>
            <a:endParaRPr lang="en-GB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5971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EBCCC846-06E9-48CE-A80F-30B4732C032B}" type="slidenum">
              <a:rPr lang="en-GB" sz="1200">
                <a:latin typeface="+mn-lt"/>
              </a:rPr>
              <a:pPr algn="r">
                <a:defRPr/>
              </a:pPr>
              <a:t>16</a:t>
            </a:fld>
            <a:endParaRPr lang="en-GB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30125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46A7A814-AA08-4760-BF77-C907404E0C31}" type="slidenum">
              <a:rPr lang="en-GB" sz="1200">
                <a:latin typeface="+mn-lt"/>
              </a:rPr>
              <a:pPr algn="r">
                <a:defRPr/>
              </a:pPr>
              <a:t>17</a:t>
            </a:fld>
            <a:endParaRPr lang="en-GB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54518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66604BC8-DC2E-467A-835B-400BAEA05632}" type="slidenum">
              <a:rPr lang="en-GB" sz="1200">
                <a:latin typeface="+mn-lt"/>
              </a:rPr>
              <a:pPr algn="r">
                <a:defRPr/>
              </a:pPr>
              <a:t>18</a:t>
            </a:fld>
            <a:endParaRPr lang="en-GB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40113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58F2F4-BEB2-46D4-9EB0-5EA606BA5238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GB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2331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311F69-8809-417E-A022-65722B9F33F3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GB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6176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2E96C5C4-74EC-41AE-8441-286A1A730297}" type="slidenum">
              <a:rPr lang="en-GB" sz="1200">
                <a:latin typeface="+mn-lt"/>
              </a:rPr>
              <a:pPr algn="r">
                <a:defRPr/>
              </a:pPr>
              <a:t>23</a:t>
            </a:fld>
            <a:endParaRPr lang="en-GB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30751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65552C69-52D6-4EB7-A6F4-075213B98FD8}" type="slidenum">
              <a:rPr lang="en-GB" sz="1200">
                <a:latin typeface="+mn-lt"/>
              </a:rPr>
              <a:pPr algn="r">
                <a:defRPr/>
              </a:pPr>
              <a:t>24</a:t>
            </a:fld>
            <a:endParaRPr lang="en-GB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20181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F4E239-7553-4345-94E8-15BC627B278E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GB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876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311F69-8809-417E-A022-65722B9F33F3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GB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1312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60CFDE63-7E67-4D8C-B423-5728260586BD}" type="slidenum">
              <a:rPr lang="en-GB" sz="1200">
                <a:latin typeface="+mn-lt"/>
              </a:rPr>
              <a:pPr algn="r">
                <a:defRPr/>
              </a:pPr>
              <a:t>26</a:t>
            </a:fld>
            <a:endParaRPr lang="en-GB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73902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46A7A814-AA08-4760-BF77-C907404E0C31}" type="slidenum">
              <a:rPr lang="en-GB" sz="1200">
                <a:latin typeface="+mn-lt"/>
              </a:rPr>
              <a:pPr algn="r">
                <a:defRPr/>
              </a:pPr>
              <a:t>27</a:t>
            </a:fld>
            <a:endParaRPr lang="en-GB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904757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71C381-51CF-4BF9-8A6A-9E42752B7F85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GB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8133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712095-541D-4FBF-BD52-CF93721F9122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GB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5583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915B1C11-C798-4625-AD08-8572D68C0AB7}" type="slidenum">
              <a:rPr lang="en-GB" sz="1200">
                <a:latin typeface="+mn-lt"/>
              </a:rPr>
              <a:pPr algn="r">
                <a:defRPr/>
              </a:pPr>
              <a:t>32</a:t>
            </a:fld>
            <a:endParaRPr lang="en-GB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28811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49CFB4-CA6D-4491-829B-A7E705CBF4AD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GB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5249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02CE38DA-0221-4B51-8CA8-0FDF18278A95}" type="slidenum">
              <a:rPr lang="en-GB" sz="1200">
                <a:latin typeface="+mn-lt"/>
              </a:rPr>
              <a:pPr algn="r">
                <a:defRPr/>
              </a:pPr>
              <a:t>34</a:t>
            </a:fld>
            <a:endParaRPr lang="en-GB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38985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02C44E5F-90DF-4624-AA88-9877F7D68548}" type="slidenum">
              <a:rPr lang="en-GB" sz="1200">
                <a:latin typeface="+mn-lt"/>
              </a:rPr>
              <a:pPr algn="r">
                <a:defRPr/>
              </a:pPr>
              <a:t>35</a:t>
            </a:fld>
            <a:endParaRPr lang="en-GB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62806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399E53EC-FE34-4637-AA06-1E0C3CB6EE04}" type="slidenum">
              <a:rPr lang="en-GB" sz="1200">
                <a:latin typeface="+mn-lt"/>
              </a:rPr>
              <a:pPr algn="r">
                <a:defRPr/>
              </a:pPr>
              <a:t>36</a:t>
            </a:fld>
            <a:endParaRPr lang="en-GB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969334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9F59E19F-33FB-4910-A5A4-03A94FEAB8B1}" type="slidenum">
              <a:rPr lang="en-GB" sz="1200">
                <a:latin typeface="+mn-lt"/>
              </a:rPr>
              <a:pPr algn="r">
                <a:defRPr/>
              </a:pPr>
              <a:t>37</a:t>
            </a:fld>
            <a:endParaRPr lang="en-GB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5216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2E96C5C4-74EC-41AE-8441-286A1A730297}" type="slidenum">
              <a:rPr lang="en-GB" sz="1200">
                <a:latin typeface="+mn-lt"/>
              </a:rPr>
              <a:pPr algn="r">
                <a:defRPr/>
              </a:pPr>
              <a:t>7</a:t>
            </a:fld>
            <a:endParaRPr lang="en-GB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716467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C55E40E5-D383-405B-A58B-5122D3BE63D3}" type="slidenum">
              <a:rPr lang="en-GB" sz="1200">
                <a:latin typeface="+mn-lt"/>
              </a:rPr>
              <a:pPr algn="r">
                <a:defRPr/>
              </a:pPr>
              <a:t>38</a:t>
            </a:fld>
            <a:endParaRPr lang="en-GB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39186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71C381-51CF-4BF9-8A6A-9E42752B7F85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GB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1756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71C381-51CF-4BF9-8A6A-9E42752B7F85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GB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8693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712095-541D-4FBF-BD52-CF93721F9122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GB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5494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915B1C11-C798-4625-AD08-8572D68C0AB7}" type="slidenum">
              <a:rPr lang="en-GB" sz="1200">
                <a:latin typeface="+mn-lt"/>
              </a:rPr>
              <a:pPr algn="r">
                <a:defRPr/>
              </a:pPr>
              <a:t>43</a:t>
            </a:fld>
            <a:endParaRPr lang="en-GB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08455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49CFB4-CA6D-4491-829B-A7E705CBF4AD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GB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069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02CE38DA-0221-4B51-8CA8-0FDF18278A95}" type="slidenum">
              <a:rPr lang="en-GB" sz="1200">
                <a:latin typeface="+mn-lt"/>
              </a:rPr>
              <a:pPr algn="r">
                <a:defRPr/>
              </a:pPr>
              <a:t>45</a:t>
            </a:fld>
            <a:endParaRPr lang="en-GB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5967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02C44E5F-90DF-4624-AA88-9877F7D68548}" type="slidenum">
              <a:rPr lang="en-GB" sz="1200">
                <a:latin typeface="+mn-lt"/>
              </a:rPr>
              <a:pPr algn="r">
                <a:defRPr/>
              </a:pPr>
              <a:t>46</a:t>
            </a:fld>
            <a:endParaRPr lang="en-GB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29785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399E53EC-FE34-4637-AA06-1E0C3CB6EE04}" type="slidenum">
              <a:rPr lang="en-GB" sz="1200">
                <a:latin typeface="+mn-lt"/>
              </a:rPr>
              <a:pPr algn="r">
                <a:defRPr/>
              </a:pPr>
              <a:t>47</a:t>
            </a:fld>
            <a:endParaRPr lang="en-GB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87036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9F59E19F-33FB-4910-A5A4-03A94FEAB8B1}" type="slidenum">
              <a:rPr lang="en-GB" sz="1200">
                <a:latin typeface="+mn-lt"/>
              </a:rPr>
              <a:pPr algn="r">
                <a:defRPr/>
              </a:pPr>
              <a:t>48</a:t>
            </a:fld>
            <a:endParaRPr lang="en-GB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8851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65552C69-52D6-4EB7-A6F4-075213B98FD8}" type="slidenum">
              <a:rPr lang="en-GB" sz="1200">
                <a:latin typeface="+mn-lt"/>
              </a:rPr>
              <a:pPr algn="r">
                <a:defRPr/>
              </a:pPr>
              <a:t>8</a:t>
            </a:fld>
            <a:endParaRPr lang="en-GB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27613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C55E40E5-D383-405B-A58B-5122D3BE63D3}" type="slidenum">
              <a:rPr lang="en-GB" sz="1200">
                <a:latin typeface="+mn-lt"/>
              </a:rPr>
              <a:pPr algn="r">
                <a:defRPr/>
              </a:pPr>
              <a:t>49</a:t>
            </a:fld>
            <a:endParaRPr lang="en-GB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81564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1493AA-5D1A-43C7-8903-86FCDBA3D424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n-GB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7359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7457AC-8581-4D3F-825C-1FA9FA9BF9C4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en-GB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1397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3849688" y="9428164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71AD6537-E223-42BF-B328-19E3F74FA6F5}" type="slidenum">
              <a:rPr lang="en-GB" sz="1200">
                <a:latin typeface="+mn-lt"/>
              </a:rPr>
              <a:pPr algn="r">
                <a:defRPr/>
              </a:pPr>
              <a:t>54</a:t>
            </a:fld>
            <a:endParaRPr lang="en-GB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467217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7457AC-8581-4D3F-825C-1FA9FA9BF9C4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n-GB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32287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3849688" y="9428164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71AD6537-E223-42BF-B328-19E3F74FA6F5}" type="slidenum">
              <a:rPr lang="en-GB" sz="1200">
                <a:latin typeface="+mn-lt"/>
              </a:rPr>
              <a:pPr algn="r">
                <a:defRPr/>
              </a:pPr>
              <a:t>56</a:t>
            </a:fld>
            <a:endParaRPr lang="en-GB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894979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3849688" y="9428164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2BEA6539-4550-4F73-AFAD-4F328443FCF6}" type="slidenum">
              <a:rPr lang="en-GB" sz="1200">
                <a:latin typeface="+mn-lt"/>
              </a:rPr>
              <a:pPr algn="r">
                <a:defRPr/>
              </a:pPr>
              <a:t>57</a:t>
            </a:fld>
            <a:endParaRPr lang="en-GB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031335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3849688" y="9428164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5DA38019-6733-4B5A-AB35-EE7BDE959435}" type="slidenum">
              <a:rPr lang="en-GB" sz="1200">
                <a:latin typeface="+mn-lt"/>
              </a:rPr>
              <a:pPr algn="r">
                <a:defRPr/>
              </a:pPr>
              <a:t>58</a:t>
            </a:fld>
            <a:endParaRPr lang="en-GB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906877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3849688" y="9428164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273FF6A-9285-432D-9D30-C16D72F1718D}" type="slidenum">
              <a:rPr lang="en-GB" sz="1200">
                <a:latin typeface="+mn-lt"/>
              </a:rPr>
              <a:pPr algn="r">
                <a:defRPr/>
              </a:pPr>
              <a:t>59</a:t>
            </a:fld>
            <a:endParaRPr lang="en-GB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073212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3849688" y="9428164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962964D-137E-46AE-A102-397C3CC3281C}" type="slidenum">
              <a:rPr lang="en-GB" sz="1200">
                <a:latin typeface="+mn-lt"/>
              </a:rPr>
              <a:pPr algn="r">
                <a:defRPr/>
              </a:pPr>
              <a:t>60</a:t>
            </a:fld>
            <a:endParaRPr lang="en-GB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5383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F4E239-7553-4345-94E8-15BC627B278E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GB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15929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1493AA-5D1A-43C7-8903-86FCDBA3D424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en-GB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48704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7457AC-8581-4D3F-825C-1FA9FA9BF9C4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en-GB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0571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71AD6537-E223-42BF-B328-19E3F74FA6F5}" type="slidenum">
              <a:rPr lang="en-GB" sz="1200">
                <a:latin typeface="+mn-lt"/>
              </a:rPr>
              <a:pPr algn="r">
                <a:defRPr/>
              </a:pPr>
              <a:t>65</a:t>
            </a:fld>
            <a:endParaRPr lang="en-GB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50479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2BEA6539-4550-4F73-AFAD-4F328443FCF6}" type="slidenum">
              <a:rPr lang="en-GB" sz="1200">
                <a:latin typeface="+mn-lt"/>
              </a:rPr>
              <a:pPr algn="r">
                <a:defRPr/>
              </a:pPr>
              <a:t>66</a:t>
            </a:fld>
            <a:endParaRPr lang="en-GB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151308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9C292912-36D5-456D-9FEB-5C0D8DE199AA}" type="slidenum">
              <a:rPr lang="en-GB" sz="1200">
                <a:latin typeface="+mn-lt"/>
              </a:rPr>
              <a:pPr algn="r">
                <a:defRPr/>
              </a:pPr>
              <a:t>67</a:t>
            </a:fld>
            <a:endParaRPr lang="en-GB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8610157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5DA38019-6733-4B5A-AB35-EE7BDE959435}" type="slidenum">
              <a:rPr lang="en-GB" sz="1200">
                <a:latin typeface="+mn-lt"/>
              </a:rPr>
              <a:pPr algn="r">
                <a:defRPr/>
              </a:pPr>
              <a:t>68</a:t>
            </a:fld>
            <a:endParaRPr lang="en-GB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451968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B9379C43-A589-4EAF-AD12-9AEA9421F419}" type="slidenum">
              <a:rPr lang="en-GB" sz="1200">
                <a:latin typeface="+mn-lt"/>
              </a:rPr>
              <a:pPr algn="r">
                <a:defRPr/>
              </a:pPr>
              <a:t>69</a:t>
            </a:fld>
            <a:endParaRPr lang="en-GB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900453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273FF6A-9285-432D-9D30-C16D72F1718D}" type="slidenum">
              <a:rPr lang="en-GB" sz="1200">
                <a:latin typeface="+mn-lt"/>
              </a:rPr>
              <a:pPr algn="r">
                <a:defRPr/>
              </a:pPr>
              <a:t>70</a:t>
            </a:fld>
            <a:endParaRPr lang="en-GB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643998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FDB73A9-04D5-4EB0-8CFB-B14514611268}" type="slidenum">
              <a:rPr lang="en-GB" sz="1200">
                <a:latin typeface="+mn-lt"/>
              </a:rPr>
              <a:pPr algn="r">
                <a:defRPr/>
              </a:pPr>
              <a:t>71</a:t>
            </a:fld>
            <a:endParaRPr lang="en-GB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649619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962964D-137E-46AE-A102-397C3CC3281C}" type="slidenum">
              <a:rPr lang="en-GB" sz="1200">
                <a:latin typeface="+mn-lt"/>
              </a:rPr>
              <a:pPr algn="r">
                <a:defRPr/>
              </a:pPr>
              <a:t>72</a:t>
            </a:fld>
            <a:endParaRPr lang="en-GB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09846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C1E918FA-0C0D-4A87-A1B9-8FE11A310C29}" type="slidenum">
              <a:rPr lang="en-GB" sz="1200">
                <a:latin typeface="+mn-lt"/>
              </a:rPr>
              <a:pPr algn="r">
                <a:defRPr/>
              </a:pPr>
              <a:t>10</a:t>
            </a:fld>
            <a:endParaRPr lang="en-GB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8895475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F5888D9B-4C27-454C-A21B-0553E76B34FE}" type="slidenum">
              <a:rPr lang="en-GB" sz="1200">
                <a:latin typeface="+mn-lt"/>
              </a:rPr>
              <a:pPr algn="r">
                <a:defRPr/>
              </a:pPr>
              <a:t>73</a:t>
            </a:fld>
            <a:endParaRPr lang="en-GB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8128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F3112607-1788-4FE3-831E-CBD0A76D6DED}" type="slidenum">
              <a:rPr lang="en-GB" sz="1200">
                <a:latin typeface="+mn-lt"/>
              </a:rPr>
              <a:pPr algn="r">
                <a:defRPr/>
              </a:pPr>
              <a:t>11</a:t>
            </a:fld>
            <a:endParaRPr lang="en-GB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398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93009F14-9362-4562-B324-F74AC9C3466F}" type="slidenum">
              <a:rPr lang="en-GB" sz="1200">
                <a:latin typeface="+mn-lt"/>
              </a:rPr>
              <a:pPr algn="r">
                <a:defRPr/>
              </a:pPr>
              <a:t>12</a:t>
            </a:fld>
            <a:endParaRPr lang="en-GB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29748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60CFDE63-7E67-4D8C-B423-5728260586BD}" type="slidenum">
              <a:rPr lang="en-GB" sz="1200">
                <a:latin typeface="+mn-lt"/>
              </a:rPr>
              <a:pPr algn="r">
                <a:defRPr/>
              </a:pPr>
              <a:t>13</a:t>
            </a:fld>
            <a:endParaRPr lang="en-GB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3316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FA07A-1038-49C4-8D20-9314597B48F3}" type="datetimeFigureOut">
              <a:rPr lang="en-GB"/>
              <a:pPr>
                <a:defRPr/>
              </a:pPr>
              <a:t>06/03/2016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2FC33-B3F5-45B3-A68F-264D2F77B34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76EC5-6987-4197-95B0-CE176BFF961A}" type="datetimeFigureOut">
              <a:rPr lang="en-GB"/>
              <a:pPr>
                <a:defRPr/>
              </a:pPr>
              <a:t>06/03/2016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B4C26-A2A4-402C-BA5C-01B2FCC5408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F5C44-7FD6-492C-8151-6CF6DD12D012}" type="datetimeFigureOut">
              <a:rPr lang="en-GB"/>
              <a:pPr>
                <a:defRPr/>
              </a:pPr>
              <a:t>06/03/2016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786B0-7AD3-46BB-9063-EE4B3AF9A0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35E35-154D-4F61-8947-442A70C92C97}" type="datetimeFigureOut">
              <a:rPr lang="en-GB"/>
              <a:pPr>
                <a:defRPr/>
              </a:pPr>
              <a:t>06/03/2016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6746C-BCE8-4234-87A4-68EDA956816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C725C-E8F8-4C35-B2A6-F90BC54DE9AC}" type="datetimeFigureOut">
              <a:rPr lang="en-GB"/>
              <a:pPr>
                <a:defRPr/>
              </a:pPr>
              <a:t>06/03/2016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A7E63-5C59-4AFE-B836-EE3B11791D9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751D6-AB92-43F5-A96B-BF910029A632}" type="datetimeFigureOut">
              <a:rPr lang="en-GB"/>
              <a:pPr>
                <a:defRPr/>
              </a:pPr>
              <a:t>06/03/2016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D27F7-DFBC-47A9-86B3-69734E7DFD2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5B060-07A2-4A93-BFF8-63FE49AA4DC1}" type="datetimeFigureOut">
              <a:rPr lang="en-GB"/>
              <a:pPr>
                <a:defRPr/>
              </a:pPr>
              <a:t>06/03/2016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F4A2E-C49B-4143-94BD-B916D954869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26B03-8D8F-4B4F-B23A-BD6C5F53932E}" type="datetimeFigureOut">
              <a:rPr lang="en-GB"/>
              <a:pPr>
                <a:defRPr/>
              </a:pPr>
              <a:t>06/03/2016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01951-94E0-477A-BC5E-EA51CA3DDE9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DEC51-00A7-491F-89BE-91BCA8A163F8}" type="datetimeFigureOut">
              <a:rPr lang="en-GB"/>
              <a:pPr>
                <a:defRPr/>
              </a:pPr>
              <a:t>06/03/2016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3B095-DA2F-4C57-A2D9-F0EC3E93B1E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3C8ED-8794-48CB-8E54-287DA342BEB8}" type="datetimeFigureOut">
              <a:rPr lang="en-GB"/>
              <a:pPr>
                <a:defRPr/>
              </a:pPr>
              <a:t>06/03/2016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CF207-3EB1-45D2-9E02-6A8787F2AED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CF7AF-AB38-4A35-AFF9-AB19982B20AF}" type="datetimeFigureOut">
              <a:rPr lang="en-GB"/>
              <a:pPr>
                <a:defRPr/>
              </a:pPr>
              <a:t>06/03/2016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0A0F3-2DF7-4E80-A689-EE373AEAC5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E2B06-2623-43C1-80F9-C2EBFBA87073}" type="datetimeFigureOut">
              <a:rPr lang="en-GB"/>
              <a:pPr>
                <a:defRPr/>
              </a:pPr>
              <a:t>06/03/2016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33D4C-72B7-4AF3-8DB8-20357298EA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2271BF0-109B-498C-87EA-ACE69D40B5CF}" type="datetimeFigureOut">
              <a:rPr lang="en-GB"/>
              <a:pPr>
                <a:defRPr/>
              </a:pPr>
              <a:t>06/03/2016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6B2C082-BB45-46D5-B756-6A84DA84050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each-ict.com/gcse_computing/ocr/GCSE_A451_topics.html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hyperlink" Target="http://www.cambridgegcsecomputing.org/new-cours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bbc.co.uk/education/subjects/z34k7ty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witter.com/CES_teach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97.png"/><Relationship Id="rId4" Type="http://schemas.openxmlformats.org/officeDocument/2006/relationships/image" Target="../media/image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61113"/>
            <a:ext cx="7772400" cy="1470025"/>
          </a:xfrm>
        </p:spPr>
        <p:txBody>
          <a:bodyPr/>
          <a:lstStyle/>
          <a:p>
            <a:r>
              <a:rPr lang="en-GB" dirty="0" smtClean="0"/>
              <a:t>GCSE Computing revision:</a:t>
            </a:r>
            <a:br>
              <a:rPr lang="en-GB" dirty="0" smtClean="0"/>
            </a:br>
            <a:r>
              <a:rPr lang="en-GB" dirty="0" smtClean="0"/>
              <a:t>A451 Written exam.</a:t>
            </a:r>
            <a:endParaRPr lang="en-GB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54474"/>
            <a:ext cx="5929858" cy="4447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" y="6165304"/>
            <a:ext cx="91440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1400" dirty="0" smtClean="0"/>
              <a:t>Computer systems | Hardware | Software | Data representation | Databases | Networks &amp; The Internet | Programming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549934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exam questions.</a:t>
            </a:r>
          </a:p>
        </p:txBody>
      </p:sp>
      <p:pic>
        <p:nvPicPr>
          <p:cNvPr id="29698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7"/>
          <p:cNvSpPr txBox="1">
            <a:spLocks noChangeArrowheads="1"/>
          </p:cNvSpPr>
          <p:nvPr/>
        </p:nvSpPr>
        <p:spPr bwMode="auto">
          <a:xfrm>
            <a:off x="179388" y="836613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2011 past paper.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643438" y="1020763"/>
            <a:ext cx="0" cy="5837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701" name="Picture 8"/>
          <p:cNvPicPr>
            <a:picLocks noChangeAspect="1" noChangeArrowheads="1"/>
          </p:cNvPicPr>
          <p:nvPr/>
        </p:nvPicPr>
        <p:blipFill>
          <a:blip r:embed="rId4"/>
          <a:srcRect l="33855" t="14278" r="32025" b="33630"/>
          <a:stretch>
            <a:fillRect/>
          </a:stretch>
        </p:blipFill>
        <p:spPr bwMode="auto">
          <a:xfrm>
            <a:off x="34925" y="1328738"/>
            <a:ext cx="4465638" cy="42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answers.</a:t>
            </a:r>
          </a:p>
        </p:txBody>
      </p:sp>
      <p:pic>
        <p:nvPicPr>
          <p:cNvPr id="31746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6"/>
          <p:cNvSpPr txBox="1">
            <a:spLocks noChangeArrowheads="1"/>
          </p:cNvSpPr>
          <p:nvPr/>
        </p:nvSpPr>
        <p:spPr bwMode="auto">
          <a:xfrm>
            <a:off x="179388" y="836613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2011 past paper.</a:t>
            </a:r>
          </a:p>
        </p:txBody>
      </p:sp>
      <p:sp>
        <p:nvSpPr>
          <p:cNvPr id="31748" name="Text Box 9"/>
          <p:cNvSpPr txBox="1">
            <a:spLocks noChangeArrowheads="1"/>
          </p:cNvSpPr>
          <p:nvPr/>
        </p:nvSpPr>
        <p:spPr bwMode="auto">
          <a:xfrm>
            <a:off x="0" y="4005263"/>
            <a:ext cx="3635375" cy="366712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b="1">
                <a:latin typeface="Calibri" pitchFamily="34" charset="0"/>
              </a:rPr>
              <a:t>Notes:</a:t>
            </a:r>
            <a:r>
              <a:rPr lang="en-GB">
                <a:latin typeface="Calibri" pitchFamily="34" charset="0"/>
              </a:rPr>
              <a:t> What do I need to improve?</a:t>
            </a:r>
          </a:p>
        </p:txBody>
      </p:sp>
      <p:pic>
        <p:nvPicPr>
          <p:cNvPr id="31749" name="Picture 7"/>
          <p:cNvPicPr>
            <a:picLocks noChangeAspect="1" noChangeArrowheads="1"/>
          </p:cNvPicPr>
          <p:nvPr/>
        </p:nvPicPr>
        <p:blipFill>
          <a:blip r:embed="rId4"/>
          <a:srcRect l="16273" t="16815" r="42778" b="44556"/>
          <a:stretch>
            <a:fillRect/>
          </a:stretch>
        </p:blipFill>
        <p:spPr bwMode="auto">
          <a:xfrm>
            <a:off x="71438" y="1412875"/>
            <a:ext cx="3995737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8"/>
          <p:cNvPicPr>
            <a:picLocks noChangeAspect="1" noChangeArrowheads="1"/>
          </p:cNvPicPr>
          <p:nvPr/>
        </p:nvPicPr>
        <p:blipFill>
          <a:blip r:embed="rId5"/>
          <a:srcRect l="16006" t="16797" r="42513" b="10130"/>
          <a:stretch>
            <a:fillRect/>
          </a:stretch>
        </p:blipFill>
        <p:spPr bwMode="auto">
          <a:xfrm>
            <a:off x="4489450" y="1412875"/>
            <a:ext cx="4513263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answers.</a:t>
            </a:r>
          </a:p>
        </p:txBody>
      </p:sp>
      <p:pic>
        <p:nvPicPr>
          <p:cNvPr id="33794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179388" y="836613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2011 past paper.</a:t>
            </a:r>
          </a:p>
        </p:txBody>
      </p:sp>
      <p:sp>
        <p:nvSpPr>
          <p:cNvPr id="33796" name="Text Box 9"/>
          <p:cNvSpPr txBox="1">
            <a:spLocks noChangeArrowheads="1"/>
          </p:cNvSpPr>
          <p:nvPr/>
        </p:nvSpPr>
        <p:spPr bwMode="auto">
          <a:xfrm>
            <a:off x="5508625" y="4214813"/>
            <a:ext cx="3635375" cy="366712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b="1">
                <a:latin typeface="Calibri" pitchFamily="34" charset="0"/>
              </a:rPr>
              <a:t>Notes:</a:t>
            </a:r>
            <a:r>
              <a:rPr lang="en-GB">
                <a:latin typeface="Calibri" pitchFamily="34" charset="0"/>
              </a:rPr>
              <a:t> What do I need to improve?</a:t>
            </a:r>
          </a:p>
        </p:txBody>
      </p:sp>
      <p:pic>
        <p:nvPicPr>
          <p:cNvPr id="33797" name="Picture 8"/>
          <p:cNvPicPr>
            <a:picLocks noChangeAspect="1" noChangeArrowheads="1"/>
          </p:cNvPicPr>
          <p:nvPr/>
        </p:nvPicPr>
        <p:blipFill>
          <a:blip r:embed="rId4"/>
          <a:srcRect l="16284" t="17648" r="17049" b="52963"/>
          <a:stretch>
            <a:fillRect/>
          </a:stretch>
        </p:blipFill>
        <p:spPr bwMode="auto">
          <a:xfrm>
            <a:off x="0" y="1341438"/>
            <a:ext cx="9144000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exam questions.</a:t>
            </a:r>
          </a:p>
        </p:txBody>
      </p:sp>
      <p:pic>
        <p:nvPicPr>
          <p:cNvPr id="35842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 Box 6"/>
          <p:cNvSpPr txBox="1">
            <a:spLocks noChangeArrowheads="1"/>
          </p:cNvSpPr>
          <p:nvPr/>
        </p:nvSpPr>
        <p:spPr bwMode="auto">
          <a:xfrm>
            <a:off x="107950" y="620713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2012 past paper.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500563" y="1020763"/>
            <a:ext cx="0" cy="5837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45" name="Picture 8"/>
          <p:cNvPicPr>
            <a:picLocks noChangeAspect="1" noChangeArrowheads="1"/>
          </p:cNvPicPr>
          <p:nvPr/>
        </p:nvPicPr>
        <p:blipFill>
          <a:blip r:embed="rId4"/>
          <a:srcRect l="33600" t="14278" r="31227" b="16833"/>
          <a:stretch>
            <a:fillRect/>
          </a:stretch>
        </p:blipFill>
        <p:spPr bwMode="auto">
          <a:xfrm>
            <a:off x="34925" y="1196975"/>
            <a:ext cx="4352925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9"/>
          <p:cNvPicPr>
            <a:picLocks noChangeAspect="1" noChangeArrowheads="1"/>
          </p:cNvPicPr>
          <p:nvPr/>
        </p:nvPicPr>
        <p:blipFill>
          <a:blip r:embed="rId5"/>
          <a:srcRect l="33600" t="14278" r="31747" b="32796"/>
          <a:stretch>
            <a:fillRect/>
          </a:stretch>
        </p:blipFill>
        <p:spPr bwMode="auto">
          <a:xfrm>
            <a:off x="4572000" y="1147763"/>
            <a:ext cx="4427538" cy="422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exam questions.</a:t>
            </a:r>
          </a:p>
        </p:txBody>
      </p:sp>
      <p:pic>
        <p:nvPicPr>
          <p:cNvPr id="37890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6"/>
          <p:cNvSpPr txBox="1">
            <a:spLocks noChangeArrowheads="1"/>
          </p:cNvSpPr>
          <p:nvPr/>
        </p:nvSpPr>
        <p:spPr bwMode="auto">
          <a:xfrm>
            <a:off x="107950" y="620713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2012 past paper.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500563" y="1020763"/>
            <a:ext cx="0" cy="5837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893" name="Picture 8"/>
          <p:cNvPicPr>
            <a:picLocks noChangeAspect="1" noChangeArrowheads="1"/>
          </p:cNvPicPr>
          <p:nvPr/>
        </p:nvPicPr>
        <p:blipFill>
          <a:blip r:embed="rId4"/>
          <a:srcRect l="33855" t="14278" r="32292" b="38686"/>
          <a:stretch>
            <a:fillRect/>
          </a:stretch>
        </p:blipFill>
        <p:spPr bwMode="auto">
          <a:xfrm>
            <a:off x="34925" y="1196975"/>
            <a:ext cx="4321175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answers.</a:t>
            </a:r>
          </a:p>
        </p:txBody>
      </p:sp>
      <p:pic>
        <p:nvPicPr>
          <p:cNvPr id="39938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4"/>
          <p:cNvSpPr txBox="1">
            <a:spLocks noChangeArrowheads="1"/>
          </p:cNvSpPr>
          <p:nvPr/>
        </p:nvSpPr>
        <p:spPr bwMode="auto">
          <a:xfrm>
            <a:off x="107950" y="620713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2012 past paper.</a:t>
            </a:r>
          </a:p>
        </p:txBody>
      </p:sp>
      <p:sp>
        <p:nvSpPr>
          <p:cNvPr id="39940" name="Text Box 7"/>
          <p:cNvSpPr txBox="1">
            <a:spLocks noChangeArrowheads="1"/>
          </p:cNvSpPr>
          <p:nvPr/>
        </p:nvSpPr>
        <p:spPr bwMode="auto">
          <a:xfrm>
            <a:off x="5508625" y="908050"/>
            <a:ext cx="3635375" cy="366713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b="1">
                <a:latin typeface="Calibri" pitchFamily="34" charset="0"/>
              </a:rPr>
              <a:t>Notes:</a:t>
            </a:r>
            <a:r>
              <a:rPr lang="en-GB">
                <a:latin typeface="Calibri" pitchFamily="34" charset="0"/>
              </a:rPr>
              <a:t> What do I need to improve?</a:t>
            </a:r>
          </a:p>
        </p:txBody>
      </p:sp>
      <p:pic>
        <p:nvPicPr>
          <p:cNvPr id="39941" name="Picture 8"/>
          <p:cNvPicPr>
            <a:picLocks noChangeAspect="1" noChangeArrowheads="1"/>
          </p:cNvPicPr>
          <p:nvPr/>
        </p:nvPicPr>
        <p:blipFill>
          <a:blip r:embed="rId4"/>
          <a:srcRect l="16806" t="16797" r="14941" b="12648"/>
          <a:stretch>
            <a:fillRect/>
          </a:stretch>
        </p:blipFill>
        <p:spPr bwMode="auto">
          <a:xfrm>
            <a:off x="34925" y="1527175"/>
            <a:ext cx="7848600" cy="50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answers.</a:t>
            </a:r>
          </a:p>
        </p:txBody>
      </p:sp>
      <p:pic>
        <p:nvPicPr>
          <p:cNvPr id="41986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 Box 4"/>
          <p:cNvSpPr txBox="1">
            <a:spLocks noChangeArrowheads="1"/>
          </p:cNvSpPr>
          <p:nvPr/>
        </p:nvSpPr>
        <p:spPr bwMode="auto">
          <a:xfrm>
            <a:off x="107950" y="620713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2012 past paper.</a:t>
            </a:r>
          </a:p>
        </p:txBody>
      </p:sp>
      <p:sp>
        <p:nvSpPr>
          <p:cNvPr id="41988" name="Text Box 7"/>
          <p:cNvSpPr txBox="1">
            <a:spLocks noChangeArrowheads="1"/>
          </p:cNvSpPr>
          <p:nvPr/>
        </p:nvSpPr>
        <p:spPr bwMode="auto">
          <a:xfrm>
            <a:off x="5508625" y="908050"/>
            <a:ext cx="3635375" cy="366713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b="1">
                <a:latin typeface="Calibri" pitchFamily="34" charset="0"/>
              </a:rPr>
              <a:t>Notes:</a:t>
            </a:r>
            <a:r>
              <a:rPr lang="en-GB">
                <a:latin typeface="Calibri" pitchFamily="34" charset="0"/>
              </a:rPr>
              <a:t> What do I need to improve?</a:t>
            </a:r>
          </a:p>
        </p:txBody>
      </p:sp>
      <p:pic>
        <p:nvPicPr>
          <p:cNvPr id="41989" name="Picture 7"/>
          <p:cNvPicPr>
            <a:picLocks noChangeAspect="1" noChangeArrowheads="1"/>
          </p:cNvPicPr>
          <p:nvPr/>
        </p:nvPicPr>
        <p:blipFill>
          <a:blip r:embed="rId4"/>
          <a:srcRect l="16794" t="71388" r="43311" b="16852"/>
          <a:stretch>
            <a:fillRect/>
          </a:stretch>
        </p:blipFill>
        <p:spPr bwMode="auto">
          <a:xfrm>
            <a:off x="179388" y="1484313"/>
            <a:ext cx="5472112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8"/>
          <p:cNvPicPr>
            <a:picLocks noChangeAspect="1" noChangeArrowheads="1"/>
          </p:cNvPicPr>
          <p:nvPr/>
        </p:nvPicPr>
        <p:blipFill>
          <a:blip r:embed="rId5"/>
          <a:srcRect l="16794" t="20148" r="43831" b="44574"/>
          <a:stretch>
            <a:fillRect/>
          </a:stretch>
        </p:blipFill>
        <p:spPr bwMode="auto">
          <a:xfrm>
            <a:off x="179388" y="2636838"/>
            <a:ext cx="5400675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exam questions.</a:t>
            </a:r>
          </a:p>
        </p:txBody>
      </p:sp>
      <p:pic>
        <p:nvPicPr>
          <p:cNvPr id="44034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6"/>
          <p:cNvSpPr txBox="1">
            <a:spLocks noChangeArrowheads="1"/>
          </p:cNvSpPr>
          <p:nvPr/>
        </p:nvSpPr>
        <p:spPr bwMode="auto">
          <a:xfrm>
            <a:off x="107950" y="685800"/>
            <a:ext cx="230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2013 past paper.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643438" y="1125538"/>
            <a:ext cx="0" cy="57324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037" name="Picture 9"/>
          <p:cNvPicPr>
            <a:picLocks noChangeAspect="1" noChangeArrowheads="1"/>
          </p:cNvPicPr>
          <p:nvPr/>
        </p:nvPicPr>
        <p:blipFill>
          <a:blip r:embed="rId4"/>
          <a:srcRect l="33600" t="14278" r="32280" b="19371"/>
          <a:stretch>
            <a:fillRect/>
          </a:stretch>
        </p:blipFill>
        <p:spPr bwMode="auto">
          <a:xfrm>
            <a:off x="107950" y="1268413"/>
            <a:ext cx="4384675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10"/>
          <p:cNvPicPr>
            <a:picLocks noChangeAspect="1" noChangeArrowheads="1"/>
          </p:cNvPicPr>
          <p:nvPr/>
        </p:nvPicPr>
        <p:blipFill>
          <a:blip r:embed="rId5"/>
          <a:srcRect l="34132" t="14278" r="31747" b="19371"/>
          <a:stretch>
            <a:fillRect/>
          </a:stretch>
        </p:blipFill>
        <p:spPr bwMode="auto">
          <a:xfrm>
            <a:off x="4716463" y="1196975"/>
            <a:ext cx="4383087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answers.</a:t>
            </a:r>
          </a:p>
        </p:txBody>
      </p:sp>
      <p:pic>
        <p:nvPicPr>
          <p:cNvPr id="46082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 Box 4"/>
          <p:cNvSpPr txBox="1">
            <a:spLocks noChangeArrowheads="1"/>
          </p:cNvSpPr>
          <p:nvPr/>
        </p:nvSpPr>
        <p:spPr bwMode="auto">
          <a:xfrm>
            <a:off x="107950" y="692150"/>
            <a:ext cx="230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2013 past paper.</a:t>
            </a:r>
          </a:p>
        </p:txBody>
      </p:sp>
      <p:sp>
        <p:nvSpPr>
          <p:cNvPr id="46084" name="Text Box 7"/>
          <p:cNvSpPr txBox="1">
            <a:spLocks noChangeArrowheads="1"/>
          </p:cNvSpPr>
          <p:nvPr/>
        </p:nvSpPr>
        <p:spPr bwMode="auto">
          <a:xfrm>
            <a:off x="5508625" y="908050"/>
            <a:ext cx="3635375" cy="366713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b="1">
                <a:latin typeface="Calibri" pitchFamily="34" charset="0"/>
              </a:rPr>
              <a:t>Notes:</a:t>
            </a:r>
            <a:r>
              <a:rPr lang="en-GB">
                <a:latin typeface="Calibri" pitchFamily="34" charset="0"/>
              </a:rPr>
              <a:t> What do I need to improve?</a:t>
            </a:r>
          </a:p>
        </p:txBody>
      </p:sp>
      <p:pic>
        <p:nvPicPr>
          <p:cNvPr id="46085" name="Picture 9"/>
          <p:cNvPicPr>
            <a:picLocks noChangeAspect="1" noChangeArrowheads="1"/>
          </p:cNvPicPr>
          <p:nvPr/>
        </p:nvPicPr>
        <p:blipFill>
          <a:blip r:embed="rId4"/>
          <a:srcRect l="16273" t="16797" r="35960" b="42888"/>
          <a:stretch>
            <a:fillRect/>
          </a:stretch>
        </p:blipFill>
        <p:spPr bwMode="auto">
          <a:xfrm>
            <a:off x="34925" y="1125538"/>
            <a:ext cx="3889375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10"/>
          <p:cNvPicPr>
            <a:picLocks noChangeAspect="1" noChangeArrowheads="1"/>
          </p:cNvPicPr>
          <p:nvPr/>
        </p:nvPicPr>
        <p:blipFill>
          <a:blip r:embed="rId5"/>
          <a:srcRect l="16273" t="16797" r="16006" b="17685"/>
          <a:stretch>
            <a:fillRect/>
          </a:stretch>
        </p:blipFill>
        <p:spPr bwMode="auto">
          <a:xfrm>
            <a:off x="0" y="3200400"/>
            <a:ext cx="604837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Box 19"/>
          <p:cNvSpPr txBox="1">
            <a:spLocks noChangeArrowheads="1"/>
          </p:cNvSpPr>
          <p:nvPr/>
        </p:nvSpPr>
        <p:spPr bwMode="auto">
          <a:xfrm>
            <a:off x="34925" y="66675"/>
            <a:ext cx="51133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4400" b="1" dirty="0" smtClean="0">
                <a:latin typeface="Calibri" pitchFamily="34" charset="0"/>
              </a:rPr>
              <a:t>Software</a:t>
            </a:r>
            <a:endParaRPr lang="en-GB" sz="4400" b="1" dirty="0">
              <a:latin typeface="Calibri" pitchFamily="34" charset="0"/>
            </a:endParaRPr>
          </a:p>
        </p:txBody>
      </p:sp>
      <p:pic>
        <p:nvPicPr>
          <p:cNvPr id="15362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029200" y="44450"/>
            <a:ext cx="3935413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1055"/>
          <p:cNvPicPr>
            <a:picLocks noChangeAspect="1" noChangeArrowheads="1"/>
          </p:cNvPicPr>
          <p:nvPr/>
        </p:nvPicPr>
        <p:blipFill>
          <a:blip r:embed="rId4"/>
          <a:srcRect l="35695" t="33592" r="24409" b="49593"/>
          <a:stretch>
            <a:fillRect/>
          </a:stretch>
        </p:blipFill>
        <p:spPr bwMode="auto">
          <a:xfrm>
            <a:off x="936625" y="908050"/>
            <a:ext cx="478790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8" descr="previe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2225" y="1047751"/>
            <a:ext cx="2155533" cy="2885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0" t="44252" r="55235" b="18103"/>
          <a:stretch/>
        </p:blipFill>
        <p:spPr bwMode="auto">
          <a:xfrm>
            <a:off x="611560" y="2154975"/>
            <a:ext cx="4968552" cy="4442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7" t="24924" r="31525" b="15522"/>
          <a:stretch/>
        </p:blipFill>
        <p:spPr bwMode="auto">
          <a:xfrm>
            <a:off x="6084168" y="4077072"/>
            <a:ext cx="2704599" cy="2558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490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en-GB" dirty="0" smtClean="0"/>
              <a:t>Revision resources.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2283" y="1185151"/>
            <a:ext cx="4114800" cy="388639"/>
          </a:xfrm>
        </p:spPr>
        <p:txBody>
          <a:bodyPr/>
          <a:lstStyle/>
          <a:p>
            <a:pPr marL="0" indent="0" algn="ctr">
              <a:buNone/>
            </a:pPr>
            <a:r>
              <a:rPr lang="en-GB" sz="1200" b="1" dirty="0">
                <a:hlinkClick r:id="rId2"/>
              </a:rPr>
              <a:t>http://</a:t>
            </a:r>
            <a:r>
              <a:rPr lang="en-GB" sz="1200" b="1" dirty="0" smtClean="0">
                <a:hlinkClick r:id="rId2"/>
              </a:rPr>
              <a:t>www.cambridgegcsecomputing.org/new-course</a:t>
            </a:r>
            <a:r>
              <a:rPr lang="en-GB" sz="1200" b="1" dirty="0" smtClean="0"/>
              <a:t> </a:t>
            </a:r>
            <a:endParaRPr lang="en-GB" sz="1200" b="1" dirty="0"/>
          </a:p>
        </p:txBody>
      </p:sp>
      <p:pic>
        <p:nvPicPr>
          <p:cNvPr id="2052" name="Picture 4" descr="http://images.contentreserve.com/ImageType-100/1531-1/%7BCFC55CE8-BF29-452D-AB62-9F43FA44806A%7DImg1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06" y="2115255"/>
            <a:ext cx="253828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25606" y="5561287"/>
            <a:ext cx="2538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Available from </a:t>
            </a:r>
            <a:endParaRPr lang="en-GB" dirty="0"/>
          </a:p>
        </p:txBody>
      </p:sp>
      <p:pic>
        <p:nvPicPr>
          <p:cNvPr id="2054" name="Picture 6" descr="http://library.corporate-ir.net/library/17/176/176060/mediaitems/109/a.co.uk_logo_RG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619" y="5849319"/>
            <a:ext cx="2304256" cy="67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8" t="11883" r="32089" b="50000"/>
          <a:stretch/>
        </p:blipFill>
        <p:spPr bwMode="auto">
          <a:xfrm>
            <a:off x="5195323" y="1501782"/>
            <a:ext cx="2888671" cy="1488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909405" y="3166810"/>
            <a:ext cx="346435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b="1" dirty="0">
                <a:hlinkClick r:id="rId6"/>
              </a:rPr>
              <a:t>http://</a:t>
            </a:r>
            <a:r>
              <a:rPr lang="en-GB" sz="1100" b="1" dirty="0" smtClean="0">
                <a:hlinkClick r:id="rId6"/>
              </a:rPr>
              <a:t>www.bbc.co.uk/education/subjects/z34k7ty</a:t>
            </a:r>
            <a:r>
              <a:rPr lang="en-GB" sz="1100" b="1" dirty="0" smtClean="0"/>
              <a:t> </a:t>
            </a:r>
            <a:endParaRPr lang="en-GB" sz="1100" b="1" dirty="0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1" t="7894" r="19972" b="47742"/>
          <a:stretch/>
        </p:blipFill>
        <p:spPr bwMode="auto">
          <a:xfrm>
            <a:off x="5199175" y="3514165"/>
            <a:ext cx="2884819" cy="1328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72000" y="4967010"/>
            <a:ext cx="408389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b="1" dirty="0">
                <a:hlinkClick r:id="rId8"/>
              </a:rPr>
              <a:t>http://</a:t>
            </a:r>
            <a:r>
              <a:rPr lang="en-GB" sz="900" b="1" dirty="0" smtClean="0">
                <a:hlinkClick r:id="rId8"/>
              </a:rPr>
              <a:t>www.teach-ict.com/gcse_computing/ocr/GCSE_A451_topics.html</a:t>
            </a:r>
            <a:r>
              <a:rPr lang="en-GB" sz="900" b="1" dirty="0" smtClean="0"/>
              <a:t> </a:t>
            </a:r>
            <a:endParaRPr lang="en-GB" sz="900" b="1" dirty="0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4" r="50927" b="56262"/>
          <a:stretch/>
        </p:blipFill>
        <p:spPr bwMode="auto">
          <a:xfrm>
            <a:off x="5195323" y="5277549"/>
            <a:ext cx="2888671" cy="131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99592" y="1124744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Includes everything you need to know for the written exam.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836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20080"/>
          </a:xfrm>
        </p:spPr>
        <p:txBody>
          <a:bodyPr/>
          <a:lstStyle/>
          <a:p>
            <a:r>
              <a:rPr lang="en-US" dirty="0" smtClean="0"/>
              <a:t>Software keywords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388329"/>
              </p:ext>
            </p:extLst>
          </p:nvPr>
        </p:nvGraphicFramePr>
        <p:xfrm>
          <a:off x="179512" y="1124744"/>
          <a:ext cx="8784976" cy="52003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09993"/>
                <a:gridCol w="6274983"/>
              </a:tblGrid>
              <a:tr h="472759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Keyword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Definition</a:t>
                      </a:r>
                      <a:endParaRPr lang="en-US" b="1" dirty="0"/>
                    </a:p>
                  </a:txBody>
                  <a:tcPr/>
                </a:tc>
              </a:tr>
              <a:tr h="472759">
                <a:tc>
                  <a:txBody>
                    <a:bodyPr/>
                    <a:lstStyle/>
                    <a:p>
                      <a:r>
                        <a:rPr lang="en-US" dirty="0" smtClean="0"/>
                        <a:t>System</a:t>
                      </a:r>
                      <a:r>
                        <a:rPr lang="en-US" baseline="0" dirty="0" smtClean="0"/>
                        <a:t> software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2759">
                <a:tc>
                  <a:txBody>
                    <a:bodyPr/>
                    <a:lstStyle/>
                    <a:p>
                      <a:r>
                        <a:rPr lang="en-US" dirty="0" smtClean="0"/>
                        <a:t>Application</a:t>
                      </a:r>
                      <a:r>
                        <a:rPr lang="en-US" baseline="0" dirty="0" smtClean="0"/>
                        <a:t> software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2759">
                <a:tc>
                  <a:txBody>
                    <a:bodyPr/>
                    <a:lstStyle/>
                    <a:p>
                      <a:r>
                        <a:rPr lang="en-US" dirty="0" smtClean="0"/>
                        <a:t>Operating system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2759">
                <a:tc>
                  <a:txBody>
                    <a:bodyPr/>
                    <a:lstStyle/>
                    <a:p>
                      <a:r>
                        <a:rPr lang="en-US" dirty="0" smtClean="0"/>
                        <a:t>Utility software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2759">
                <a:tc>
                  <a:txBody>
                    <a:bodyPr/>
                    <a:lstStyle/>
                    <a:p>
                      <a:r>
                        <a:rPr lang="en-US" dirty="0" smtClean="0"/>
                        <a:t>Defragmentation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2759">
                <a:tc>
                  <a:txBody>
                    <a:bodyPr/>
                    <a:lstStyle/>
                    <a:p>
                      <a:r>
                        <a:rPr lang="en-US" dirty="0" smtClean="0"/>
                        <a:t>Disk clean-up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2759">
                <a:tc>
                  <a:txBody>
                    <a:bodyPr/>
                    <a:lstStyle/>
                    <a:p>
                      <a:r>
                        <a:rPr lang="en-US" dirty="0" smtClean="0"/>
                        <a:t>Open source software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2759">
                <a:tc>
                  <a:txBody>
                    <a:bodyPr/>
                    <a:lstStyle/>
                    <a:p>
                      <a:r>
                        <a:rPr lang="en-US" dirty="0" smtClean="0"/>
                        <a:t>Custom written software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2759">
                <a:tc>
                  <a:txBody>
                    <a:bodyPr/>
                    <a:lstStyle/>
                    <a:p>
                      <a:r>
                        <a:rPr lang="en-US" dirty="0" smtClean="0"/>
                        <a:t>Proprietary software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2759">
                <a:tc>
                  <a:txBody>
                    <a:bodyPr/>
                    <a:lstStyle/>
                    <a:p>
                      <a:r>
                        <a:rPr lang="en-US" dirty="0" smtClean="0"/>
                        <a:t>Off the shelf</a:t>
                      </a:r>
                      <a:r>
                        <a:rPr lang="en-US" baseline="0" dirty="0" smtClean="0"/>
                        <a:t> software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4867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2.gstatic.com/images?q=tbn:ANd9GcRAiiF7Ctj8p6z8Wu7fcrjvDTtXLHXpj-6RPwHfbQ1-wehRFw9a:blog.monitor.us/wp-content/uploads/2012/11/mindmap-time-1024x7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1782"/>
            <a:ext cx="1329289" cy="103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03648" y="6139829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System software | User interface software | Memory management | Files &amp; directories | Security | Programming software |  Applications &amp; utilities | Custom written, Off the shelf, Open source &amp; Proprietary software.</a:t>
            </a:r>
            <a:endParaRPr lang="en-GB" sz="1200" dirty="0"/>
          </a:p>
        </p:txBody>
      </p:sp>
      <p:sp>
        <p:nvSpPr>
          <p:cNvPr id="6" name="Rounded Rectangle 5"/>
          <p:cNvSpPr/>
          <p:nvPr/>
        </p:nvSpPr>
        <p:spPr>
          <a:xfrm>
            <a:off x="3773008" y="2928621"/>
            <a:ext cx="144016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Software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00305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exam questions.</a:t>
            </a:r>
          </a:p>
        </p:txBody>
      </p:sp>
      <p:pic>
        <p:nvPicPr>
          <p:cNvPr id="21506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7"/>
          <p:cNvSpPr txBox="1">
            <a:spLocks noChangeArrowheads="1"/>
          </p:cNvSpPr>
          <p:nvPr/>
        </p:nvSpPr>
        <p:spPr bwMode="auto">
          <a:xfrm>
            <a:off x="179388" y="836613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2011 past paper.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643438" y="1020763"/>
            <a:ext cx="0" cy="5837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6" t="11260" r="31373" b="11293"/>
          <a:stretch/>
        </p:blipFill>
        <p:spPr bwMode="auto">
          <a:xfrm>
            <a:off x="129893" y="1268759"/>
            <a:ext cx="4298091" cy="5577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9" t="19770" r="32062" b="26933"/>
          <a:stretch/>
        </p:blipFill>
        <p:spPr bwMode="auto">
          <a:xfrm>
            <a:off x="4716016" y="975316"/>
            <a:ext cx="4320034" cy="3944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http://i2.wp.com/www.kristianstill.co.uk/wordpress/wp-content/uploads/2014/04/Custard-3.png?resize=480%2C35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013175"/>
            <a:ext cx="2376264" cy="175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69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answers.</a:t>
            </a:r>
          </a:p>
        </p:txBody>
      </p:sp>
      <p:pic>
        <p:nvPicPr>
          <p:cNvPr id="23554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6"/>
          <p:cNvSpPr txBox="1">
            <a:spLocks noChangeArrowheads="1"/>
          </p:cNvSpPr>
          <p:nvPr/>
        </p:nvSpPr>
        <p:spPr bwMode="auto">
          <a:xfrm>
            <a:off x="179388" y="836613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2011 past paper.</a:t>
            </a:r>
          </a:p>
        </p:txBody>
      </p:sp>
      <p:sp>
        <p:nvSpPr>
          <p:cNvPr id="23556" name="Text Box 9"/>
          <p:cNvSpPr txBox="1">
            <a:spLocks noChangeArrowheads="1"/>
          </p:cNvSpPr>
          <p:nvPr/>
        </p:nvSpPr>
        <p:spPr bwMode="auto">
          <a:xfrm>
            <a:off x="5434013" y="981075"/>
            <a:ext cx="3635375" cy="366713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b="1">
                <a:latin typeface="Calibri" pitchFamily="34" charset="0"/>
              </a:rPr>
              <a:t>Notes:</a:t>
            </a:r>
            <a:r>
              <a:rPr lang="en-GB">
                <a:latin typeface="Calibri" pitchFamily="34" charset="0"/>
              </a:rPr>
              <a:t> What do I need to improve?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0" t="31911" r="46506" b="21265"/>
          <a:stretch/>
        </p:blipFill>
        <p:spPr bwMode="auto">
          <a:xfrm>
            <a:off x="91342" y="1361367"/>
            <a:ext cx="4400236" cy="4659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4" t="36451" r="46343" b="38748"/>
          <a:stretch/>
        </p:blipFill>
        <p:spPr bwMode="auto">
          <a:xfrm>
            <a:off x="4501405" y="3212976"/>
            <a:ext cx="4089793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187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answers.</a:t>
            </a:r>
          </a:p>
        </p:txBody>
      </p:sp>
      <p:pic>
        <p:nvPicPr>
          <p:cNvPr id="25602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6"/>
          <p:cNvSpPr txBox="1">
            <a:spLocks noChangeArrowheads="1"/>
          </p:cNvSpPr>
          <p:nvPr/>
        </p:nvSpPr>
        <p:spPr bwMode="auto">
          <a:xfrm>
            <a:off x="179388" y="836613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2011 past paper.</a:t>
            </a:r>
          </a:p>
        </p:txBody>
      </p:sp>
      <p:sp>
        <p:nvSpPr>
          <p:cNvPr id="25604" name="Text Box 9"/>
          <p:cNvSpPr txBox="1">
            <a:spLocks noChangeArrowheads="1"/>
          </p:cNvSpPr>
          <p:nvPr/>
        </p:nvSpPr>
        <p:spPr bwMode="auto">
          <a:xfrm>
            <a:off x="5434013" y="981075"/>
            <a:ext cx="3635375" cy="366713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b="1">
                <a:latin typeface="Calibri" pitchFamily="34" charset="0"/>
              </a:rPr>
              <a:t>Notes:</a:t>
            </a:r>
            <a:r>
              <a:rPr lang="en-GB">
                <a:latin typeface="Calibri" pitchFamily="34" charset="0"/>
              </a:rPr>
              <a:t> What do I need to improve?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5" t="20468" r="46081" b="64458"/>
          <a:stretch/>
        </p:blipFill>
        <p:spPr bwMode="auto">
          <a:xfrm>
            <a:off x="251520" y="1484783"/>
            <a:ext cx="4539516" cy="1529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5" t="54710" r="46081" b="15493"/>
          <a:stretch/>
        </p:blipFill>
        <p:spPr bwMode="auto">
          <a:xfrm>
            <a:off x="251519" y="2996952"/>
            <a:ext cx="4539516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437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exam questions.</a:t>
            </a:r>
          </a:p>
        </p:txBody>
      </p:sp>
      <p:pic>
        <p:nvPicPr>
          <p:cNvPr id="27650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7"/>
          <p:cNvSpPr txBox="1">
            <a:spLocks noChangeArrowheads="1"/>
          </p:cNvSpPr>
          <p:nvPr/>
        </p:nvSpPr>
        <p:spPr bwMode="auto">
          <a:xfrm>
            <a:off x="179388" y="836613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/>
              <a:t>2011 past paper.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643438" y="1020763"/>
            <a:ext cx="0" cy="5837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3" t="21339" r="27632" b="38504"/>
          <a:stretch/>
        </p:blipFill>
        <p:spPr bwMode="auto">
          <a:xfrm>
            <a:off x="81449" y="1340769"/>
            <a:ext cx="4423348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2" t="25128" r="45940" b="50816"/>
          <a:stretch/>
        </p:blipFill>
        <p:spPr bwMode="auto">
          <a:xfrm>
            <a:off x="4716016" y="1268760"/>
            <a:ext cx="4176465" cy="2205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508104" y="3717032"/>
            <a:ext cx="3635375" cy="366712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b="1">
                <a:latin typeface="Calibri" pitchFamily="34" charset="0"/>
              </a:rPr>
              <a:t>Notes:</a:t>
            </a:r>
            <a:r>
              <a:rPr lang="en-GB">
                <a:latin typeface="Calibri" pitchFamily="34" charset="0"/>
              </a:rPr>
              <a:t> What do I need to improve?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787230" y="836712"/>
            <a:ext cx="32411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/>
              <a:t>2011 past </a:t>
            </a:r>
            <a:r>
              <a:rPr lang="en-GB" b="1" dirty="0" smtClean="0"/>
              <a:t>paper answers.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96791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exam questions.</a:t>
            </a:r>
          </a:p>
        </p:txBody>
      </p:sp>
      <p:pic>
        <p:nvPicPr>
          <p:cNvPr id="35842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 Box 6"/>
          <p:cNvSpPr txBox="1">
            <a:spLocks noChangeArrowheads="1"/>
          </p:cNvSpPr>
          <p:nvPr/>
        </p:nvSpPr>
        <p:spPr bwMode="auto">
          <a:xfrm>
            <a:off x="107950" y="902048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/>
              <a:t>2012 past paper.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500563" y="1020763"/>
            <a:ext cx="0" cy="5837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4" t="36296" r="30255" b="27408"/>
          <a:stretch/>
        </p:blipFill>
        <p:spPr bwMode="auto">
          <a:xfrm>
            <a:off x="54501" y="1628799"/>
            <a:ext cx="4373483" cy="2436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5" t="32153" r="47332" b="50296"/>
          <a:stretch/>
        </p:blipFill>
        <p:spPr bwMode="auto">
          <a:xfrm>
            <a:off x="4538820" y="1628800"/>
            <a:ext cx="4533637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644008" y="908720"/>
            <a:ext cx="34563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/>
              <a:t>2012 past </a:t>
            </a:r>
            <a:r>
              <a:rPr lang="en-GB" b="1" dirty="0" smtClean="0"/>
              <a:t>paper answers.</a:t>
            </a:r>
            <a:endParaRPr lang="en-GB" b="1" dirty="0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5508104" y="3717032"/>
            <a:ext cx="3635375" cy="366712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b="1">
                <a:latin typeface="Calibri" pitchFamily="34" charset="0"/>
              </a:rPr>
              <a:t>Notes:</a:t>
            </a:r>
            <a:r>
              <a:rPr lang="en-GB">
                <a:latin typeface="Calibri" pitchFamily="34" charset="0"/>
              </a:rPr>
              <a:t> What do I need to improve?</a:t>
            </a:r>
          </a:p>
        </p:txBody>
      </p:sp>
    </p:spTree>
    <p:extLst>
      <p:ext uri="{BB962C8B-B14F-4D97-AF65-F5344CB8AC3E}">
        <p14:creationId xmlns:p14="http://schemas.microsoft.com/office/powerpoint/2010/main" val="115147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exam questions.</a:t>
            </a:r>
          </a:p>
        </p:txBody>
      </p:sp>
      <p:pic>
        <p:nvPicPr>
          <p:cNvPr id="44034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6"/>
          <p:cNvSpPr txBox="1">
            <a:spLocks noChangeArrowheads="1"/>
          </p:cNvSpPr>
          <p:nvPr/>
        </p:nvSpPr>
        <p:spPr bwMode="auto">
          <a:xfrm>
            <a:off x="107950" y="902047"/>
            <a:ext cx="230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/>
              <a:t>2013 past paper.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643438" y="1125538"/>
            <a:ext cx="0" cy="57324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3" t="14082" r="30309" b="17314"/>
          <a:stretch/>
        </p:blipFill>
        <p:spPr bwMode="auto">
          <a:xfrm>
            <a:off x="24651" y="1421664"/>
            <a:ext cx="4500372" cy="474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6" t="29825" r="41896" b="40350"/>
          <a:stretch/>
        </p:blipFill>
        <p:spPr bwMode="auto">
          <a:xfrm>
            <a:off x="4716015" y="1412776"/>
            <a:ext cx="4365495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859238" y="902047"/>
            <a:ext cx="38892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/>
              <a:t>2013 past </a:t>
            </a:r>
            <a:r>
              <a:rPr lang="en-GB" b="1" dirty="0" smtClean="0"/>
              <a:t>paper answers.</a:t>
            </a:r>
            <a:endParaRPr lang="en-GB" b="1" dirty="0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5508104" y="4070400"/>
            <a:ext cx="3635375" cy="366712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b="1">
                <a:latin typeface="Calibri" pitchFamily="34" charset="0"/>
              </a:rPr>
              <a:t>Notes:</a:t>
            </a:r>
            <a:r>
              <a:rPr lang="en-GB">
                <a:latin typeface="Calibri" pitchFamily="34" charset="0"/>
              </a:rPr>
              <a:t> What do I need to improve?</a:t>
            </a:r>
          </a:p>
        </p:txBody>
      </p:sp>
    </p:spTree>
    <p:extLst>
      <p:ext uri="{BB962C8B-B14F-4D97-AF65-F5344CB8AC3E}">
        <p14:creationId xmlns:p14="http://schemas.microsoft.com/office/powerpoint/2010/main" val="373403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Box 19"/>
          <p:cNvSpPr txBox="1">
            <a:spLocks noChangeArrowheads="1"/>
          </p:cNvSpPr>
          <p:nvPr/>
        </p:nvSpPr>
        <p:spPr bwMode="auto">
          <a:xfrm>
            <a:off x="34925" y="67271"/>
            <a:ext cx="511333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4400" b="1" dirty="0" smtClean="0">
                <a:latin typeface="Calibri" pitchFamily="34" charset="0"/>
              </a:rPr>
              <a:t>Data representation</a:t>
            </a:r>
            <a:endParaRPr lang="en-GB" sz="4400" b="1" dirty="0">
              <a:latin typeface="Calibri" pitchFamily="34" charset="0"/>
            </a:endParaRPr>
          </a:p>
        </p:txBody>
      </p:sp>
      <p:pic>
        <p:nvPicPr>
          <p:cNvPr id="15362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029200" y="44450"/>
            <a:ext cx="3935413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Box 19"/>
          <p:cNvSpPr txBox="1">
            <a:spLocks noChangeArrowheads="1"/>
          </p:cNvSpPr>
          <p:nvPr/>
        </p:nvSpPr>
        <p:spPr bwMode="auto">
          <a:xfrm>
            <a:off x="252413" y="6351588"/>
            <a:ext cx="58324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000" b="1">
                <a:latin typeface="Calibri" pitchFamily="34" charset="0"/>
              </a:rPr>
              <a:t>Revision tip:</a:t>
            </a:r>
            <a:r>
              <a:rPr lang="en-GB" sz="2000">
                <a:latin typeface="Calibri" pitchFamily="34" charset="0"/>
              </a:rPr>
              <a:t> Focus on the things you find difficult first.</a:t>
            </a:r>
            <a:r>
              <a:rPr lang="en-GB" sz="2400">
                <a:latin typeface="Calibri" pitchFamily="34" charset="0"/>
              </a:rPr>
              <a:t> </a:t>
            </a:r>
          </a:p>
        </p:txBody>
      </p:sp>
      <p:pic>
        <p:nvPicPr>
          <p:cNvPr id="15364" name="Picture 1055"/>
          <p:cNvPicPr>
            <a:picLocks noChangeAspect="1" noChangeArrowheads="1"/>
          </p:cNvPicPr>
          <p:nvPr/>
        </p:nvPicPr>
        <p:blipFill>
          <a:blip r:embed="rId4"/>
          <a:srcRect l="35695" t="33592" r="24409" b="49593"/>
          <a:stretch>
            <a:fillRect/>
          </a:stretch>
        </p:blipFill>
        <p:spPr bwMode="auto">
          <a:xfrm>
            <a:off x="0" y="908050"/>
            <a:ext cx="5940425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8" descr="previe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2225" y="1047750"/>
            <a:ext cx="2532063" cy="338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10" descr="Winston-Churchill-Never-Never-Never-Never-Give-up"/>
          <p:cNvPicPr>
            <a:picLocks noChangeAspect="1" noChangeArrowheads="1"/>
          </p:cNvPicPr>
          <p:nvPr/>
        </p:nvPicPr>
        <p:blipFill>
          <a:blip r:embed="rId6"/>
          <a:srcRect l="12015" t="21378" r="13824" b="6479"/>
          <a:stretch>
            <a:fillRect/>
          </a:stretch>
        </p:blipFill>
        <p:spPr bwMode="auto">
          <a:xfrm>
            <a:off x="6372225" y="4652963"/>
            <a:ext cx="2520950" cy="183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7" t="32482" r="26998" b="27761"/>
          <a:stretch/>
        </p:blipFill>
        <p:spPr bwMode="auto">
          <a:xfrm>
            <a:off x="261063" y="2517118"/>
            <a:ext cx="5533252" cy="378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722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20080"/>
          </a:xfrm>
        </p:spPr>
        <p:txBody>
          <a:bodyPr/>
          <a:lstStyle/>
          <a:p>
            <a:r>
              <a:rPr lang="en-US" dirty="0" smtClean="0"/>
              <a:t>Data representation keywords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518332"/>
              </p:ext>
            </p:extLst>
          </p:nvPr>
        </p:nvGraphicFramePr>
        <p:xfrm>
          <a:off x="395536" y="1124745"/>
          <a:ext cx="8568952" cy="52238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48272"/>
                <a:gridCol w="6120680"/>
              </a:tblGrid>
              <a:tr h="373132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Keyword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Definition</a:t>
                      </a:r>
                      <a:endParaRPr lang="en-US" b="1" dirty="0"/>
                    </a:p>
                  </a:txBody>
                  <a:tcPr/>
                </a:tc>
              </a:tr>
              <a:tr h="37313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Binary (base 2)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</a:tr>
              <a:tr h="37313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Denary</a:t>
                      </a:r>
                      <a:r>
                        <a:rPr lang="en-US" sz="1400" baseline="0" dirty="0" smtClean="0"/>
                        <a:t> (base 10)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</a:tr>
              <a:tr h="37313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Hexadecimal (base 16)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</a:tr>
              <a:tr h="37313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Character set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37313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ASCII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37313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Unicode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37313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Image</a:t>
                      </a:r>
                      <a:r>
                        <a:rPr lang="en-US" sz="1400" baseline="0" dirty="0" smtClean="0"/>
                        <a:t> resolution (images)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37313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Colour depth (images)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37313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Sampling interval (sound)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37313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Sampling rate (sound)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37313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Operand (instructions)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37313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Op-code (instructions)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37313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Meta-data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4867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Box 19"/>
          <p:cNvSpPr txBox="1">
            <a:spLocks noChangeArrowheads="1"/>
          </p:cNvSpPr>
          <p:nvPr/>
        </p:nvSpPr>
        <p:spPr bwMode="auto">
          <a:xfrm>
            <a:off x="34925" y="66675"/>
            <a:ext cx="51133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4400" b="1">
                <a:latin typeface="Calibri" pitchFamily="34" charset="0"/>
              </a:rPr>
              <a:t>Hardware</a:t>
            </a:r>
          </a:p>
        </p:txBody>
      </p:sp>
      <p:pic>
        <p:nvPicPr>
          <p:cNvPr id="15362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029200" y="44450"/>
            <a:ext cx="3935413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1055"/>
          <p:cNvPicPr>
            <a:picLocks noChangeAspect="1" noChangeArrowheads="1"/>
          </p:cNvPicPr>
          <p:nvPr/>
        </p:nvPicPr>
        <p:blipFill>
          <a:blip r:embed="rId4"/>
          <a:srcRect l="35695" t="33592" r="24409" b="49593"/>
          <a:stretch>
            <a:fillRect/>
          </a:stretch>
        </p:blipFill>
        <p:spPr bwMode="auto">
          <a:xfrm>
            <a:off x="936625" y="908050"/>
            <a:ext cx="478790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8" descr="previe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2225" y="1047750"/>
            <a:ext cx="2532063" cy="338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10" descr="Winston-Churchill-Never-Never-Never-Never-Give-up"/>
          <p:cNvPicPr>
            <a:picLocks noChangeAspect="1" noChangeArrowheads="1"/>
          </p:cNvPicPr>
          <p:nvPr/>
        </p:nvPicPr>
        <p:blipFill>
          <a:blip r:embed="rId6"/>
          <a:srcRect l="12015" t="21378" r="13824" b="6479"/>
          <a:stretch>
            <a:fillRect/>
          </a:stretch>
        </p:blipFill>
        <p:spPr bwMode="auto">
          <a:xfrm>
            <a:off x="6372225" y="4652963"/>
            <a:ext cx="2520950" cy="183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9"/>
          <p:cNvPicPr>
            <a:picLocks noChangeAspect="1" noChangeArrowheads="1"/>
          </p:cNvPicPr>
          <p:nvPr/>
        </p:nvPicPr>
        <p:blipFill>
          <a:blip r:embed="rId7"/>
          <a:srcRect l="18901" t="30241" r="50116" b="15999"/>
          <a:stretch>
            <a:fillRect/>
          </a:stretch>
        </p:blipFill>
        <p:spPr bwMode="auto">
          <a:xfrm>
            <a:off x="682625" y="2060575"/>
            <a:ext cx="4249738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2.gstatic.com/images?q=tbn:ANd9GcRAiiF7Ctj8p6z8Wu7fcrjvDTtXLHXpj-6RPwHfbQ1-wehRFw9a:blog.monitor.us/wp-content/uploads/2012/11/mindmap-time-1024x7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1782"/>
            <a:ext cx="1329289" cy="103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03648" y="6139829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Binary number conversion | Hexadecimal number conversion | Characters | Images | Sound | Instructions.</a:t>
            </a:r>
            <a:endParaRPr lang="en-GB" sz="1600" dirty="0"/>
          </a:p>
        </p:txBody>
      </p:sp>
      <p:sp>
        <p:nvSpPr>
          <p:cNvPr id="6" name="Rounded Rectangle 5"/>
          <p:cNvSpPr/>
          <p:nvPr/>
        </p:nvSpPr>
        <p:spPr>
          <a:xfrm>
            <a:off x="3773008" y="2928621"/>
            <a:ext cx="144016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Data representation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8222286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exam questions.</a:t>
            </a:r>
          </a:p>
        </p:txBody>
      </p:sp>
      <p:pic>
        <p:nvPicPr>
          <p:cNvPr id="24578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7"/>
          <p:cNvSpPr txBox="1">
            <a:spLocks noChangeArrowheads="1"/>
          </p:cNvSpPr>
          <p:nvPr/>
        </p:nvSpPr>
        <p:spPr bwMode="auto">
          <a:xfrm>
            <a:off x="179388" y="836613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2011 past paper.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643438" y="1020763"/>
            <a:ext cx="0" cy="5837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9" t="15153" r="27642" b="50622"/>
          <a:stretch/>
        </p:blipFill>
        <p:spPr bwMode="auto">
          <a:xfrm>
            <a:off x="68119" y="1340768"/>
            <a:ext cx="4503882" cy="2898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2" t="14997" r="26889" b="41046"/>
          <a:stretch/>
        </p:blipFill>
        <p:spPr bwMode="auto">
          <a:xfrm>
            <a:off x="4716016" y="1203928"/>
            <a:ext cx="4400998" cy="3623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936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answers.</a:t>
            </a:r>
          </a:p>
        </p:txBody>
      </p:sp>
      <p:pic>
        <p:nvPicPr>
          <p:cNvPr id="26626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179388" y="836613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2011 past paper.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9149" r="10373" b="51765"/>
          <a:stretch/>
        </p:blipFill>
        <p:spPr bwMode="auto">
          <a:xfrm>
            <a:off x="107951" y="1340768"/>
            <a:ext cx="7920434" cy="2297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0" t="62701" r="41550" b="15941"/>
          <a:stretch/>
        </p:blipFill>
        <p:spPr bwMode="auto">
          <a:xfrm>
            <a:off x="92786" y="3830312"/>
            <a:ext cx="4983270" cy="172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6" t="21558" r="41385" b="67391"/>
          <a:stretch/>
        </p:blipFill>
        <p:spPr bwMode="auto">
          <a:xfrm>
            <a:off x="139172" y="5624945"/>
            <a:ext cx="5008892" cy="90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919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exam questions.</a:t>
            </a:r>
          </a:p>
        </p:txBody>
      </p:sp>
      <p:pic>
        <p:nvPicPr>
          <p:cNvPr id="28674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7"/>
          <p:cNvSpPr txBox="1">
            <a:spLocks noChangeArrowheads="1"/>
          </p:cNvSpPr>
          <p:nvPr/>
        </p:nvSpPr>
        <p:spPr bwMode="auto">
          <a:xfrm>
            <a:off x="179388" y="836613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2011 past paper.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643438" y="1020763"/>
            <a:ext cx="0" cy="5837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15210" r="27653" b="30095"/>
          <a:stretch/>
        </p:blipFill>
        <p:spPr bwMode="auto">
          <a:xfrm>
            <a:off x="15585" y="1340768"/>
            <a:ext cx="449542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4787900" y="1124744"/>
            <a:ext cx="4248150" cy="576262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r>
              <a:rPr lang="en-GB" sz="1200" b="1" dirty="0">
                <a:latin typeface="Calibri" pitchFamily="34" charset="0"/>
              </a:rPr>
              <a:t>Exam tip:</a:t>
            </a:r>
            <a:r>
              <a:rPr lang="en-GB" sz="1200" dirty="0">
                <a:latin typeface="Calibri" pitchFamily="34" charset="0"/>
              </a:rPr>
              <a:t> </a:t>
            </a:r>
            <a:r>
              <a:rPr lang="en-GB" sz="1200" dirty="0" smtClean="0">
                <a:latin typeface="Calibri" pitchFamily="34" charset="0"/>
              </a:rPr>
              <a:t>When converting numbers in exam questions make sure</a:t>
            </a:r>
          </a:p>
          <a:p>
            <a:r>
              <a:rPr lang="en-GB" sz="1200" dirty="0" smtClean="0">
                <a:latin typeface="Calibri" pitchFamily="34" charset="0"/>
              </a:rPr>
              <a:t>you show your workings.</a:t>
            </a:r>
            <a:endParaRPr lang="en-GB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25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answers.</a:t>
            </a:r>
          </a:p>
        </p:txBody>
      </p:sp>
      <p:pic>
        <p:nvPicPr>
          <p:cNvPr id="30722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6"/>
          <p:cNvSpPr txBox="1">
            <a:spLocks noChangeArrowheads="1"/>
          </p:cNvSpPr>
          <p:nvPr/>
        </p:nvSpPr>
        <p:spPr bwMode="auto">
          <a:xfrm>
            <a:off x="179388" y="836613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2011 past paper.</a:t>
            </a:r>
          </a:p>
        </p:txBody>
      </p:sp>
      <p:sp>
        <p:nvSpPr>
          <p:cNvPr id="30724" name="Text Box 9"/>
          <p:cNvSpPr txBox="1">
            <a:spLocks noChangeArrowheads="1"/>
          </p:cNvSpPr>
          <p:nvPr/>
        </p:nvSpPr>
        <p:spPr bwMode="auto">
          <a:xfrm>
            <a:off x="5485496" y="4149080"/>
            <a:ext cx="3635375" cy="366713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b="1" dirty="0">
                <a:latin typeface="Calibri" pitchFamily="34" charset="0"/>
              </a:rPr>
              <a:t>Notes:</a:t>
            </a:r>
            <a:r>
              <a:rPr lang="en-GB" dirty="0">
                <a:latin typeface="Calibri" pitchFamily="34" charset="0"/>
              </a:rPr>
              <a:t> What do I need to improve?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" t="18756" r="10222" b="52022"/>
          <a:stretch/>
        </p:blipFill>
        <p:spPr bwMode="auto">
          <a:xfrm>
            <a:off x="163510" y="1340768"/>
            <a:ext cx="8712967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340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exam questions.</a:t>
            </a:r>
          </a:p>
        </p:txBody>
      </p:sp>
      <p:pic>
        <p:nvPicPr>
          <p:cNvPr id="32770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6"/>
          <p:cNvSpPr txBox="1">
            <a:spLocks noChangeArrowheads="1"/>
          </p:cNvSpPr>
          <p:nvPr/>
        </p:nvSpPr>
        <p:spPr bwMode="auto">
          <a:xfrm>
            <a:off x="107950" y="620713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2012 past paper.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500563" y="1020763"/>
            <a:ext cx="0" cy="5837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6" t="15205" r="27383" b="58038"/>
          <a:stretch/>
        </p:blipFill>
        <p:spPr bwMode="auto">
          <a:xfrm>
            <a:off x="107950" y="1091406"/>
            <a:ext cx="4351199" cy="2193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0" t="14929" r="27445" b="50000"/>
          <a:stretch/>
        </p:blipFill>
        <p:spPr bwMode="auto">
          <a:xfrm>
            <a:off x="157154" y="3430382"/>
            <a:ext cx="4330666" cy="287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494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answers.</a:t>
            </a:r>
          </a:p>
        </p:txBody>
      </p:sp>
      <p:pic>
        <p:nvPicPr>
          <p:cNvPr id="34818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4"/>
          <p:cNvSpPr txBox="1">
            <a:spLocks noChangeArrowheads="1"/>
          </p:cNvSpPr>
          <p:nvPr/>
        </p:nvSpPr>
        <p:spPr bwMode="auto">
          <a:xfrm>
            <a:off x="107950" y="620713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2012 past paper.</a:t>
            </a:r>
          </a:p>
        </p:txBody>
      </p:sp>
      <p:sp>
        <p:nvSpPr>
          <p:cNvPr id="34820" name="Text Box 7"/>
          <p:cNvSpPr txBox="1">
            <a:spLocks noChangeArrowheads="1"/>
          </p:cNvSpPr>
          <p:nvPr/>
        </p:nvSpPr>
        <p:spPr bwMode="auto">
          <a:xfrm>
            <a:off x="5508625" y="908050"/>
            <a:ext cx="3635375" cy="366713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b="1">
                <a:latin typeface="Calibri" pitchFamily="34" charset="0"/>
              </a:rPr>
              <a:t>Notes:</a:t>
            </a:r>
            <a:r>
              <a:rPr lang="en-GB">
                <a:latin typeface="Calibri" pitchFamily="34" charset="0"/>
              </a:rPr>
              <a:t> What do I need to improve?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3" t="67849" r="42594" b="19272"/>
          <a:stretch/>
        </p:blipFill>
        <p:spPr bwMode="auto">
          <a:xfrm>
            <a:off x="108445" y="1628800"/>
            <a:ext cx="5327651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0" t="21741" r="42438" b="58145"/>
          <a:stretch/>
        </p:blipFill>
        <p:spPr bwMode="auto">
          <a:xfrm>
            <a:off x="139409" y="2997724"/>
            <a:ext cx="5262845" cy="1799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801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exam questions.</a:t>
            </a:r>
          </a:p>
        </p:txBody>
      </p:sp>
      <p:pic>
        <p:nvPicPr>
          <p:cNvPr id="36866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6"/>
          <p:cNvSpPr txBox="1">
            <a:spLocks noChangeArrowheads="1"/>
          </p:cNvSpPr>
          <p:nvPr/>
        </p:nvSpPr>
        <p:spPr bwMode="auto">
          <a:xfrm>
            <a:off x="107950" y="685800"/>
            <a:ext cx="230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2013 past paper.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6" t="15106" r="27408" b="61008"/>
          <a:stretch/>
        </p:blipFill>
        <p:spPr bwMode="auto">
          <a:xfrm>
            <a:off x="35496" y="1268760"/>
            <a:ext cx="452496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0" t="14953" r="27581" b="50223"/>
          <a:stretch/>
        </p:blipFill>
        <p:spPr bwMode="auto">
          <a:xfrm>
            <a:off x="107058" y="3501008"/>
            <a:ext cx="4467616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4" t="14651" r="27748" b="24676"/>
          <a:stretch/>
        </p:blipFill>
        <p:spPr bwMode="auto">
          <a:xfrm>
            <a:off x="4647128" y="1469904"/>
            <a:ext cx="4388922" cy="4983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644008" y="1124744"/>
            <a:ext cx="0" cy="57332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963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answers.</a:t>
            </a:r>
          </a:p>
        </p:txBody>
      </p:sp>
      <p:pic>
        <p:nvPicPr>
          <p:cNvPr id="38914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107950" y="692150"/>
            <a:ext cx="230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2013 past paper.</a:t>
            </a:r>
          </a:p>
        </p:txBody>
      </p:sp>
      <p:sp>
        <p:nvSpPr>
          <p:cNvPr id="38916" name="Text Box 7"/>
          <p:cNvSpPr txBox="1">
            <a:spLocks noChangeArrowheads="1"/>
          </p:cNvSpPr>
          <p:nvPr/>
        </p:nvSpPr>
        <p:spPr bwMode="auto">
          <a:xfrm>
            <a:off x="5508625" y="908050"/>
            <a:ext cx="3635375" cy="366713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b="1">
                <a:latin typeface="Calibri" pitchFamily="34" charset="0"/>
              </a:rPr>
              <a:t>Notes:</a:t>
            </a:r>
            <a:r>
              <a:rPr lang="en-GB">
                <a:latin typeface="Calibri" pitchFamily="34" charset="0"/>
              </a:rPr>
              <a:t> What do I need to improve?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6" t="20991" r="33598" b="51798"/>
          <a:stretch/>
        </p:blipFill>
        <p:spPr bwMode="auto">
          <a:xfrm>
            <a:off x="107951" y="1052737"/>
            <a:ext cx="4392041" cy="167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8" t="21250" r="9142" b="57499"/>
          <a:stretch/>
        </p:blipFill>
        <p:spPr bwMode="auto">
          <a:xfrm>
            <a:off x="107505" y="2979286"/>
            <a:ext cx="6624736" cy="13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0" t="21214" r="9481" b="46278"/>
          <a:stretch/>
        </p:blipFill>
        <p:spPr bwMode="auto">
          <a:xfrm>
            <a:off x="71302" y="4610376"/>
            <a:ext cx="6660939" cy="2130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589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Box 19"/>
          <p:cNvSpPr txBox="1">
            <a:spLocks noChangeArrowheads="1"/>
          </p:cNvSpPr>
          <p:nvPr/>
        </p:nvSpPr>
        <p:spPr bwMode="auto">
          <a:xfrm>
            <a:off x="34925" y="-34925"/>
            <a:ext cx="51133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6000" b="1">
                <a:latin typeface="Calibri" pitchFamily="34" charset="0"/>
              </a:rPr>
              <a:t>Databases.</a:t>
            </a:r>
          </a:p>
        </p:txBody>
      </p:sp>
      <p:pic>
        <p:nvPicPr>
          <p:cNvPr id="15362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029200" y="44450"/>
            <a:ext cx="3935413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Box 19"/>
          <p:cNvSpPr txBox="1">
            <a:spLocks noChangeArrowheads="1"/>
          </p:cNvSpPr>
          <p:nvPr/>
        </p:nvSpPr>
        <p:spPr bwMode="auto">
          <a:xfrm>
            <a:off x="252413" y="6351588"/>
            <a:ext cx="58324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000" b="1">
                <a:latin typeface="Calibri" pitchFamily="34" charset="0"/>
              </a:rPr>
              <a:t>Revision tip:</a:t>
            </a:r>
            <a:r>
              <a:rPr lang="en-GB" sz="2000">
                <a:latin typeface="Calibri" pitchFamily="34" charset="0"/>
              </a:rPr>
              <a:t> Focus on the things you find difficult first.</a:t>
            </a:r>
            <a:r>
              <a:rPr lang="en-GB" sz="2400">
                <a:latin typeface="Calibri" pitchFamily="34" charset="0"/>
              </a:rPr>
              <a:t> </a:t>
            </a:r>
          </a:p>
        </p:txBody>
      </p:sp>
      <p:pic>
        <p:nvPicPr>
          <p:cNvPr id="15364" name="Picture 1055"/>
          <p:cNvPicPr>
            <a:picLocks noChangeAspect="1" noChangeArrowheads="1"/>
          </p:cNvPicPr>
          <p:nvPr/>
        </p:nvPicPr>
        <p:blipFill>
          <a:blip r:embed="rId4"/>
          <a:srcRect l="35695" t="33592" r="24409" b="49593"/>
          <a:stretch>
            <a:fillRect/>
          </a:stretch>
        </p:blipFill>
        <p:spPr bwMode="auto">
          <a:xfrm>
            <a:off x="0" y="908050"/>
            <a:ext cx="5940425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8" descr="previe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2225" y="1047750"/>
            <a:ext cx="2532063" cy="338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10" descr="Winston-Churchill-Never-Never-Never-Never-Give-up"/>
          <p:cNvPicPr>
            <a:picLocks noChangeAspect="1" noChangeArrowheads="1"/>
          </p:cNvPicPr>
          <p:nvPr/>
        </p:nvPicPr>
        <p:blipFill>
          <a:blip r:embed="rId6"/>
          <a:srcRect l="12015" t="21378" r="13824" b="6479"/>
          <a:stretch>
            <a:fillRect/>
          </a:stretch>
        </p:blipFill>
        <p:spPr bwMode="auto">
          <a:xfrm>
            <a:off x="6372225" y="4652963"/>
            <a:ext cx="2520950" cy="183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2"/>
          <p:cNvPicPr>
            <a:picLocks noChangeAspect="1" noChangeArrowheads="1"/>
          </p:cNvPicPr>
          <p:nvPr/>
        </p:nvPicPr>
        <p:blipFill rotWithShape="1">
          <a:blip r:embed="rId7"/>
          <a:srcRect l="26637" t="32982" r="27451" b="52716"/>
          <a:stretch/>
        </p:blipFill>
        <p:spPr bwMode="auto">
          <a:xfrm>
            <a:off x="323528" y="2532063"/>
            <a:ext cx="4392488" cy="104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859908" y="2970122"/>
            <a:ext cx="1224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Lesson 1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859908" y="3627885"/>
            <a:ext cx="1224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Lesson 2</a:t>
            </a:r>
            <a:endParaRPr lang="en-GB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7"/>
          <a:srcRect l="26637" t="71904" r="27451" b="21170"/>
          <a:stretch/>
        </p:blipFill>
        <p:spPr bwMode="auto">
          <a:xfrm>
            <a:off x="325451" y="3554110"/>
            <a:ext cx="439248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7"/>
          <a:srcRect l="26637" t="78829" r="27451" b="13753"/>
          <a:stretch/>
        </p:blipFill>
        <p:spPr bwMode="auto">
          <a:xfrm>
            <a:off x="332932" y="5840023"/>
            <a:ext cx="4383084" cy="539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7"/>
          <a:srcRect l="26637" t="47170" r="27451" b="28096"/>
          <a:stretch/>
        </p:blipFill>
        <p:spPr bwMode="auto">
          <a:xfrm>
            <a:off x="323528" y="4039823"/>
            <a:ext cx="439248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859907" y="4882565"/>
            <a:ext cx="1224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Lesson 3</a:t>
            </a:r>
            <a:endParaRPr lang="en-GB" dirty="0"/>
          </a:p>
        </p:txBody>
      </p:sp>
      <p:sp>
        <p:nvSpPr>
          <p:cNvPr id="7" name="Right Brace 6"/>
          <p:cNvSpPr/>
          <p:nvPr/>
        </p:nvSpPr>
        <p:spPr>
          <a:xfrm>
            <a:off x="4694437" y="2924944"/>
            <a:ext cx="165595" cy="50405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ight Brace 19"/>
          <p:cNvSpPr/>
          <p:nvPr/>
        </p:nvSpPr>
        <p:spPr>
          <a:xfrm>
            <a:off x="4688660" y="4087572"/>
            <a:ext cx="107876" cy="200572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4972176" y="2132245"/>
            <a:ext cx="175640" cy="1524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5213468" y="2077685"/>
            <a:ext cx="10805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Start of lesson</a:t>
            </a:r>
            <a:endParaRPr lang="en-GB" sz="1100" dirty="0"/>
          </a:p>
        </p:txBody>
      </p:sp>
      <p:sp>
        <p:nvSpPr>
          <p:cNvPr id="25" name="Rectangle 24"/>
          <p:cNvSpPr/>
          <p:nvPr/>
        </p:nvSpPr>
        <p:spPr>
          <a:xfrm>
            <a:off x="4972176" y="2420676"/>
            <a:ext cx="175640" cy="1524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5211187" y="2352919"/>
            <a:ext cx="10805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End of lesson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36541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20080"/>
          </a:xfrm>
        </p:spPr>
        <p:txBody>
          <a:bodyPr/>
          <a:lstStyle/>
          <a:p>
            <a:r>
              <a:rPr lang="en-US" dirty="0" smtClean="0"/>
              <a:t>Hardware keywords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7309155"/>
              </p:ext>
            </p:extLst>
          </p:nvPr>
        </p:nvGraphicFramePr>
        <p:xfrm>
          <a:off x="395536" y="1124744"/>
          <a:ext cx="8568952" cy="52003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48272"/>
                <a:gridCol w="6120680"/>
              </a:tblGrid>
              <a:tr h="472759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Keyword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Definition</a:t>
                      </a:r>
                      <a:endParaRPr lang="en-US" b="1" dirty="0"/>
                    </a:p>
                  </a:txBody>
                  <a:tcPr/>
                </a:tc>
              </a:tr>
              <a:tr h="472759">
                <a:tc>
                  <a:txBody>
                    <a:bodyPr/>
                    <a:lstStyle/>
                    <a:p>
                      <a:r>
                        <a:rPr lang="en-US" dirty="0" smtClean="0"/>
                        <a:t>CPU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72759">
                <a:tc>
                  <a:txBody>
                    <a:bodyPr/>
                    <a:lstStyle/>
                    <a:p>
                      <a:r>
                        <a:rPr lang="en-US" dirty="0" smtClean="0"/>
                        <a:t>Fetch-execute</a:t>
                      </a:r>
                      <a:r>
                        <a:rPr lang="en-US" baseline="0" dirty="0" smtClean="0"/>
                        <a:t> cycle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72759">
                <a:tc>
                  <a:txBody>
                    <a:bodyPr/>
                    <a:lstStyle/>
                    <a:p>
                      <a:r>
                        <a:rPr lang="en-US" dirty="0" smtClean="0"/>
                        <a:t>Clock speed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2759">
                <a:tc>
                  <a:txBody>
                    <a:bodyPr/>
                    <a:lstStyle/>
                    <a:p>
                      <a:r>
                        <a:rPr lang="en-US" dirty="0" smtClean="0"/>
                        <a:t>Number of cores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72759">
                <a:tc>
                  <a:txBody>
                    <a:bodyPr/>
                    <a:lstStyle/>
                    <a:p>
                      <a:r>
                        <a:rPr lang="en-US" dirty="0" smtClean="0"/>
                        <a:t>Cache memory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72759">
                <a:tc>
                  <a:txBody>
                    <a:bodyPr/>
                    <a:lstStyle/>
                    <a:p>
                      <a:r>
                        <a:rPr lang="en-US" dirty="0" smtClean="0"/>
                        <a:t>RAM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72759">
                <a:tc>
                  <a:txBody>
                    <a:bodyPr/>
                    <a:lstStyle/>
                    <a:p>
                      <a:r>
                        <a:rPr lang="en-US" dirty="0" smtClean="0"/>
                        <a:t>Volatile memory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72759">
                <a:tc>
                  <a:txBody>
                    <a:bodyPr/>
                    <a:lstStyle/>
                    <a:p>
                      <a:r>
                        <a:rPr lang="en-US" dirty="0" smtClean="0"/>
                        <a:t>ROM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72759">
                <a:tc>
                  <a:txBody>
                    <a:bodyPr/>
                    <a:lstStyle/>
                    <a:p>
                      <a:r>
                        <a:rPr lang="en-US" dirty="0" smtClean="0"/>
                        <a:t>Non-volatile memory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2759">
                <a:tc>
                  <a:txBody>
                    <a:bodyPr/>
                    <a:lstStyle/>
                    <a:p>
                      <a:r>
                        <a:rPr lang="en-US" dirty="0" smtClean="0"/>
                        <a:t>Logic gates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31231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Box 19"/>
          <p:cNvSpPr txBox="1">
            <a:spLocks noChangeArrowheads="1"/>
          </p:cNvSpPr>
          <p:nvPr/>
        </p:nvSpPr>
        <p:spPr bwMode="auto">
          <a:xfrm>
            <a:off x="34925" y="-34925"/>
            <a:ext cx="51133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6000" b="1">
                <a:latin typeface="Calibri" pitchFamily="34" charset="0"/>
              </a:rPr>
              <a:t>Databases.</a:t>
            </a:r>
          </a:p>
        </p:txBody>
      </p:sp>
      <p:pic>
        <p:nvPicPr>
          <p:cNvPr id="15362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029200" y="44450"/>
            <a:ext cx="3935413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Box 19"/>
          <p:cNvSpPr txBox="1">
            <a:spLocks noChangeArrowheads="1"/>
          </p:cNvSpPr>
          <p:nvPr/>
        </p:nvSpPr>
        <p:spPr bwMode="auto">
          <a:xfrm>
            <a:off x="252413" y="6351588"/>
            <a:ext cx="58324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000" b="1">
                <a:latin typeface="Calibri" pitchFamily="34" charset="0"/>
              </a:rPr>
              <a:t>Revision tip:</a:t>
            </a:r>
            <a:r>
              <a:rPr lang="en-GB" sz="2000">
                <a:latin typeface="Calibri" pitchFamily="34" charset="0"/>
              </a:rPr>
              <a:t> Focus on the things you find difficult first.</a:t>
            </a:r>
            <a:r>
              <a:rPr lang="en-GB" sz="2400">
                <a:latin typeface="Calibri" pitchFamily="34" charset="0"/>
              </a:rPr>
              <a:t> </a:t>
            </a:r>
          </a:p>
        </p:txBody>
      </p:sp>
      <p:pic>
        <p:nvPicPr>
          <p:cNvPr id="15364" name="Picture 1055"/>
          <p:cNvPicPr>
            <a:picLocks noChangeAspect="1" noChangeArrowheads="1"/>
          </p:cNvPicPr>
          <p:nvPr/>
        </p:nvPicPr>
        <p:blipFill>
          <a:blip r:embed="rId4"/>
          <a:srcRect l="35695" t="33592" r="24409" b="49593"/>
          <a:stretch>
            <a:fillRect/>
          </a:stretch>
        </p:blipFill>
        <p:spPr bwMode="auto">
          <a:xfrm>
            <a:off x="0" y="908050"/>
            <a:ext cx="5940425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8" descr="previe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2225" y="1047750"/>
            <a:ext cx="2532063" cy="338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10" descr="Winston-Churchill-Never-Never-Never-Never-Give-up"/>
          <p:cNvPicPr>
            <a:picLocks noChangeAspect="1" noChangeArrowheads="1"/>
          </p:cNvPicPr>
          <p:nvPr/>
        </p:nvPicPr>
        <p:blipFill>
          <a:blip r:embed="rId6"/>
          <a:srcRect l="12015" t="21378" r="13824" b="6479"/>
          <a:stretch>
            <a:fillRect/>
          </a:stretch>
        </p:blipFill>
        <p:spPr bwMode="auto">
          <a:xfrm>
            <a:off x="6372225" y="4652963"/>
            <a:ext cx="2520950" cy="183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2"/>
          <p:cNvPicPr>
            <a:picLocks noChangeAspect="1" noChangeArrowheads="1"/>
          </p:cNvPicPr>
          <p:nvPr/>
        </p:nvPicPr>
        <p:blipFill rotWithShape="1">
          <a:blip r:embed="rId7"/>
          <a:srcRect l="26637" t="32982" r="27451" b="52716"/>
          <a:stretch/>
        </p:blipFill>
        <p:spPr bwMode="auto">
          <a:xfrm>
            <a:off x="323528" y="2532063"/>
            <a:ext cx="4392488" cy="104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7"/>
          <a:srcRect l="26637" t="71904" r="27451" b="21170"/>
          <a:stretch/>
        </p:blipFill>
        <p:spPr bwMode="auto">
          <a:xfrm>
            <a:off x="325451" y="3554110"/>
            <a:ext cx="439248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7"/>
          <a:srcRect l="26637" t="78829" r="27451" b="13753"/>
          <a:stretch/>
        </p:blipFill>
        <p:spPr bwMode="auto">
          <a:xfrm>
            <a:off x="332932" y="5840023"/>
            <a:ext cx="4383084" cy="539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7"/>
          <a:srcRect l="26637" t="47170" r="27451" b="28096"/>
          <a:stretch/>
        </p:blipFill>
        <p:spPr bwMode="auto">
          <a:xfrm>
            <a:off x="323528" y="4039823"/>
            <a:ext cx="439248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510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20080"/>
          </a:xfrm>
        </p:spPr>
        <p:txBody>
          <a:bodyPr/>
          <a:lstStyle/>
          <a:p>
            <a:r>
              <a:rPr lang="en-US" dirty="0" smtClean="0"/>
              <a:t>Database keywords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0325523"/>
              </p:ext>
            </p:extLst>
          </p:nvPr>
        </p:nvGraphicFramePr>
        <p:xfrm>
          <a:off x="395536" y="1124744"/>
          <a:ext cx="8568952" cy="53676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48272"/>
                <a:gridCol w="6120680"/>
              </a:tblGrid>
              <a:tr h="472759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Keyword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Definition</a:t>
                      </a:r>
                      <a:endParaRPr lang="en-US" b="1" dirty="0"/>
                    </a:p>
                  </a:txBody>
                  <a:tcPr/>
                </a:tc>
              </a:tr>
              <a:tr h="472759">
                <a:tc>
                  <a:txBody>
                    <a:bodyPr/>
                    <a:lstStyle/>
                    <a:p>
                      <a:r>
                        <a:rPr lang="en-US" dirty="0" smtClean="0"/>
                        <a:t>Database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72759">
                <a:tc>
                  <a:txBody>
                    <a:bodyPr/>
                    <a:lstStyle/>
                    <a:p>
                      <a:r>
                        <a:rPr lang="en-US" dirty="0" smtClean="0"/>
                        <a:t>Entity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72759">
                <a:tc>
                  <a:txBody>
                    <a:bodyPr/>
                    <a:lstStyle/>
                    <a:p>
                      <a:r>
                        <a:rPr lang="en-US" dirty="0" smtClean="0"/>
                        <a:t>Table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72759">
                <a:tc>
                  <a:txBody>
                    <a:bodyPr/>
                    <a:lstStyle/>
                    <a:p>
                      <a:r>
                        <a:rPr lang="en-US" dirty="0" smtClean="0"/>
                        <a:t>Primary key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72759">
                <a:tc>
                  <a:txBody>
                    <a:bodyPr/>
                    <a:lstStyle/>
                    <a:p>
                      <a:r>
                        <a:rPr lang="en-US" dirty="0" smtClean="0"/>
                        <a:t>Foreign key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72759">
                <a:tc>
                  <a:txBody>
                    <a:bodyPr/>
                    <a:lstStyle/>
                    <a:p>
                      <a:r>
                        <a:rPr lang="en-US" dirty="0" smtClean="0"/>
                        <a:t>Flat file database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72759">
                <a:tc>
                  <a:txBody>
                    <a:bodyPr/>
                    <a:lstStyle/>
                    <a:p>
                      <a:r>
                        <a:rPr lang="en-US" dirty="0" smtClean="0"/>
                        <a:t>Relational database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72759">
                <a:tc>
                  <a:txBody>
                    <a:bodyPr/>
                    <a:lstStyle/>
                    <a:p>
                      <a:r>
                        <a:rPr lang="en-US" dirty="0" smtClean="0"/>
                        <a:t>Validation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72759">
                <a:tc>
                  <a:txBody>
                    <a:bodyPr/>
                    <a:lstStyle/>
                    <a:p>
                      <a:r>
                        <a:rPr lang="en-US" dirty="0" smtClean="0"/>
                        <a:t>Verification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72759">
                <a:tc>
                  <a:txBody>
                    <a:bodyPr/>
                    <a:lstStyle/>
                    <a:p>
                      <a:r>
                        <a:rPr lang="en-US" dirty="0" smtClean="0"/>
                        <a:t>DBMS (Database management system)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94291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exam questions.</a:t>
            </a:r>
          </a:p>
        </p:txBody>
      </p:sp>
      <p:pic>
        <p:nvPicPr>
          <p:cNvPr id="24578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7"/>
          <p:cNvSpPr txBox="1">
            <a:spLocks noChangeArrowheads="1"/>
          </p:cNvSpPr>
          <p:nvPr/>
        </p:nvSpPr>
        <p:spPr bwMode="auto">
          <a:xfrm>
            <a:off x="179388" y="836613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2011 past paper.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643438" y="1020763"/>
            <a:ext cx="0" cy="5837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4"/>
          <a:srcRect l="33694" t="14087" r="30399" b="8530"/>
          <a:stretch>
            <a:fillRect/>
          </a:stretch>
        </p:blipFill>
        <p:spPr bwMode="auto">
          <a:xfrm>
            <a:off x="152400" y="1196975"/>
            <a:ext cx="4203700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0577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answers.</a:t>
            </a:r>
          </a:p>
        </p:txBody>
      </p:sp>
      <p:pic>
        <p:nvPicPr>
          <p:cNvPr id="26626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179388" y="836613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2011 past paper.</a:t>
            </a:r>
          </a:p>
        </p:txBody>
      </p:sp>
      <p:sp>
        <p:nvSpPr>
          <p:cNvPr id="26628" name="Text Box 9"/>
          <p:cNvSpPr txBox="1">
            <a:spLocks noChangeArrowheads="1"/>
          </p:cNvSpPr>
          <p:nvPr/>
        </p:nvSpPr>
        <p:spPr bwMode="auto">
          <a:xfrm>
            <a:off x="5508625" y="908050"/>
            <a:ext cx="3635375" cy="366713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b="1">
                <a:latin typeface="Calibri" pitchFamily="34" charset="0"/>
              </a:rPr>
              <a:t>Notes:</a:t>
            </a:r>
            <a:r>
              <a:rPr lang="en-GB">
                <a:latin typeface="Calibri" pitchFamily="34" charset="0"/>
              </a:rPr>
              <a:t> What do I need to improve?</a:t>
            </a:r>
          </a:p>
        </p:txBody>
      </p:sp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4"/>
          <a:srcRect l="16273" t="53760" r="42245" b="23555"/>
          <a:stretch>
            <a:fillRect/>
          </a:stretch>
        </p:blipFill>
        <p:spPr bwMode="auto">
          <a:xfrm>
            <a:off x="34925" y="1484313"/>
            <a:ext cx="5689600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5"/>
          <a:srcRect l="16304" t="20105" r="42511" b="66408"/>
          <a:stretch>
            <a:fillRect/>
          </a:stretch>
        </p:blipFill>
        <p:spPr bwMode="auto">
          <a:xfrm>
            <a:off x="34925" y="3441700"/>
            <a:ext cx="5616575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1180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exam questions.</a:t>
            </a:r>
          </a:p>
        </p:txBody>
      </p:sp>
      <p:pic>
        <p:nvPicPr>
          <p:cNvPr id="28674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7"/>
          <p:cNvSpPr txBox="1">
            <a:spLocks noChangeArrowheads="1"/>
          </p:cNvSpPr>
          <p:nvPr/>
        </p:nvSpPr>
        <p:spPr bwMode="auto">
          <a:xfrm>
            <a:off x="179388" y="836613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2011 past paper.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643438" y="1020763"/>
            <a:ext cx="0" cy="5837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4"/>
          <a:srcRect l="33600" t="14278" r="31238" b="12648"/>
          <a:stretch>
            <a:fillRect/>
          </a:stretch>
        </p:blipFill>
        <p:spPr bwMode="auto">
          <a:xfrm>
            <a:off x="26988" y="909638"/>
            <a:ext cx="4545012" cy="590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81" name="Picture 9"/>
          <p:cNvPicPr>
            <a:picLocks noChangeAspect="1" noChangeArrowheads="1"/>
          </p:cNvPicPr>
          <p:nvPr/>
        </p:nvPicPr>
        <p:blipFill>
          <a:blip r:embed="rId5"/>
          <a:srcRect l="34132" t="14278" r="31747" b="15167"/>
          <a:stretch>
            <a:fillRect/>
          </a:stretch>
        </p:blipFill>
        <p:spPr bwMode="auto">
          <a:xfrm>
            <a:off x="4716463" y="981075"/>
            <a:ext cx="4402137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5297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answers.</a:t>
            </a:r>
          </a:p>
        </p:txBody>
      </p:sp>
      <p:pic>
        <p:nvPicPr>
          <p:cNvPr id="30722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6"/>
          <p:cNvSpPr txBox="1">
            <a:spLocks noChangeArrowheads="1"/>
          </p:cNvSpPr>
          <p:nvPr/>
        </p:nvSpPr>
        <p:spPr bwMode="auto">
          <a:xfrm>
            <a:off x="179388" y="836613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2011 past paper.</a:t>
            </a:r>
          </a:p>
        </p:txBody>
      </p:sp>
      <p:sp>
        <p:nvSpPr>
          <p:cNvPr id="30724" name="Text Box 9"/>
          <p:cNvSpPr txBox="1">
            <a:spLocks noChangeArrowheads="1"/>
          </p:cNvSpPr>
          <p:nvPr/>
        </p:nvSpPr>
        <p:spPr bwMode="auto">
          <a:xfrm>
            <a:off x="5508625" y="908050"/>
            <a:ext cx="3635375" cy="366713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b="1">
                <a:latin typeface="Calibri" pitchFamily="34" charset="0"/>
              </a:rPr>
              <a:t>Notes:</a:t>
            </a:r>
            <a:r>
              <a:rPr lang="en-GB">
                <a:latin typeface="Calibri" pitchFamily="34" charset="0"/>
              </a:rPr>
              <a:t> What do I need to improve?</a:t>
            </a:r>
          </a:p>
        </p:txBody>
      </p:sp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4"/>
          <a:srcRect l="16284" t="17630" r="42235" b="26926"/>
          <a:stretch>
            <a:fillRect/>
          </a:stretch>
        </p:blipFill>
        <p:spPr bwMode="auto">
          <a:xfrm>
            <a:off x="107950" y="1271588"/>
            <a:ext cx="4464050" cy="373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9" name="Picture 9"/>
          <p:cNvPicPr>
            <a:picLocks noChangeAspect="1" noChangeArrowheads="1"/>
          </p:cNvPicPr>
          <p:nvPr/>
        </p:nvPicPr>
        <p:blipFill>
          <a:blip r:embed="rId5"/>
          <a:srcRect l="15752" t="16797" r="42778" b="56332"/>
          <a:stretch>
            <a:fillRect/>
          </a:stretch>
        </p:blipFill>
        <p:spPr bwMode="auto">
          <a:xfrm>
            <a:off x="34925" y="4991100"/>
            <a:ext cx="4500563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9734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exam questions.</a:t>
            </a:r>
          </a:p>
        </p:txBody>
      </p:sp>
      <p:pic>
        <p:nvPicPr>
          <p:cNvPr id="32770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6"/>
          <p:cNvSpPr txBox="1">
            <a:spLocks noChangeArrowheads="1"/>
          </p:cNvSpPr>
          <p:nvPr/>
        </p:nvSpPr>
        <p:spPr bwMode="auto">
          <a:xfrm>
            <a:off x="107950" y="620713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2012 past paper.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500563" y="1020763"/>
            <a:ext cx="0" cy="5837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4"/>
          <a:srcRect l="33855" t="14278" r="31760" b="17999"/>
          <a:stretch>
            <a:fillRect/>
          </a:stretch>
        </p:blipFill>
        <p:spPr bwMode="auto">
          <a:xfrm>
            <a:off x="39688" y="1123950"/>
            <a:ext cx="438785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777" name="Text Box 7"/>
          <p:cNvSpPr txBox="1">
            <a:spLocks noChangeArrowheads="1"/>
          </p:cNvSpPr>
          <p:nvPr/>
        </p:nvSpPr>
        <p:spPr bwMode="auto">
          <a:xfrm>
            <a:off x="4643438" y="908050"/>
            <a:ext cx="4500562" cy="3667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>
                <a:latin typeface="Calibri" pitchFamily="34" charset="0"/>
              </a:rPr>
              <a:t>Long answer question.</a:t>
            </a:r>
            <a:endParaRPr lang="en-GB">
              <a:latin typeface="Calibri" pitchFamily="34" charset="0"/>
            </a:endParaRPr>
          </a:p>
        </p:txBody>
      </p:sp>
      <p:pic>
        <p:nvPicPr>
          <p:cNvPr id="32779" name="Picture 11" descr="Custard-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37075" y="1412875"/>
            <a:ext cx="4572000" cy="3381375"/>
          </a:xfrm>
          <a:prstGeom prst="rect">
            <a:avLst/>
          </a:prstGeom>
          <a:noFill/>
        </p:spPr>
      </p:pic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7380288" y="4868863"/>
            <a:ext cx="1619250" cy="152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algn="r"/>
            <a:r>
              <a:rPr lang="en-US" sz="1000">
                <a:hlinkClick r:id="rId6"/>
              </a:rPr>
              <a:t>@CES_teach</a:t>
            </a:r>
            <a:r>
              <a:rPr lang="en-US" sz="1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497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answers.</a:t>
            </a:r>
          </a:p>
        </p:txBody>
      </p:sp>
      <p:pic>
        <p:nvPicPr>
          <p:cNvPr id="34818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4"/>
          <p:cNvSpPr txBox="1">
            <a:spLocks noChangeArrowheads="1"/>
          </p:cNvSpPr>
          <p:nvPr/>
        </p:nvSpPr>
        <p:spPr bwMode="auto">
          <a:xfrm>
            <a:off x="107950" y="620713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2012 past paper.</a:t>
            </a:r>
          </a:p>
        </p:txBody>
      </p:sp>
      <p:sp>
        <p:nvSpPr>
          <p:cNvPr id="34820" name="Text Box 7"/>
          <p:cNvSpPr txBox="1">
            <a:spLocks noChangeArrowheads="1"/>
          </p:cNvSpPr>
          <p:nvPr/>
        </p:nvSpPr>
        <p:spPr bwMode="auto">
          <a:xfrm>
            <a:off x="5508625" y="908050"/>
            <a:ext cx="3635375" cy="366713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b="1">
                <a:latin typeface="Calibri" pitchFamily="34" charset="0"/>
              </a:rPr>
              <a:t>Notes:</a:t>
            </a:r>
            <a:r>
              <a:rPr lang="en-GB">
                <a:latin typeface="Calibri" pitchFamily="34" charset="0"/>
              </a:rPr>
              <a:t> What do I need to improve?</a:t>
            </a:r>
          </a:p>
        </p:txBody>
      </p:sp>
      <p:pic>
        <p:nvPicPr>
          <p:cNvPr id="34824" name="Picture 8"/>
          <p:cNvPicPr>
            <a:picLocks noChangeAspect="1" noChangeArrowheads="1"/>
          </p:cNvPicPr>
          <p:nvPr/>
        </p:nvPicPr>
        <p:blipFill>
          <a:blip r:embed="rId4"/>
          <a:srcRect l="16794" t="21518" r="51155" b="20833"/>
          <a:stretch>
            <a:fillRect/>
          </a:stretch>
        </p:blipFill>
        <p:spPr bwMode="auto">
          <a:xfrm>
            <a:off x="0" y="2203450"/>
            <a:ext cx="3348038" cy="376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5" name="Picture 9"/>
          <p:cNvPicPr>
            <a:picLocks noChangeAspect="1" noChangeArrowheads="1"/>
          </p:cNvPicPr>
          <p:nvPr/>
        </p:nvPicPr>
        <p:blipFill>
          <a:blip r:embed="rId4"/>
          <a:srcRect l="65395" t="21518" r="14619" b="20833"/>
          <a:stretch>
            <a:fillRect/>
          </a:stretch>
        </p:blipFill>
        <p:spPr bwMode="auto">
          <a:xfrm>
            <a:off x="3348038" y="2203450"/>
            <a:ext cx="2087562" cy="376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6" name="Picture 10"/>
          <p:cNvPicPr>
            <a:picLocks noChangeAspect="1" noChangeArrowheads="1"/>
          </p:cNvPicPr>
          <p:nvPr/>
        </p:nvPicPr>
        <p:blipFill>
          <a:blip r:embed="rId5"/>
          <a:srcRect l="16823" t="76125" r="42694" b="16934"/>
          <a:stretch>
            <a:fillRect/>
          </a:stretch>
        </p:blipFill>
        <p:spPr bwMode="auto">
          <a:xfrm>
            <a:off x="0" y="1484313"/>
            <a:ext cx="4716463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3823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exam questions.</a:t>
            </a:r>
          </a:p>
        </p:txBody>
      </p:sp>
      <p:pic>
        <p:nvPicPr>
          <p:cNvPr id="36866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6"/>
          <p:cNvSpPr txBox="1">
            <a:spLocks noChangeArrowheads="1"/>
          </p:cNvSpPr>
          <p:nvPr/>
        </p:nvSpPr>
        <p:spPr bwMode="auto">
          <a:xfrm>
            <a:off x="107950" y="685800"/>
            <a:ext cx="230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2013 past paper.</a:t>
            </a:r>
          </a:p>
        </p:txBody>
      </p:sp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4"/>
          <a:srcRect l="34120" t="14278" r="31760" b="10445"/>
          <a:stretch>
            <a:fillRect/>
          </a:stretch>
        </p:blipFill>
        <p:spPr bwMode="auto">
          <a:xfrm>
            <a:off x="127000" y="1052513"/>
            <a:ext cx="4210050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0113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answers.</a:t>
            </a:r>
          </a:p>
        </p:txBody>
      </p:sp>
      <p:pic>
        <p:nvPicPr>
          <p:cNvPr id="38914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107950" y="692150"/>
            <a:ext cx="230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2013 past paper.</a:t>
            </a:r>
          </a:p>
        </p:txBody>
      </p:sp>
      <p:sp>
        <p:nvSpPr>
          <p:cNvPr id="38916" name="Text Box 7"/>
          <p:cNvSpPr txBox="1">
            <a:spLocks noChangeArrowheads="1"/>
          </p:cNvSpPr>
          <p:nvPr/>
        </p:nvSpPr>
        <p:spPr bwMode="auto">
          <a:xfrm>
            <a:off x="5508625" y="908050"/>
            <a:ext cx="3635375" cy="366713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b="1">
                <a:latin typeface="Calibri" pitchFamily="34" charset="0"/>
              </a:rPr>
              <a:t>Notes:</a:t>
            </a:r>
            <a:r>
              <a:rPr lang="en-GB">
                <a:latin typeface="Calibri" pitchFamily="34" charset="0"/>
              </a:rPr>
              <a:t> What do I need to improve?</a:t>
            </a:r>
          </a:p>
        </p:txBody>
      </p:sp>
      <p:pic>
        <p:nvPicPr>
          <p:cNvPr id="38920" name="Picture 8"/>
          <p:cNvPicPr>
            <a:picLocks noChangeAspect="1" noChangeArrowheads="1"/>
          </p:cNvPicPr>
          <p:nvPr/>
        </p:nvPicPr>
        <p:blipFill>
          <a:blip r:embed="rId4"/>
          <a:srcRect l="16284" t="17630" r="15984" b="34500"/>
          <a:stretch>
            <a:fillRect/>
          </a:stretch>
        </p:blipFill>
        <p:spPr bwMode="auto">
          <a:xfrm>
            <a:off x="34925" y="1844675"/>
            <a:ext cx="6842125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0413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2.gstatic.com/images?q=tbn:ANd9GcRAiiF7Ctj8p6z8Wu7fcrjvDTtXLHXpj-6RPwHfbQ1-wehRFw9a:blog.monitor.us/wp-content/uploads/2012/11/mindmap-time-1024x7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1782"/>
            <a:ext cx="1329289" cy="103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03648" y="6139829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CPU – Fetch-execute cycle | CPU - Boot sequence | CPU - Clock speed | CPU – Cache memory | CPU – multi-core processors | Memory – RAM </a:t>
            </a:r>
            <a:r>
              <a:rPr lang="en-GB" sz="1200" dirty="0" err="1" smtClean="0"/>
              <a:t>vs</a:t>
            </a:r>
            <a:r>
              <a:rPr lang="en-GB" sz="1200" dirty="0" smtClean="0"/>
              <a:t> ROM | Virtual memory vs. Flash memory |  Binary logic (logic gates &amp; truth tables) | Input &amp; Output devices | Secondary storage.</a:t>
            </a:r>
            <a:endParaRPr lang="en-GB" sz="1200" dirty="0"/>
          </a:p>
        </p:txBody>
      </p:sp>
      <p:sp>
        <p:nvSpPr>
          <p:cNvPr id="6" name="Rounded Rectangle 5"/>
          <p:cNvSpPr/>
          <p:nvPr/>
        </p:nvSpPr>
        <p:spPr>
          <a:xfrm>
            <a:off x="3773008" y="2928621"/>
            <a:ext cx="144016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Hardware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21553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19"/>
          <p:cNvSpPr txBox="1">
            <a:spLocks noChangeArrowheads="1"/>
          </p:cNvSpPr>
          <p:nvPr/>
        </p:nvSpPr>
        <p:spPr bwMode="auto">
          <a:xfrm>
            <a:off x="34925" y="115888"/>
            <a:ext cx="5113338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700" b="1" dirty="0" smtClean="0">
                <a:latin typeface="Calibri" pitchFamily="34" charset="0"/>
              </a:rPr>
              <a:t>Networks &amp; the internet</a:t>
            </a:r>
            <a:r>
              <a:rPr lang="en-GB" sz="3700" b="1" dirty="0">
                <a:latin typeface="Calibri" pitchFamily="34" charset="0"/>
              </a:rPr>
              <a:t>.</a:t>
            </a:r>
          </a:p>
        </p:txBody>
      </p:sp>
      <p:pic>
        <p:nvPicPr>
          <p:cNvPr id="14338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029200" y="44450"/>
            <a:ext cx="3935413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Box 19"/>
          <p:cNvSpPr txBox="1">
            <a:spLocks noChangeArrowheads="1"/>
          </p:cNvSpPr>
          <p:nvPr/>
        </p:nvSpPr>
        <p:spPr bwMode="auto">
          <a:xfrm>
            <a:off x="107950" y="5516563"/>
            <a:ext cx="5832475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600" b="1">
                <a:latin typeface="Calibri" pitchFamily="34" charset="0"/>
              </a:rPr>
              <a:t>Revision tip:</a:t>
            </a:r>
            <a:r>
              <a:rPr lang="en-GB" sz="3600">
                <a:latin typeface="Calibri" pitchFamily="34" charset="0"/>
              </a:rPr>
              <a:t> Focus on the things you find difficult first.</a:t>
            </a:r>
            <a:r>
              <a:rPr lang="en-GB" sz="4000">
                <a:latin typeface="Calibri" pitchFamily="34" charset="0"/>
              </a:rPr>
              <a:t> </a:t>
            </a:r>
          </a:p>
        </p:txBody>
      </p:sp>
      <p:pic>
        <p:nvPicPr>
          <p:cNvPr id="14340" name="Picture 1055"/>
          <p:cNvPicPr>
            <a:picLocks noChangeAspect="1" noChangeArrowheads="1"/>
          </p:cNvPicPr>
          <p:nvPr/>
        </p:nvPicPr>
        <p:blipFill>
          <a:blip r:embed="rId4"/>
          <a:srcRect l="35695" t="33592" r="24409" b="49593"/>
          <a:stretch>
            <a:fillRect/>
          </a:stretch>
        </p:blipFill>
        <p:spPr bwMode="auto">
          <a:xfrm>
            <a:off x="0" y="908050"/>
            <a:ext cx="5940425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8" descr="previe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2225" y="1047750"/>
            <a:ext cx="2532063" cy="338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10" descr="Winston-Churchill-Never-Never-Never-Never-Give-up"/>
          <p:cNvPicPr>
            <a:picLocks noChangeAspect="1" noChangeArrowheads="1"/>
          </p:cNvPicPr>
          <p:nvPr/>
        </p:nvPicPr>
        <p:blipFill>
          <a:blip r:embed="rId6"/>
          <a:srcRect l="12015" t="21378" r="13824" b="6479"/>
          <a:stretch>
            <a:fillRect/>
          </a:stretch>
        </p:blipFill>
        <p:spPr bwMode="auto">
          <a:xfrm>
            <a:off x="6372225" y="4652963"/>
            <a:ext cx="2520950" cy="183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9" t="27789" r="26735" b="31982"/>
          <a:stretch/>
        </p:blipFill>
        <p:spPr bwMode="auto">
          <a:xfrm>
            <a:off x="946221" y="2564904"/>
            <a:ext cx="4561883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460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20080"/>
          </a:xfrm>
        </p:spPr>
        <p:txBody>
          <a:bodyPr/>
          <a:lstStyle/>
          <a:p>
            <a:r>
              <a:rPr lang="en-US" dirty="0" smtClean="0"/>
              <a:t>Networks &amp; the internet keywords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2751194"/>
              </p:ext>
            </p:extLst>
          </p:nvPr>
        </p:nvGraphicFramePr>
        <p:xfrm>
          <a:off x="395536" y="1124744"/>
          <a:ext cx="8568952" cy="52003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48272"/>
                <a:gridCol w="6120680"/>
              </a:tblGrid>
              <a:tr h="472759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Keyword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Definition</a:t>
                      </a:r>
                      <a:endParaRPr lang="en-US" b="1" dirty="0"/>
                    </a:p>
                  </a:txBody>
                  <a:tcPr/>
                </a:tc>
              </a:tr>
              <a:tr h="472759">
                <a:tc>
                  <a:txBody>
                    <a:bodyPr/>
                    <a:lstStyle/>
                    <a:p>
                      <a:r>
                        <a:rPr lang="en-US" dirty="0" smtClean="0"/>
                        <a:t>Topology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2759">
                <a:tc>
                  <a:txBody>
                    <a:bodyPr/>
                    <a:lstStyle/>
                    <a:p>
                      <a:r>
                        <a:rPr lang="en-US" dirty="0" smtClean="0"/>
                        <a:t>Client-server network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2759">
                <a:tc>
                  <a:txBody>
                    <a:bodyPr/>
                    <a:lstStyle/>
                    <a:p>
                      <a:r>
                        <a:rPr lang="en-US" dirty="0" smtClean="0"/>
                        <a:t>Peer-to-peer network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2759">
                <a:tc>
                  <a:txBody>
                    <a:bodyPr/>
                    <a:lstStyle/>
                    <a:p>
                      <a:r>
                        <a:rPr lang="en-US" dirty="0" smtClean="0"/>
                        <a:t>Router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2759">
                <a:tc>
                  <a:txBody>
                    <a:bodyPr/>
                    <a:lstStyle/>
                    <a:p>
                      <a:r>
                        <a:rPr lang="en-US" dirty="0" smtClean="0"/>
                        <a:t>Server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2759">
                <a:tc>
                  <a:txBody>
                    <a:bodyPr/>
                    <a:lstStyle/>
                    <a:p>
                      <a:r>
                        <a:rPr lang="en-US" dirty="0" smtClean="0"/>
                        <a:t>Switch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2759">
                <a:tc>
                  <a:txBody>
                    <a:bodyPr/>
                    <a:lstStyle/>
                    <a:p>
                      <a:r>
                        <a:rPr lang="en-US" dirty="0" smtClean="0"/>
                        <a:t>HTML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2759">
                <a:tc>
                  <a:txBody>
                    <a:bodyPr/>
                    <a:lstStyle/>
                    <a:p>
                      <a:r>
                        <a:rPr lang="en-US" dirty="0" smtClean="0"/>
                        <a:t>Protocol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2759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Lossy</a:t>
                      </a:r>
                      <a:r>
                        <a:rPr lang="en-US" dirty="0" smtClean="0"/>
                        <a:t> compression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72759">
                <a:tc>
                  <a:txBody>
                    <a:bodyPr/>
                    <a:lstStyle/>
                    <a:p>
                      <a:r>
                        <a:rPr lang="en-US" dirty="0" smtClean="0"/>
                        <a:t>Lossless compression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94291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2.gstatic.com/images?q=tbn:ANd9GcRAiiF7Ctj8p6z8Wu7fcrjvDTtXLHXpj-6RPwHfbQ1-wehRFw9a:blog.monitor.us/wp-content/uploads/2012/11/mindmap-time-1024x7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1782"/>
            <a:ext cx="1329289" cy="103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03648" y="6021288"/>
            <a:ext cx="76328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Network hardware | Types of network (client-server vs. peer-to-peer) | Network topologies | Network protocols | Network security |  The Internet (DNS Servers) | HTML | Internet file standards | File compression (lossy vs. lossless)</a:t>
            </a:r>
            <a:endParaRPr lang="en-GB" sz="1400" dirty="0"/>
          </a:p>
        </p:txBody>
      </p:sp>
      <p:sp>
        <p:nvSpPr>
          <p:cNvPr id="6" name="Rounded Rectangle 5"/>
          <p:cNvSpPr/>
          <p:nvPr/>
        </p:nvSpPr>
        <p:spPr>
          <a:xfrm>
            <a:off x="3773008" y="2928621"/>
            <a:ext cx="144016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Networks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18818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exam questions.</a:t>
            </a:r>
          </a:p>
        </p:txBody>
      </p:sp>
      <p:pic>
        <p:nvPicPr>
          <p:cNvPr id="22530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 Box 7"/>
          <p:cNvSpPr txBox="1">
            <a:spLocks noChangeArrowheads="1"/>
          </p:cNvSpPr>
          <p:nvPr/>
        </p:nvSpPr>
        <p:spPr bwMode="auto">
          <a:xfrm>
            <a:off x="179388" y="836613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2011 past paper.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5" t="12505" r="25282" b="63039"/>
          <a:stretch/>
        </p:blipFill>
        <p:spPr bwMode="auto">
          <a:xfrm>
            <a:off x="5973" y="1268760"/>
            <a:ext cx="4638035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6" t="36960" r="25817" b="7148"/>
          <a:stretch/>
        </p:blipFill>
        <p:spPr bwMode="auto">
          <a:xfrm>
            <a:off x="4716016" y="1203324"/>
            <a:ext cx="4361277" cy="4443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644008" y="1019969"/>
            <a:ext cx="0" cy="58380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artcommentsfeelingsfunnylovequotessayingsmessagesandquotes a132e83b964b16145098a8cad85222e6 h1 55 Inspiring Quotations That Will Change The Way You Thin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08" y="3571086"/>
            <a:ext cx="4036764" cy="288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3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answers.</a:t>
            </a:r>
          </a:p>
        </p:txBody>
      </p:sp>
      <p:pic>
        <p:nvPicPr>
          <p:cNvPr id="24578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6"/>
          <p:cNvSpPr txBox="1">
            <a:spLocks noChangeArrowheads="1"/>
          </p:cNvSpPr>
          <p:nvPr/>
        </p:nvSpPr>
        <p:spPr bwMode="auto">
          <a:xfrm>
            <a:off x="179388" y="836613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2011 past paper.</a:t>
            </a:r>
          </a:p>
        </p:txBody>
      </p:sp>
      <p:sp>
        <p:nvSpPr>
          <p:cNvPr id="24582" name="Text Box 9"/>
          <p:cNvSpPr txBox="1">
            <a:spLocks noChangeArrowheads="1"/>
          </p:cNvSpPr>
          <p:nvPr/>
        </p:nvSpPr>
        <p:spPr bwMode="auto">
          <a:xfrm>
            <a:off x="5508625" y="908050"/>
            <a:ext cx="3635375" cy="366713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b="1">
                <a:latin typeface="Calibri" pitchFamily="34" charset="0"/>
              </a:rPr>
              <a:t>Notes:</a:t>
            </a:r>
            <a:r>
              <a:rPr lang="en-GB">
                <a:latin typeface="Calibri" pitchFamily="34" charset="0"/>
              </a:rPr>
              <a:t> What do I need to improve?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3" t="45844" r="41155" b="22426"/>
          <a:stretch/>
        </p:blipFill>
        <p:spPr bwMode="auto">
          <a:xfrm>
            <a:off x="31020" y="1556792"/>
            <a:ext cx="5494401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493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exam questions.</a:t>
            </a:r>
          </a:p>
        </p:txBody>
      </p:sp>
      <p:pic>
        <p:nvPicPr>
          <p:cNvPr id="22530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 Box 7"/>
          <p:cNvSpPr txBox="1">
            <a:spLocks noChangeArrowheads="1"/>
          </p:cNvSpPr>
          <p:nvPr/>
        </p:nvSpPr>
        <p:spPr bwMode="auto">
          <a:xfrm>
            <a:off x="179388" y="836613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2011 past paper.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644008" y="1019969"/>
            <a:ext cx="0" cy="58380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9" t="14540" r="24779" b="12087"/>
          <a:stretch/>
        </p:blipFill>
        <p:spPr bwMode="auto">
          <a:xfrm>
            <a:off x="35496" y="1203325"/>
            <a:ext cx="4546190" cy="565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5" t="10835" r="25770" b="43748"/>
          <a:stretch/>
        </p:blipFill>
        <p:spPr bwMode="auto">
          <a:xfrm>
            <a:off x="4792768" y="1178460"/>
            <a:ext cx="4204513" cy="347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169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answers.</a:t>
            </a:r>
          </a:p>
        </p:txBody>
      </p:sp>
      <p:pic>
        <p:nvPicPr>
          <p:cNvPr id="24578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6"/>
          <p:cNvSpPr txBox="1">
            <a:spLocks noChangeArrowheads="1"/>
          </p:cNvSpPr>
          <p:nvPr/>
        </p:nvSpPr>
        <p:spPr bwMode="auto">
          <a:xfrm>
            <a:off x="179388" y="836613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2011 past paper.</a:t>
            </a:r>
          </a:p>
        </p:txBody>
      </p:sp>
      <p:sp>
        <p:nvSpPr>
          <p:cNvPr id="24582" name="Text Box 9"/>
          <p:cNvSpPr txBox="1">
            <a:spLocks noChangeArrowheads="1"/>
          </p:cNvSpPr>
          <p:nvPr/>
        </p:nvSpPr>
        <p:spPr bwMode="auto">
          <a:xfrm>
            <a:off x="5508625" y="908050"/>
            <a:ext cx="3635375" cy="366713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b="1">
                <a:latin typeface="Calibri" pitchFamily="34" charset="0"/>
              </a:rPr>
              <a:t>Notes:</a:t>
            </a:r>
            <a:r>
              <a:rPr lang="en-GB">
                <a:latin typeface="Calibri" pitchFamily="34" charset="0"/>
              </a:rPr>
              <a:t> What do I need to improve?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2" t="18291" r="40728" b="26033"/>
          <a:stretch/>
        </p:blipFill>
        <p:spPr bwMode="auto">
          <a:xfrm>
            <a:off x="126279" y="1196751"/>
            <a:ext cx="3638374" cy="319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t="18326" r="40893" b="42160"/>
          <a:stretch/>
        </p:blipFill>
        <p:spPr bwMode="auto">
          <a:xfrm>
            <a:off x="107504" y="4437112"/>
            <a:ext cx="3657149" cy="2276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980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exam questions.</a:t>
            </a:r>
          </a:p>
        </p:txBody>
      </p:sp>
      <p:pic>
        <p:nvPicPr>
          <p:cNvPr id="26626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107950" y="620713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2012 past paper.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8" t="14792" r="25296" b="17607"/>
          <a:stretch/>
        </p:blipFill>
        <p:spPr bwMode="auto">
          <a:xfrm>
            <a:off x="1882" y="1052736"/>
            <a:ext cx="4498110" cy="5184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0" t="31556" r="25971" b="43633"/>
          <a:stretch/>
        </p:blipFill>
        <p:spPr bwMode="auto">
          <a:xfrm>
            <a:off x="4499992" y="1062577"/>
            <a:ext cx="4640717" cy="200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4499992" y="1019969"/>
            <a:ext cx="0" cy="58380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08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answers.</a:t>
            </a:r>
          </a:p>
        </p:txBody>
      </p:sp>
      <p:pic>
        <p:nvPicPr>
          <p:cNvPr id="30722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107950" y="620713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2012 past paper.</a:t>
            </a:r>
          </a:p>
        </p:txBody>
      </p:sp>
      <p:sp>
        <p:nvSpPr>
          <p:cNvPr id="30724" name="Text Box 7"/>
          <p:cNvSpPr txBox="1">
            <a:spLocks noChangeArrowheads="1"/>
          </p:cNvSpPr>
          <p:nvPr/>
        </p:nvSpPr>
        <p:spPr bwMode="auto">
          <a:xfrm>
            <a:off x="5508625" y="908050"/>
            <a:ext cx="3635375" cy="366713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b="1">
                <a:latin typeface="Calibri" pitchFamily="34" charset="0"/>
              </a:rPr>
              <a:t>Notes:</a:t>
            </a:r>
            <a:r>
              <a:rPr lang="en-GB">
                <a:latin typeface="Calibri" pitchFamily="34" charset="0"/>
              </a:rPr>
              <a:t> What do I need to improve?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2" t="50000" r="42551" b="14354"/>
          <a:stretch/>
        </p:blipFill>
        <p:spPr bwMode="auto">
          <a:xfrm>
            <a:off x="91717" y="1484784"/>
            <a:ext cx="4912331" cy="291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6" t="30560" r="47288" b="45092"/>
          <a:stretch/>
        </p:blipFill>
        <p:spPr bwMode="auto">
          <a:xfrm>
            <a:off x="113599" y="4512593"/>
            <a:ext cx="4890449" cy="220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434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exam questions.</a:t>
            </a:r>
          </a:p>
        </p:txBody>
      </p:sp>
      <p:pic>
        <p:nvPicPr>
          <p:cNvPr id="34818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6"/>
          <p:cNvSpPr txBox="1">
            <a:spLocks noChangeArrowheads="1"/>
          </p:cNvSpPr>
          <p:nvPr/>
        </p:nvSpPr>
        <p:spPr bwMode="auto">
          <a:xfrm>
            <a:off x="107950" y="685800"/>
            <a:ext cx="230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2013 past paper.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5" t="23556" r="9091" b="32016"/>
          <a:stretch/>
        </p:blipFill>
        <p:spPr bwMode="auto">
          <a:xfrm>
            <a:off x="107950" y="1268761"/>
            <a:ext cx="4392042" cy="192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5" t="18556" r="18278" b="19400"/>
          <a:stretch/>
        </p:blipFill>
        <p:spPr bwMode="auto">
          <a:xfrm>
            <a:off x="107504" y="3212976"/>
            <a:ext cx="4392042" cy="3569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776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exam questions.</a:t>
            </a:r>
          </a:p>
        </p:txBody>
      </p:sp>
      <p:pic>
        <p:nvPicPr>
          <p:cNvPr id="21506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7"/>
          <p:cNvSpPr txBox="1">
            <a:spLocks noChangeArrowheads="1"/>
          </p:cNvSpPr>
          <p:nvPr/>
        </p:nvSpPr>
        <p:spPr bwMode="auto">
          <a:xfrm>
            <a:off x="179388" y="836613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2011 past paper.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643438" y="1020763"/>
            <a:ext cx="0" cy="5837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9" name="Picture 8"/>
          <p:cNvPicPr>
            <a:picLocks noChangeAspect="1" noChangeArrowheads="1"/>
          </p:cNvPicPr>
          <p:nvPr/>
        </p:nvPicPr>
        <p:blipFill>
          <a:blip r:embed="rId4"/>
          <a:srcRect l="33855" t="14278" r="32025" b="35333"/>
          <a:stretch>
            <a:fillRect/>
          </a:stretch>
        </p:blipFill>
        <p:spPr bwMode="auto">
          <a:xfrm>
            <a:off x="215900" y="1268413"/>
            <a:ext cx="3995738" cy="368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11"/>
          <p:cNvPicPr>
            <a:picLocks noChangeAspect="1" noChangeArrowheads="1"/>
          </p:cNvPicPr>
          <p:nvPr/>
        </p:nvPicPr>
        <p:blipFill>
          <a:blip r:embed="rId5"/>
          <a:srcRect l="34120" t="15111" r="32280" b="20537"/>
          <a:stretch>
            <a:fillRect/>
          </a:stretch>
        </p:blipFill>
        <p:spPr bwMode="auto">
          <a:xfrm>
            <a:off x="4837113" y="1125538"/>
            <a:ext cx="4149725" cy="496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12"/>
          <p:cNvPicPr>
            <a:picLocks noChangeAspect="1" noChangeArrowheads="1"/>
          </p:cNvPicPr>
          <p:nvPr/>
        </p:nvPicPr>
        <p:blipFill>
          <a:blip r:embed="rId6"/>
          <a:srcRect l="33600" t="14278" r="32280" b="61353"/>
          <a:stretch>
            <a:fillRect/>
          </a:stretch>
        </p:blipFill>
        <p:spPr bwMode="auto">
          <a:xfrm>
            <a:off x="287338" y="5084763"/>
            <a:ext cx="3924300" cy="175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answers.</a:t>
            </a:r>
          </a:p>
        </p:txBody>
      </p:sp>
      <p:pic>
        <p:nvPicPr>
          <p:cNvPr id="38914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107950" y="692150"/>
            <a:ext cx="230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2013 past paper.</a:t>
            </a:r>
          </a:p>
        </p:txBody>
      </p:sp>
      <p:sp>
        <p:nvSpPr>
          <p:cNvPr id="38916" name="Text Box 7"/>
          <p:cNvSpPr txBox="1">
            <a:spLocks noChangeArrowheads="1"/>
          </p:cNvSpPr>
          <p:nvPr/>
        </p:nvSpPr>
        <p:spPr bwMode="auto">
          <a:xfrm>
            <a:off x="5508625" y="908050"/>
            <a:ext cx="3635375" cy="366713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b="1">
                <a:latin typeface="Calibri" pitchFamily="34" charset="0"/>
              </a:rPr>
              <a:t>Notes:</a:t>
            </a:r>
            <a:r>
              <a:rPr lang="en-GB">
                <a:latin typeface="Calibri" pitchFamily="34" charset="0"/>
              </a:rPr>
              <a:t> What do I need to improve?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1" t="47802" r="33146" b="41377"/>
          <a:stretch/>
        </p:blipFill>
        <p:spPr bwMode="auto">
          <a:xfrm>
            <a:off x="107504" y="1556792"/>
            <a:ext cx="5311656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4" t="20691" r="33090" b="31824"/>
          <a:stretch/>
        </p:blipFill>
        <p:spPr bwMode="auto">
          <a:xfrm>
            <a:off x="121843" y="2484652"/>
            <a:ext cx="5279435" cy="3464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255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19"/>
          <p:cNvSpPr txBox="1">
            <a:spLocks noChangeArrowheads="1"/>
          </p:cNvSpPr>
          <p:nvPr/>
        </p:nvSpPr>
        <p:spPr bwMode="auto">
          <a:xfrm>
            <a:off x="34925" y="115888"/>
            <a:ext cx="51133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4000" b="1">
                <a:latin typeface="Calibri" pitchFamily="34" charset="0"/>
              </a:rPr>
              <a:t>Programming revision</a:t>
            </a:r>
          </a:p>
        </p:txBody>
      </p:sp>
      <p:pic>
        <p:nvPicPr>
          <p:cNvPr id="14338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029200" y="44450"/>
            <a:ext cx="3935413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Box 19"/>
          <p:cNvSpPr txBox="1">
            <a:spLocks noChangeArrowheads="1"/>
          </p:cNvSpPr>
          <p:nvPr/>
        </p:nvSpPr>
        <p:spPr bwMode="auto">
          <a:xfrm>
            <a:off x="107950" y="5516563"/>
            <a:ext cx="5832475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600" b="1">
                <a:latin typeface="Calibri" pitchFamily="34" charset="0"/>
              </a:rPr>
              <a:t>Revision tip:</a:t>
            </a:r>
            <a:r>
              <a:rPr lang="en-GB" sz="3600">
                <a:latin typeface="Calibri" pitchFamily="34" charset="0"/>
              </a:rPr>
              <a:t> Focus on the things you find difficult first.</a:t>
            </a:r>
            <a:r>
              <a:rPr lang="en-GB" sz="4000">
                <a:latin typeface="Calibri" pitchFamily="34" charset="0"/>
              </a:rPr>
              <a:t> </a:t>
            </a:r>
          </a:p>
        </p:txBody>
      </p:sp>
      <p:pic>
        <p:nvPicPr>
          <p:cNvPr id="14340" name="Picture 1055"/>
          <p:cNvPicPr>
            <a:picLocks noChangeAspect="1" noChangeArrowheads="1"/>
          </p:cNvPicPr>
          <p:nvPr/>
        </p:nvPicPr>
        <p:blipFill>
          <a:blip r:embed="rId4"/>
          <a:srcRect l="35695" t="33592" r="24409" b="49593"/>
          <a:stretch>
            <a:fillRect/>
          </a:stretch>
        </p:blipFill>
        <p:spPr bwMode="auto">
          <a:xfrm>
            <a:off x="0" y="908050"/>
            <a:ext cx="5940425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1057"/>
          <p:cNvPicPr>
            <a:picLocks noChangeAspect="1" noChangeArrowheads="1"/>
          </p:cNvPicPr>
          <p:nvPr/>
        </p:nvPicPr>
        <p:blipFill>
          <a:blip r:embed="rId5"/>
          <a:srcRect l="35428" t="39482" r="24409" b="27759"/>
          <a:stretch>
            <a:fillRect/>
          </a:stretch>
        </p:blipFill>
        <p:spPr bwMode="auto">
          <a:xfrm>
            <a:off x="34925" y="2492375"/>
            <a:ext cx="5903913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8" descr="preview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72225" y="1047750"/>
            <a:ext cx="2532063" cy="338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10" descr="Winston-Churchill-Never-Never-Never-Never-Give-up"/>
          <p:cNvPicPr>
            <a:picLocks noChangeAspect="1" noChangeArrowheads="1"/>
          </p:cNvPicPr>
          <p:nvPr/>
        </p:nvPicPr>
        <p:blipFill>
          <a:blip r:embed="rId7"/>
          <a:srcRect l="12015" t="21378" r="13824" b="6479"/>
          <a:stretch>
            <a:fillRect/>
          </a:stretch>
        </p:blipFill>
        <p:spPr bwMode="auto">
          <a:xfrm>
            <a:off x="6372225" y="4652963"/>
            <a:ext cx="2520950" cy="183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955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20080"/>
          </a:xfrm>
        </p:spPr>
        <p:txBody>
          <a:bodyPr/>
          <a:lstStyle/>
          <a:p>
            <a:r>
              <a:rPr lang="en-US" dirty="0" smtClean="0"/>
              <a:t>Programming keywords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066004"/>
              </p:ext>
            </p:extLst>
          </p:nvPr>
        </p:nvGraphicFramePr>
        <p:xfrm>
          <a:off x="395536" y="1124744"/>
          <a:ext cx="8568952" cy="55194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48272"/>
                <a:gridCol w="6120680"/>
              </a:tblGrid>
              <a:tr h="472759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Keyword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Definition</a:t>
                      </a:r>
                      <a:endParaRPr lang="en-US" b="1" dirty="0"/>
                    </a:p>
                  </a:txBody>
                  <a:tcPr/>
                </a:tc>
              </a:tr>
              <a:tr h="47275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High level programming language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275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Low level programming language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275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IDE (Integrated</a:t>
                      </a:r>
                      <a:r>
                        <a:rPr lang="en-US" sz="1600" baseline="0" dirty="0" smtClean="0"/>
                        <a:t> development environment)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275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Sequence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7275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Selection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7275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Iteration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7275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Variable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7275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Constant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7275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Compiler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7275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Interpreter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94291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2.gstatic.com/images?q=tbn:ANd9GcRAiiF7Ctj8p6z8Wu7fcrjvDTtXLHXpj-6RPwHfbQ1-wehRFw9a:blog.monitor.us/wp-content/uploads/2012/11/mindmap-time-1024x7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1782"/>
            <a:ext cx="1329289" cy="103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03648" y="6021288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Flowcharts | Pseudo-code | Programming languages | IDE (Integrated development environment) | Control flow (sequence, selection &amp; iteration) |  Variables &amp; constants | Data types (string, integer, float, </a:t>
            </a:r>
            <a:r>
              <a:rPr lang="en-GB" sz="1200" dirty="0" err="1" smtClean="0"/>
              <a:t>boolean</a:t>
            </a:r>
            <a:r>
              <a:rPr lang="en-GB" sz="1200" dirty="0" smtClean="0"/>
              <a:t>) | Comparison operators (&lt;  &gt;  == &gt;&lt; </a:t>
            </a:r>
            <a:r>
              <a:rPr lang="en-GB" sz="1200" dirty="0" err="1" smtClean="0"/>
              <a:t>e.t.c</a:t>
            </a:r>
            <a:r>
              <a:rPr lang="en-GB" sz="1200" dirty="0" smtClean="0"/>
              <a:t>.) | Arrays | Testing</a:t>
            </a:r>
            <a:endParaRPr lang="en-GB" sz="1200" dirty="0"/>
          </a:p>
        </p:txBody>
      </p:sp>
      <p:sp>
        <p:nvSpPr>
          <p:cNvPr id="6" name="Rounded Rectangle 5"/>
          <p:cNvSpPr/>
          <p:nvPr/>
        </p:nvSpPr>
        <p:spPr>
          <a:xfrm>
            <a:off x="3773008" y="2928621"/>
            <a:ext cx="1663088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Programming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8031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exam questions.</a:t>
            </a:r>
          </a:p>
        </p:txBody>
      </p:sp>
      <p:pic>
        <p:nvPicPr>
          <p:cNvPr id="22530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5"/>
          <p:cNvPicPr>
            <a:picLocks noChangeAspect="1" noChangeArrowheads="1"/>
          </p:cNvPicPr>
          <p:nvPr/>
        </p:nvPicPr>
        <p:blipFill>
          <a:blip r:embed="rId4"/>
          <a:srcRect l="30246" t="10907" r="28864" b="20500"/>
          <a:stretch>
            <a:fillRect/>
          </a:stretch>
        </p:blipFill>
        <p:spPr bwMode="auto">
          <a:xfrm>
            <a:off x="0" y="1485900"/>
            <a:ext cx="4532313" cy="475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6"/>
          <p:cNvPicPr>
            <a:picLocks noChangeAspect="1" noChangeArrowheads="1"/>
          </p:cNvPicPr>
          <p:nvPr/>
        </p:nvPicPr>
        <p:blipFill>
          <a:blip r:embed="rId5"/>
          <a:srcRect l="30450" t="17630" r="28600" b="11815"/>
          <a:stretch>
            <a:fillRect/>
          </a:stretch>
        </p:blipFill>
        <p:spPr bwMode="auto">
          <a:xfrm>
            <a:off x="4581525" y="1485900"/>
            <a:ext cx="4413250" cy="475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 Box 7"/>
          <p:cNvSpPr txBox="1">
            <a:spLocks noChangeArrowheads="1"/>
          </p:cNvSpPr>
          <p:nvPr/>
        </p:nvSpPr>
        <p:spPr bwMode="auto">
          <a:xfrm>
            <a:off x="179388" y="836613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2011 past paper.</a:t>
            </a:r>
          </a:p>
        </p:txBody>
      </p:sp>
    </p:spTree>
    <p:extLst>
      <p:ext uri="{BB962C8B-B14F-4D97-AF65-F5344CB8AC3E}">
        <p14:creationId xmlns:p14="http://schemas.microsoft.com/office/powerpoint/2010/main" val="118242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answers.</a:t>
            </a:r>
          </a:p>
        </p:txBody>
      </p:sp>
      <p:pic>
        <p:nvPicPr>
          <p:cNvPr id="24578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6"/>
          <p:cNvSpPr txBox="1">
            <a:spLocks noChangeArrowheads="1"/>
          </p:cNvSpPr>
          <p:nvPr/>
        </p:nvSpPr>
        <p:spPr bwMode="auto">
          <a:xfrm>
            <a:off x="179388" y="836613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2011 past paper.</a:t>
            </a:r>
          </a:p>
        </p:txBody>
      </p:sp>
      <p:pic>
        <p:nvPicPr>
          <p:cNvPr id="24580" name="Picture 7"/>
          <p:cNvPicPr>
            <a:picLocks noChangeAspect="1" noChangeArrowheads="1"/>
          </p:cNvPicPr>
          <p:nvPr/>
        </p:nvPicPr>
        <p:blipFill>
          <a:blip r:embed="rId4"/>
          <a:srcRect l="15881" t="48093" r="42059" b="18958"/>
          <a:stretch>
            <a:fillRect/>
          </a:stretch>
        </p:blipFill>
        <p:spPr bwMode="auto">
          <a:xfrm>
            <a:off x="0" y="1412875"/>
            <a:ext cx="5148263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8"/>
          <p:cNvPicPr>
            <a:picLocks noChangeAspect="1" noChangeArrowheads="1"/>
          </p:cNvPicPr>
          <p:nvPr/>
        </p:nvPicPr>
        <p:blipFill>
          <a:blip r:embed="rId5"/>
          <a:srcRect l="16284" t="24617" r="42067" b="39368"/>
          <a:stretch>
            <a:fillRect/>
          </a:stretch>
        </p:blipFill>
        <p:spPr bwMode="auto">
          <a:xfrm>
            <a:off x="34925" y="3933825"/>
            <a:ext cx="5329238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Text Box 9"/>
          <p:cNvSpPr txBox="1">
            <a:spLocks noChangeArrowheads="1"/>
          </p:cNvSpPr>
          <p:nvPr/>
        </p:nvSpPr>
        <p:spPr bwMode="auto">
          <a:xfrm>
            <a:off x="5508625" y="908050"/>
            <a:ext cx="3635375" cy="366713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b="1">
                <a:latin typeface="Calibri" pitchFamily="34" charset="0"/>
              </a:rPr>
              <a:t>Notes:</a:t>
            </a:r>
            <a:r>
              <a:rPr lang="en-GB">
                <a:latin typeface="Calibri" pitchFamily="34" charset="0"/>
              </a:rPr>
              <a:t> What do I need to improve?</a:t>
            </a:r>
          </a:p>
        </p:txBody>
      </p:sp>
    </p:spTree>
    <p:extLst>
      <p:ext uri="{BB962C8B-B14F-4D97-AF65-F5344CB8AC3E}">
        <p14:creationId xmlns:p14="http://schemas.microsoft.com/office/powerpoint/2010/main" val="257014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exam questions.</a:t>
            </a:r>
          </a:p>
        </p:txBody>
      </p:sp>
      <p:pic>
        <p:nvPicPr>
          <p:cNvPr id="26626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107950" y="620713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2012 past paper.</a:t>
            </a:r>
          </a:p>
        </p:txBody>
      </p:sp>
      <p:pic>
        <p:nvPicPr>
          <p:cNvPr id="26628" name="Picture 7"/>
          <p:cNvPicPr>
            <a:picLocks noChangeAspect="1" noChangeArrowheads="1"/>
          </p:cNvPicPr>
          <p:nvPr/>
        </p:nvPicPr>
        <p:blipFill>
          <a:blip r:embed="rId4"/>
          <a:srcRect l="32599" t="10661" r="31113" b="11105"/>
          <a:stretch>
            <a:fillRect/>
          </a:stretch>
        </p:blipFill>
        <p:spPr bwMode="auto">
          <a:xfrm>
            <a:off x="0" y="981075"/>
            <a:ext cx="4362450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8"/>
          <p:cNvPicPr>
            <a:picLocks noChangeAspect="1" noChangeArrowheads="1"/>
          </p:cNvPicPr>
          <p:nvPr/>
        </p:nvPicPr>
        <p:blipFill>
          <a:blip r:embed="rId5"/>
          <a:srcRect l="34641" t="25203" r="31227" b="45389"/>
          <a:stretch>
            <a:fillRect/>
          </a:stretch>
        </p:blipFill>
        <p:spPr bwMode="auto">
          <a:xfrm>
            <a:off x="5003800" y="908050"/>
            <a:ext cx="3708400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9"/>
          <p:cNvPicPr>
            <a:picLocks noChangeAspect="1" noChangeArrowheads="1"/>
          </p:cNvPicPr>
          <p:nvPr/>
        </p:nvPicPr>
        <p:blipFill>
          <a:blip r:embed="rId6"/>
          <a:srcRect l="33600" t="14278" r="31215" b="29445"/>
          <a:stretch>
            <a:fillRect/>
          </a:stretch>
        </p:blipFill>
        <p:spPr bwMode="auto">
          <a:xfrm>
            <a:off x="5003800" y="2924175"/>
            <a:ext cx="3890963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959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exam questions.</a:t>
            </a:r>
          </a:p>
        </p:txBody>
      </p:sp>
      <p:pic>
        <p:nvPicPr>
          <p:cNvPr id="28674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107950" y="620713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2012 past paper.</a:t>
            </a:r>
          </a:p>
        </p:txBody>
      </p:sp>
      <p:pic>
        <p:nvPicPr>
          <p:cNvPr id="28676" name="Picture 8"/>
          <p:cNvPicPr>
            <a:picLocks noChangeAspect="1" noChangeArrowheads="1"/>
          </p:cNvPicPr>
          <p:nvPr/>
        </p:nvPicPr>
        <p:blipFill>
          <a:blip r:embed="rId4"/>
          <a:srcRect l="33600" t="33611" r="31227" b="13463"/>
          <a:stretch>
            <a:fillRect/>
          </a:stretch>
        </p:blipFill>
        <p:spPr bwMode="auto">
          <a:xfrm>
            <a:off x="0" y="1341438"/>
            <a:ext cx="4211638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9"/>
          <p:cNvPicPr>
            <a:picLocks noChangeAspect="1" noChangeArrowheads="1"/>
          </p:cNvPicPr>
          <p:nvPr/>
        </p:nvPicPr>
        <p:blipFill>
          <a:blip r:embed="rId5"/>
          <a:srcRect l="34908" t="15962" r="31238" b="27759"/>
          <a:stretch>
            <a:fillRect/>
          </a:stretch>
        </p:blipFill>
        <p:spPr bwMode="auto">
          <a:xfrm>
            <a:off x="4424363" y="1341438"/>
            <a:ext cx="4503737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065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answers.</a:t>
            </a:r>
          </a:p>
        </p:txBody>
      </p:sp>
      <p:pic>
        <p:nvPicPr>
          <p:cNvPr id="30722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107950" y="620713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2012 past paper.</a:t>
            </a:r>
          </a:p>
        </p:txBody>
      </p:sp>
      <p:sp>
        <p:nvSpPr>
          <p:cNvPr id="30724" name="Text Box 7"/>
          <p:cNvSpPr txBox="1">
            <a:spLocks noChangeArrowheads="1"/>
          </p:cNvSpPr>
          <p:nvPr/>
        </p:nvSpPr>
        <p:spPr bwMode="auto">
          <a:xfrm>
            <a:off x="5508625" y="908050"/>
            <a:ext cx="3635375" cy="366713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b="1">
                <a:latin typeface="Calibri" pitchFamily="34" charset="0"/>
              </a:rPr>
              <a:t>Notes:</a:t>
            </a:r>
            <a:r>
              <a:rPr lang="en-GB">
                <a:latin typeface="Calibri" pitchFamily="34" charset="0"/>
              </a:rPr>
              <a:t> What do I need to improve?</a:t>
            </a:r>
          </a:p>
        </p:txBody>
      </p:sp>
      <p:pic>
        <p:nvPicPr>
          <p:cNvPr id="30725" name="Picture 8"/>
          <p:cNvPicPr>
            <a:picLocks noChangeAspect="1" noChangeArrowheads="1"/>
          </p:cNvPicPr>
          <p:nvPr/>
        </p:nvPicPr>
        <p:blipFill>
          <a:blip r:embed="rId4"/>
          <a:srcRect l="9312" t="38693" r="42770" b="31540"/>
          <a:stretch>
            <a:fillRect/>
          </a:stretch>
        </p:blipFill>
        <p:spPr bwMode="auto">
          <a:xfrm>
            <a:off x="0" y="1466850"/>
            <a:ext cx="4716463" cy="183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9"/>
          <p:cNvPicPr>
            <a:picLocks noChangeAspect="1" noChangeArrowheads="1"/>
          </p:cNvPicPr>
          <p:nvPr/>
        </p:nvPicPr>
        <p:blipFill>
          <a:blip r:embed="rId5"/>
          <a:srcRect l="9581" t="27737" r="42903" b="21979"/>
          <a:stretch>
            <a:fillRect/>
          </a:stretch>
        </p:blipFill>
        <p:spPr bwMode="auto">
          <a:xfrm>
            <a:off x="0" y="3478213"/>
            <a:ext cx="4716463" cy="311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1291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answers.</a:t>
            </a:r>
          </a:p>
        </p:txBody>
      </p:sp>
      <p:pic>
        <p:nvPicPr>
          <p:cNvPr id="32770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107950" y="620713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2012 past paper.</a:t>
            </a:r>
          </a:p>
        </p:txBody>
      </p:sp>
      <p:sp>
        <p:nvSpPr>
          <p:cNvPr id="32772" name="Text Box 5"/>
          <p:cNvSpPr txBox="1">
            <a:spLocks noChangeArrowheads="1"/>
          </p:cNvSpPr>
          <p:nvPr/>
        </p:nvSpPr>
        <p:spPr bwMode="auto">
          <a:xfrm>
            <a:off x="5508625" y="908050"/>
            <a:ext cx="3635375" cy="366713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b="1">
                <a:latin typeface="Calibri" pitchFamily="34" charset="0"/>
              </a:rPr>
              <a:t>Notes:</a:t>
            </a:r>
            <a:r>
              <a:rPr lang="en-GB">
                <a:latin typeface="Calibri" pitchFamily="34" charset="0"/>
              </a:rPr>
              <a:t> What do I need to improve?</a:t>
            </a:r>
          </a:p>
        </p:txBody>
      </p:sp>
      <p:pic>
        <p:nvPicPr>
          <p:cNvPr id="32773" name="Picture 6"/>
          <p:cNvPicPr>
            <a:picLocks noChangeAspect="1" noChangeArrowheads="1"/>
          </p:cNvPicPr>
          <p:nvPr/>
        </p:nvPicPr>
        <p:blipFill>
          <a:blip r:embed="rId4"/>
          <a:srcRect l="8965" t="20911" r="42862" b="8554"/>
          <a:stretch>
            <a:fillRect/>
          </a:stretch>
        </p:blipFill>
        <p:spPr bwMode="auto">
          <a:xfrm>
            <a:off x="0" y="1538288"/>
            <a:ext cx="5292725" cy="484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912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answers.</a:t>
            </a:r>
          </a:p>
        </p:txBody>
      </p:sp>
      <p:pic>
        <p:nvPicPr>
          <p:cNvPr id="23554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6"/>
          <p:cNvSpPr txBox="1">
            <a:spLocks noChangeArrowheads="1"/>
          </p:cNvSpPr>
          <p:nvPr/>
        </p:nvSpPr>
        <p:spPr bwMode="auto">
          <a:xfrm>
            <a:off x="179388" y="836613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2011 past paper.</a:t>
            </a:r>
          </a:p>
        </p:txBody>
      </p:sp>
      <p:sp>
        <p:nvSpPr>
          <p:cNvPr id="23556" name="Text Box 9"/>
          <p:cNvSpPr txBox="1">
            <a:spLocks noChangeArrowheads="1"/>
          </p:cNvSpPr>
          <p:nvPr/>
        </p:nvSpPr>
        <p:spPr bwMode="auto">
          <a:xfrm>
            <a:off x="5434013" y="981075"/>
            <a:ext cx="3635375" cy="366713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b="1">
                <a:latin typeface="Calibri" pitchFamily="34" charset="0"/>
              </a:rPr>
              <a:t>Notes:</a:t>
            </a:r>
            <a:r>
              <a:rPr lang="en-GB">
                <a:latin typeface="Calibri" pitchFamily="34" charset="0"/>
              </a:rPr>
              <a:t> What do I need to improve?</a:t>
            </a:r>
          </a:p>
        </p:txBody>
      </p:sp>
      <p:pic>
        <p:nvPicPr>
          <p:cNvPr id="23557" name="Picture 7"/>
          <p:cNvPicPr>
            <a:picLocks noChangeAspect="1" noChangeArrowheads="1"/>
          </p:cNvPicPr>
          <p:nvPr/>
        </p:nvPicPr>
        <p:blipFill>
          <a:blip r:embed="rId4"/>
          <a:srcRect l="16284" t="17630" r="17036" b="52592"/>
          <a:stretch>
            <a:fillRect/>
          </a:stretch>
        </p:blipFill>
        <p:spPr bwMode="auto">
          <a:xfrm>
            <a:off x="250825" y="1450975"/>
            <a:ext cx="7921625" cy="221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8"/>
          <p:cNvPicPr>
            <a:picLocks noChangeAspect="1" noChangeArrowheads="1"/>
          </p:cNvPicPr>
          <p:nvPr/>
        </p:nvPicPr>
        <p:blipFill>
          <a:blip r:embed="rId5"/>
          <a:srcRect l="16273" t="47870" r="42256" b="28612"/>
          <a:stretch>
            <a:fillRect/>
          </a:stretch>
        </p:blipFill>
        <p:spPr bwMode="auto">
          <a:xfrm>
            <a:off x="250825" y="3798888"/>
            <a:ext cx="4897438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exam questions.</a:t>
            </a:r>
          </a:p>
        </p:txBody>
      </p:sp>
      <p:pic>
        <p:nvPicPr>
          <p:cNvPr id="34818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6"/>
          <p:cNvSpPr txBox="1">
            <a:spLocks noChangeArrowheads="1"/>
          </p:cNvSpPr>
          <p:nvPr/>
        </p:nvSpPr>
        <p:spPr bwMode="auto">
          <a:xfrm>
            <a:off x="107950" y="685800"/>
            <a:ext cx="230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2013 past paper.</a:t>
            </a:r>
          </a:p>
        </p:txBody>
      </p:sp>
      <p:pic>
        <p:nvPicPr>
          <p:cNvPr id="34820" name="Picture 7"/>
          <p:cNvPicPr>
            <a:picLocks noChangeAspect="1" noChangeArrowheads="1"/>
          </p:cNvPicPr>
          <p:nvPr/>
        </p:nvPicPr>
        <p:blipFill>
          <a:blip r:embed="rId4"/>
          <a:srcRect l="30905" t="15108" r="28748" b="14835"/>
          <a:stretch>
            <a:fillRect/>
          </a:stretch>
        </p:blipFill>
        <p:spPr bwMode="auto">
          <a:xfrm>
            <a:off x="0" y="1196975"/>
            <a:ext cx="4643438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8"/>
          <p:cNvPicPr>
            <a:picLocks noChangeAspect="1" noChangeArrowheads="1"/>
          </p:cNvPicPr>
          <p:nvPr/>
        </p:nvPicPr>
        <p:blipFill>
          <a:blip r:embed="rId5"/>
          <a:srcRect l="31071" t="18481" r="28079" b="10110"/>
          <a:stretch>
            <a:fillRect/>
          </a:stretch>
        </p:blipFill>
        <p:spPr bwMode="auto">
          <a:xfrm>
            <a:off x="4651375" y="1125538"/>
            <a:ext cx="4481513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765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exam questions.</a:t>
            </a:r>
          </a:p>
        </p:txBody>
      </p:sp>
      <p:pic>
        <p:nvPicPr>
          <p:cNvPr id="36866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107950" y="685800"/>
            <a:ext cx="230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2013 past paper.</a:t>
            </a:r>
          </a:p>
        </p:txBody>
      </p:sp>
      <p:pic>
        <p:nvPicPr>
          <p:cNvPr id="36868" name="Picture 7"/>
          <p:cNvPicPr>
            <a:picLocks noChangeAspect="1" noChangeArrowheads="1"/>
          </p:cNvPicPr>
          <p:nvPr/>
        </p:nvPicPr>
        <p:blipFill>
          <a:blip r:embed="rId4"/>
          <a:srcRect l="34555" t="10541" r="30872" b="14590"/>
          <a:stretch>
            <a:fillRect/>
          </a:stretch>
        </p:blipFill>
        <p:spPr bwMode="auto">
          <a:xfrm>
            <a:off x="0" y="1052513"/>
            <a:ext cx="4289425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755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answers.</a:t>
            </a:r>
          </a:p>
        </p:txBody>
      </p:sp>
      <p:pic>
        <p:nvPicPr>
          <p:cNvPr id="38914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107950" y="692150"/>
            <a:ext cx="230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2013 past paper.</a:t>
            </a:r>
          </a:p>
        </p:txBody>
      </p:sp>
      <p:sp>
        <p:nvSpPr>
          <p:cNvPr id="38916" name="Text Box 7"/>
          <p:cNvSpPr txBox="1">
            <a:spLocks noChangeArrowheads="1"/>
          </p:cNvSpPr>
          <p:nvPr/>
        </p:nvSpPr>
        <p:spPr bwMode="auto">
          <a:xfrm>
            <a:off x="5508625" y="908050"/>
            <a:ext cx="3635375" cy="366713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b="1">
                <a:latin typeface="Calibri" pitchFamily="34" charset="0"/>
              </a:rPr>
              <a:t>Notes:</a:t>
            </a:r>
            <a:r>
              <a:rPr lang="en-GB">
                <a:latin typeface="Calibri" pitchFamily="34" charset="0"/>
              </a:rPr>
              <a:t> What do I need to improve?</a:t>
            </a:r>
          </a:p>
        </p:txBody>
      </p:sp>
      <p:pic>
        <p:nvPicPr>
          <p:cNvPr id="38917" name="Picture 8"/>
          <p:cNvPicPr>
            <a:picLocks noChangeAspect="1" noChangeArrowheads="1"/>
          </p:cNvPicPr>
          <p:nvPr/>
        </p:nvPicPr>
        <p:blipFill>
          <a:blip r:embed="rId4"/>
          <a:srcRect l="16273" t="52907" r="36096" b="12648"/>
          <a:stretch>
            <a:fillRect/>
          </a:stretch>
        </p:blipFill>
        <p:spPr bwMode="auto">
          <a:xfrm>
            <a:off x="0" y="1412875"/>
            <a:ext cx="5148263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9"/>
          <p:cNvPicPr>
            <a:picLocks noChangeAspect="1" noChangeArrowheads="1"/>
          </p:cNvPicPr>
          <p:nvPr/>
        </p:nvPicPr>
        <p:blipFill>
          <a:blip r:embed="rId5"/>
          <a:srcRect l="15964" t="16783" r="35965" b="43030"/>
          <a:stretch>
            <a:fillRect/>
          </a:stretch>
        </p:blipFill>
        <p:spPr bwMode="auto">
          <a:xfrm>
            <a:off x="0" y="3860800"/>
            <a:ext cx="5148263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835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answers.</a:t>
            </a:r>
          </a:p>
        </p:txBody>
      </p:sp>
      <p:pic>
        <p:nvPicPr>
          <p:cNvPr id="40962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 Box 4"/>
          <p:cNvSpPr txBox="1">
            <a:spLocks noChangeArrowheads="1"/>
          </p:cNvSpPr>
          <p:nvPr/>
        </p:nvSpPr>
        <p:spPr bwMode="auto">
          <a:xfrm>
            <a:off x="107950" y="692150"/>
            <a:ext cx="230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2013 past paper.</a:t>
            </a:r>
          </a:p>
        </p:txBody>
      </p:sp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5508625" y="908050"/>
            <a:ext cx="3635375" cy="366713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b="1">
                <a:latin typeface="Calibri" pitchFamily="34" charset="0"/>
              </a:rPr>
              <a:t>Notes:</a:t>
            </a:r>
            <a:r>
              <a:rPr lang="en-GB">
                <a:latin typeface="Calibri" pitchFamily="34" charset="0"/>
              </a:rPr>
              <a:t> What do I need to improve?</a:t>
            </a:r>
          </a:p>
        </p:txBody>
      </p:sp>
      <p:pic>
        <p:nvPicPr>
          <p:cNvPr id="40965" name="Picture 8"/>
          <p:cNvPicPr>
            <a:picLocks noChangeAspect="1" noChangeArrowheads="1"/>
          </p:cNvPicPr>
          <p:nvPr/>
        </p:nvPicPr>
        <p:blipFill>
          <a:blip r:embed="rId4"/>
          <a:srcRect l="16273" t="17314" r="35960" b="42371"/>
          <a:stretch>
            <a:fillRect/>
          </a:stretch>
        </p:blipFill>
        <p:spPr bwMode="auto">
          <a:xfrm>
            <a:off x="179388" y="1481138"/>
            <a:ext cx="5329237" cy="281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997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answers.</a:t>
            </a:r>
          </a:p>
        </p:txBody>
      </p:sp>
      <p:pic>
        <p:nvPicPr>
          <p:cNvPr id="25602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6"/>
          <p:cNvSpPr txBox="1">
            <a:spLocks noChangeArrowheads="1"/>
          </p:cNvSpPr>
          <p:nvPr/>
        </p:nvSpPr>
        <p:spPr bwMode="auto">
          <a:xfrm>
            <a:off x="179388" y="836613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2011 past paper.</a:t>
            </a:r>
          </a:p>
        </p:txBody>
      </p:sp>
      <p:sp>
        <p:nvSpPr>
          <p:cNvPr id="25604" name="Text Box 9"/>
          <p:cNvSpPr txBox="1">
            <a:spLocks noChangeArrowheads="1"/>
          </p:cNvSpPr>
          <p:nvPr/>
        </p:nvSpPr>
        <p:spPr bwMode="auto">
          <a:xfrm>
            <a:off x="5434013" y="981075"/>
            <a:ext cx="3635375" cy="366713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b="1">
                <a:latin typeface="Calibri" pitchFamily="34" charset="0"/>
              </a:rPr>
              <a:t>Notes:</a:t>
            </a:r>
            <a:r>
              <a:rPr lang="en-GB">
                <a:latin typeface="Calibri" pitchFamily="34" charset="0"/>
              </a:rPr>
              <a:t> What do I need to improve?</a:t>
            </a:r>
          </a:p>
        </p:txBody>
      </p:sp>
      <p:pic>
        <p:nvPicPr>
          <p:cNvPr id="25605" name="Picture 8"/>
          <p:cNvPicPr>
            <a:picLocks noChangeAspect="1" noChangeArrowheads="1"/>
          </p:cNvPicPr>
          <p:nvPr/>
        </p:nvPicPr>
        <p:blipFill>
          <a:blip r:embed="rId4"/>
          <a:srcRect l="16273" t="54593" r="17049" b="12648"/>
          <a:stretch>
            <a:fillRect/>
          </a:stretch>
        </p:blipFill>
        <p:spPr bwMode="auto">
          <a:xfrm>
            <a:off x="250825" y="1571625"/>
            <a:ext cx="7777163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9"/>
          <p:cNvPicPr>
            <a:picLocks noChangeAspect="1" noChangeArrowheads="1"/>
          </p:cNvPicPr>
          <p:nvPr/>
        </p:nvPicPr>
        <p:blipFill>
          <a:blip r:embed="rId5"/>
          <a:srcRect l="16273" t="19315" r="42256" b="45407"/>
          <a:stretch>
            <a:fillRect/>
          </a:stretch>
        </p:blipFill>
        <p:spPr bwMode="auto">
          <a:xfrm>
            <a:off x="250825" y="4005263"/>
            <a:ext cx="4897438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19"/>
          <p:cNvSpPr txBox="1">
            <a:spLocks noChangeArrowheads="1"/>
          </p:cNvSpPr>
          <p:nvPr/>
        </p:nvSpPr>
        <p:spPr bwMode="auto">
          <a:xfrm>
            <a:off x="107950" y="115888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latin typeface="Calibri" pitchFamily="34" charset="0"/>
              </a:rPr>
              <a:t>Past paper exam questions.</a:t>
            </a:r>
          </a:p>
        </p:txBody>
      </p:sp>
      <p:pic>
        <p:nvPicPr>
          <p:cNvPr id="27650" name="Picture 5" descr="http://blog.kipp.org/wp-content/uploads/2012/12/4.jpg"/>
          <p:cNvPicPr>
            <a:picLocks noChangeAspect="1" noChangeArrowheads="1"/>
          </p:cNvPicPr>
          <p:nvPr/>
        </p:nvPicPr>
        <p:blipFill>
          <a:blip r:embed="rId3"/>
          <a:srcRect t="5334" b="31892"/>
          <a:stretch>
            <a:fillRect/>
          </a:stretch>
        </p:blipFill>
        <p:spPr bwMode="auto">
          <a:xfrm>
            <a:off x="5435600" y="44450"/>
            <a:ext cx="36004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7"/>
          <p:cNvSpPr txBox="1">
            <a:spLocks noChangeArrowheads="1"/>
          </p:cNvSpPr>
          <p:nvPr/>
        </p:nvSpPr>
        <p:spPr bwMode="auto">
          <a:xfrm>
            <a:off x="179388" y="836613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2011 past paper.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643438" y="1020763"/>
            <a:ext cx="0" cy="5837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3" name="Picture 8"/>
          <p:cNvPicPr>
            <a:picLocks noChangeAspect="1" noChangeArrowheads="1"/>
          </p:cNvPicPr>
          <p:nvPr/>
        </p:nvPicPr>
        <p:blipFill>
          <a:blip r:embed="rId4"/>
          <a:srcRect l="33600" t="14278" r="31747" b="8444"/>
          <a:stretch>
            <a:fillRect/>
          </a:stretch>
        </p:blipFill>
        <p:spPr bwMode="auto">
          <a:xfrm>
            <a:off x="200025" y="1223963"/>
            <a:ext cx="4011613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9"/>
          <p:cNvPicPr>
            <a:picLocks noChangeAspect="1" noChangeArrowheads="1"/>
          </p:cNvPicPr>
          <p:nvPr/>
        </p:nvPicPr>
        <p:blipFill>
          <a:blip r:embed="rId5"/>
          <a:srcRect l="35695" t="14278" r="32280" b="29445"/>
          <a:stretch>
            <a:fillRect/>
          </a:stretch>
        </p:blipFill>
        <p:spPr bwMode="auto">
          <a:xfrm>
            <a:off x="4751388" y="1195388"/>
            <a:ext cx="39338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1236</TotalTime>
  <Words>1315</Words>
  <Application>Microsoft Office PowerPoint</Application>
  <PresentationFormat>On-screen Show (4:3)</PresentationFormat>
  <Paragraphs>317</Paragraphs>
  <Slides>73</Slides>
  <Notes>60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6" baseType="lpstr">
      <vt:lpstr>Arial</vt:lpstr>
      <vt:lpstr>Calibri</vt:lpstr>
      <vt:lpstr>Office Theme</vt:lpstr>
      <vt:lpstr>GCSE Computing revision: A451 Written exam.</vt:lpstr>
      <vt:lpstr>Revision resources.</vt:lpstr>
      <vt:lpstr>PowerPoint Presentation</vt:lpstr>
      <vt:lpstr>Hardware keywords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Software keywords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representation keywords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Database keywords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Networks &amp; the internet keywords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Programming keywords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Wignall</dc:creator>
  <cp:lastModifiedBy>Debbie Stones</cp:lastModifiedBy>
  <cp:revision>117</cp:revision>
  <cp:lastPrinted>2014-05-01T06:10:31Z</cp:lastPrinted>
  <dcterms:created xsi:type="dcterms:W3CDTF">2014-02-25T15:56:18Z</dcterms:created>
  <dcterms:modified xsi:type="dcterms:W3CDTF">2016-03-06T16:14:58Z</dcterms:modified>
</cp:coreProperties>
</file>