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sldIdLst>
    <p:sldId id="282" r:id="rId5"/>
    <p:sldId id="292" r:id="rId6"/>
    <p:sldId id="283" r:id="rId7"/>
    <p:sldId id="284" r:id="rId8"/>
    <p:sldId id="256" r:id="rId9"/>
    <p:sldId id="257" r:id="rId10"/>
    <p:sldId id="285" r:id="rId11"/>
    <p:sldId id="286" r:id="rId12"/>
    <p:sldId id="287" r:id="rId13"/>
    <p:sldId id="290" r:id="rId14"/>
    <p:sldId id="288" r:id="rId15"/>
    <p:sldId id="289" r:id="rId16"/>
    <p:sldId id="280" r:id="rId17"/>
    <p:sldId id="291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33"/>
    <a:srgbClr val="B4A4C8"/>
    <a:srgbClr val="FFD597"/>
    <a:srgbClr val="FFE2B7"/>
    <a:srgbClr val="FFBD5D"/>
    <a:srgbClr val="E0A928"/>
    <a:srgbClr val="FFF0D9"/>
    <a:srgbClr val="C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149" autoAdjust="0"/>
  </p:normalViewPr>
  <p:slideViewPr>
    <p:cSldViewPr>
      <p:cViewPr varScale="1">
        <p:scale>
          <a:sx n="60" d="100"/>
          <a:sy n="60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4-02-12T10:49:59.5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0,'0'0,"0"0</inkml:trace>
  <inkml:trace contextRef="#ctx0" brushRef="#br0" timeOffset="1169.925">53 159</inkml:trace>
  <inkml:trace contextRef="#ctx0" brushRef="#br0" timeOffset="1606.6969">212-476,'53'0</inkml:trace>
  <inkml:trace contextRef="#ctx0" brushRef="#br0" timeOffset="1825.083">265-476,'0'-53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4-02-12T10:50:02.0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53,'0'-53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0F6C8B-71CF-48D2-B377-D3EAA4821AA5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B204FE-5EB2-4A02-8B16-85316B6D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C411D-C483-4DCC-9CE6-23BC676CA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to add a comment to a line of code type</a:t>
            </a:r>
            <a:r>
              <a:rPr lang="en-US" baseline="0" dirty="0" smtClean="0"/>
              <a:t> in an apostrophe and write your comment – it should write in green.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C411D-C483-4DCC-9CE6-23BC676CA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94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u="sng" dirty="0" smtClean="0"/>
              <a:t>Code</a:t>
            </a:r>
            <a:r>
              <a:rPr lang="en-US" sz="1200" dirty="0" smtClean="0"/>
              <a:t>:</a:t>
            </a:r>
          </a:p>
          <a:p>
            <a:endParaRPr lang="en-US" sz="1200" dirty="0" smtClean="0"/>
          </a:p>
          <a:p>
            <a:r>
              <a:rPr lang="en-US" sz="1200" b="1" dirty="0" smtClean="0"/>
              <a:t>For a = 1 to 10</a:t>
            </a:r>
          </a:p>
          <a:p>
            <a:r>
              <a:rPr lang="en-US" sz="1200" baseline="0" dirty="0" smtClean="0"/>
              <a:t>    </a:t>
            </a:r>
            <a:r>
              <a:rPr lang="en-US" sz="1200" baseline="0" dirty="0" err="1" smtClean="0"/>
              <a:t>TextWindow.WriteLine</a:t>
            </a:r>
            <a:r>
              <a:rPr lang="en-US" sz="1200" baseline="0" dirty="0" smtClean="0"/>
              <a:t>(a)</a:t>
            </a:r>
            <a:endParaRPr lang="en-US" sz="1200" dirty="0" smtClean="0"/>
          </a:p>
          <a:p>
            <a:r>
              <a:rPr lang="en-US" sz="1200" b="1" dirty="0" err="1" smtClean="0"/>
              <a:t>EndFor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0085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Variable – holds the value of the table to be written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Variable a</a:t>
            </a:r>
            <a:r>
              <a:rPr lang="en-GB" baseline="0" dirty="0" smtClean="0"/>
              <a:t> – holds the values which change each time a line is written from 1 to 10</a:t>
            </a:r>
            <a:endParaRPr lang="en-GB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E4985-7C49-4C43-933B-F10D3D19C6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program,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use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operation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"Multiplication Table" on the screen.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you create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variable “number” to store the value of 5.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you create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loop with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 “a” to ensure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operation will run 10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use the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operation to display the following elements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order: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 that is stored in the “a” variable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multiplication 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value that is stored in the “number” variable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equals 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products of the values of the “a” and “number” variables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TextWindow.WriteLine("Multiplication Table")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= 5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= 1 to 10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+ " x " + number + " = " + a * number)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EndFor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E4985-7C49-4C43-933B-F10D3D19C6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even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decrease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value of the loop variable every time that the 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use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keyword but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specify a negative number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example, you can write a program that counts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backward from 10 to 1 on the screen if you 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 the value of -1 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keyword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</a:t>
            </a:r>
          </a:p>
          <a:p>
            <a:pPr>
              <a:spcBef>
                <a:spcPct val="0"/>
              </a:spcBef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TextWindow.WriteLine("Multiply odd numbers by 5:")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= 5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= 1 to 10 Step 2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+ " x " + number + " = " + a * number)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EndFor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10179-2271-4F8B-B6B7-AF01E46243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example, you first create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“a” variable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its value to 10.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Next, you create a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loop with a condition that the value of the “a” variable is smaller than or equal to 100. Because you just set the value of that variable to 10, the condition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true when the loop starts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use the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operation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display the value of the “a” variable every time that the loop runs.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next statement, you increase the value of the “a” variable by 10 every time that the loop runs.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stops after it runs 10 times because the value of the “a” variable becomes larger than 100.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= 10</a:t>
            </a:r>
          </a:p>
          <a:p>
            <a:r>
              <a:rPr lang="en-US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(a &lt;= 100)</a:t>
            </a:r>
            <a:endParaRPr lang="en-US" sz="1200" b="1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a = a +10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EndWhile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E693-3821-4C6F-94C1-A9D9B4184AC6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83C0-1503-41F0-ACB6-3CEC177D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288E-E737-4884-B953-F70AE6B9344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CD28-DB56-4A62-B2B8-0078F14D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0AB2-D613-4471-8D49-22BDD0528E3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B53D-D021-49E6-9560-BED1EF26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30E7-2C74-457C-B2BB-65F41C87F69B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7923-A4B4-4DC0-9BCC-41EE3FF4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2B45-5E71-429B-BABF-08666D508B21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905E-6F90-43A5-B4E9-A4CB4C92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A970-E7DC-4038-9069-91858D648BDF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0A86-63F7-4A09-A3BB-4FEF6E1CA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5EC0-D7C5-48CF-B776-E6D248544D38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531A-C242-4D36-840F-DB2719B7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ED35-003C-4A58-B1E5-829F85A8243A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5FB8-A7C1-412A-B91E-469A65B2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1C31-4FEF-4A7C-AD58-36F796D68FE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AFA8-A904-43C3-BBCD-8CA4EFD0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F47B-2750-4EC9-9010-ACB665A03744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09D4-991E-476F-8D16-084841D0C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D0E9-0297-4C39-A884-53F2147ABE11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9162-F0EC-429E-B952-23CB5876E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60397C0-55EF-4EAC-8889-593472E51D6D}" type="datetimeFigureOut">
              <a:rPr lang="en-US"/>
              <a:pPr>
                <a:defRPr/>
              </a:pPr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TUTORIAUX | STBI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BCE1EC-0DFD-4A1B-8518-0C3C9BCFC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innernew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Verdan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2.xml"/><Relationship Id="rId4" Type="http://schemas.openxmlformats.org/officeDocument/2006/relationships/image" Target="../media/image2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Statements, Properties, and Operations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762000"/>
            <a:ext cx="5410200" cy="762000"/>
          </a:xfrm>
          <a:prstGeom prst="roundRect">
            <a:avLst>
              <a:gd name="adj" fmla="val 26667"/>
            </a:avLst>
          </a:prstGeom>
          <a:solidFill>
            <a:srgbClr val="9BBB5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" y="874108"/>
            <a:ext cx="502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+mj-lt"/>
              </a:rPr>
              <a:t>Starter </a:t>
            </a:r>
            <a:r>
              <a:rPr lang="en-US" sz="2200" b="1" dirty="0" smtClean="0">
                <a:latin typeface="+mj-lt"/>
              </a:rPr>
              <a:t>  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400400" y="4267200"/>
              <a:ext cx="95760" cy="248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520" y="4255320"/>
                <a:ext cx="1195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209960" y="2419320"/>
              <a:ext cx="360" cy="1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8080" y="2407440"/>
                <a:ext cx="24120" cy="43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76200" y="1427352"/>
            <a:ext cx="8158655" cy="51054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48" y="1962776"/>
            <a:ext cx="74492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Write a program that asks the user if it is raining today.</a:t>
            </a:r>
          </a:p>
          <a:p>
            <a:pPr algn="ctr"/>
            <a:r>
              <a:rPr lang="en-GB" sz="2800" b="1" dirty="0"/>
              <a:t>Use IF</a:t>
            </a:r>
            <a:r>
              <a:rPr lang="en-GB" sz="2800" b="1" dirty="0" smtClean="0"/>
              <a:t>, Else </a:t>
            </a:r>
            <a:r>
              <a:rPr lang="en-GB" sz="2800" b="1" dirty="0"/>
              <a:t>to display a message to the user that tells them they need an umbrella </a:t>
            </a:r>
          </a:p>
          <a:p>
            <a:pPr algn="ctr"/>
            <a:r>
              <a:rPr lang="en-GB" sz="2800" b="1" dirty="0"/>
              <a:t>or </a:t>
            </a:r>
          </a:p>
          <a:p>
            <a:pPr algn="ctr"/>
            <a:r>
              <a:rPr lang="en-GB" sz="2800" b="1" dirty="0"/>
              <a:t>not depending on if it is raining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Top-tip – look back at </a:t>
            </a:r>
            <a:r>
              <a:rPr lang="en-GB" sz="2800" b="1" dirty="0" smtClean="0"/>
              <a:t>previous code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If your variable is text it will need to be in “” speech marks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6200" y="0"/>
            <a:ext cx="6477000" cy="563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Tahoma" pitchFamily="34" charset="0"/>
              </a:rPr>
              <a:t>Loops in Small Basic Programs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96200" y="2438400"/>
            <a:ext cx="1371600" cy="685800"/>
            <a:chOff x="7391400" y="2514600"/>
            <a:chExt cx="1295400" cy="762000"/>
          </a:xfrm>
        </p:grpSpPr>
        <p:sp>
          <p:nvSpPr>
            <p:cNvPr id="22" name="Rectangle 21"/>
            <p:cNvSpPr/>
            <p:nvPr/>
          </p:nvSpPr>
          <p:spPr>
            <a:xfrm>
              <a:off x="7391400" y="2571690"/>
              <a:ext cx="1295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0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output</a:t>
              </a:r>
              <a:endPara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7391400" y="2514600"/>
              <a:ext cx="1219200" cy="762000"/>
            </a:xfrm>
            <a:prstGeom prst="downArrowCallout">
              <a:avLst>
                <a:gd name="adj1" fmla="val 10600"/>
                <a:gd name="adj2" fmla="val 17800"/>
                <a:gd name="adj3" fmla="val 25000"/>
                <a:gd name="adj4" fmla="val 64977"/>
              </a:avLst>
            </a:prstGeom>
            <a:noFill/>
            <a:ln w="38100">
              <a:solidFill>
                <a:srgbClr val="FFA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1676400"/>
            <a:ext cx="6553200" cy="1905000"/>
            <a:chOff x="304800" y="1828800"/>
            <a:chExt cx="5503829" cy="18288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04800" y="1828800"/>
              <a:ext cx="5486400" cy="18288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Picture 12" descr="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999488"/>
              <a:ext cx="5427629" cy="15283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276600"/>
            <a:ext cx="56388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04800" y="762000"/>
            <a:ext cx="8534400" cy="609600"/>
            <a:chOff x="228600" y="838200"/>
            <a:chExt cx="8686800" cy="990600"/>
          </a:xfrm>
        </p:grpSpPr>
        <p:sp>
          <p:nvSpPr>
            <p:cNvPr id="15" name="Rounded Rectangle 14"/>
            <p:cNvSpPr/>
            <p:nvPr/>
          </p:nvSpPr>
          <p:spPr>
            <a:xfrm>
              <a:off x="228600" y="838200"/>
              <a:ext cx="8686800" cy="990600"/>
            </a:xfrm>
            <a:prstGeom prst="roundRect">
              <a:avLst>
                <a:gd name="adj" fmla="val 41954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81000" y="968375"/>
              <a:ext cx="8365725" cy="65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Let’s use this concept to </a:t>
              </a:r>
              <a:r>
                <a:rPr lang="en-US" sz="2000" dirty="0" smtClean="0">
                  <a:latin typeface="+mn-lt"/>
                </a:rPr>
                <a:t>print the multiplication table for the number 5.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9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Loops in Small Basic Programs</a:t>
            </a:r>
          </a:p>
        </p:txBody>
      </p:sp>
      <p:grpSp>
        <p:nvGrpSpPr>
          <p:cNvPr id="23555" name="Group 15"/>
          <p:cNvGrpSpPr>
            <a:grpSpLocks/>
          </p:cNvGrpSpPr>
          <p:nvPr/>
        </p:nvGrpSpPr>
        <p:grpSpPr bwMode="auto">
          <a:xfrm>
            <a:off x="228600" y="761999"/>
            <a:ext cx="5257800" cy="1765786"/>
            <a:chOff x="228600" y="838199"/>
            <a:chExt cx="8686800" cy="1708144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838199"/>
              <a:ext cx="8686800" cy="1708143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23561" name="TextBox 4"/>
            <p:cNvSpPr txBox="1">
              <a:spLocks noChangeArrowheads="1"/>
            </p:cNvSpPr>
            <p:nvPr/>
          </p:nvSpPr>
          <p:spPr bwMode="auto">
            <a:xfrm>
              <a:off x="381000" y="968376"/>
              <a:ext cx="8365725" cy="157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In the previous example, the value of the counter variable in a </a:t>
              </a:r>
              <a:r>
                <a:rPr lang="en-US" sz="2000" b="1" smtClean="0">
                  <a:latin typeface="+mn-lt"/>
                </a:rPr>
                <a:t>For</a:t>
              </a:r>
              <a:r>
                <a:rPr lang="en-US" sz="2000" smtClean="0">
                  <a:latin typeface="+mn-lt"/>
                </a:rPr>
                <a:t> loop increases by 1 every time the loop runs. However, you can increase the value by another number if you  use the </a:t>
              </a:r>
              <a:r>
                <a:rPr lang="en-US" sz="2000" b="1" smtClean="0">
                  <a:latin typeface="+mn-lt"/>
                </a:rPr>
                <a:t>Step</a:t>
              </a:r>
              <a:r>
                <a:rPr lang="en-US" sz="2000" smtClean="0">
                  <a:latin typeface="+mn-lt"/>
                </a:rPr>
                <a:t> keyword.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38800" y="1168136"/>
            <a:ext cx="3200400" cy="1447800"/>
            <a:chOff x="5486400" y="1905000"/>
            <a:chExt cx="3345366" cy="2057400"/>
          </a:xfrm>
        </p:grpSpPr>
        <p:sp>
          <p:nvSpPr>
            <p:cNvPr id="15" name="Rounded Rectangle 14"/>
            <p:cNvSpPr/>
            <p:nvPr/>
          </p:nvSpPr>
          <p:spPr>
            <a:xfrm>
              <a:off x="5486400" y="1905000"/>
              <a:ext cx="3276600" cy="2057400"/>
            </a:xfrm>
            <a:prstGeom prst="roundRect">
              <a:avLst>
                <a:gd name="adj" fmla="val 2094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 flipH="1">
              <a:off x="5570034" y="1981200"/>
              <a:ext cx="3261732" cy="188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For example</a:t>
              </a:r>
              <a:r>
                <a:rPr lang="en-US" sz="2000" smtClean="0">
                  <a:latin typeface="+mn-lt"/>
                </a:rPr>
                <a:t>, you can increase the value by 2 if you write </a:t>
              </a:r>
              <a:r>
                <a:rPr lang="en-US" sz="2000" dirty="0" smtClean="0">
                  <a:latin typeface="+mn-lt"/>
                </a:rPr>
                <a:t>the </a:t>
              </a:r>
              <a:r>
                <a:rPr lang="en-US" sz="2000" smtClean="0">
                  <a:latin typeface="+mn-lt"/>
                </a:rPr>
                <a:t>following code: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228600" y="2590800"/>
            <a:ext cx="6324600" cy="2057400"/>
          </a:xfrm>
          <a:prstGeom prst="roundRect">
            <a:avLst>
              <a:gd name="adj" fmla="val 19163"/>
            </a:avLst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rgbClr val="FFFFD5"/>
              </a:gs>
            </a:gsLst>
          </a:gradFill>
          <a:ln>
            <a:solidFill>
              <a:srgbClr val="205D0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4" y="2831968"/>
            <a:ext cx="6071532" cy="15876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27" y="4038600"/>
            <a:ext cx="4981894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8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" y="1752600"/>
            <a:ext cx="4724400" cy="2057400"/>
            <a:chOff x="-72013" y="3957320"/>
            <a:chExt cx="8686801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-72013" y="3957320"/>
              <a:ext cx="8686801" cy="8382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55861" y="4013200"/>
              <a:ext cx="8534400" cy="29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200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810162"/>
            <a:ext cx="7162800" cy="753658"/>
            <a:chOff x="228600" y="1981201"/>
            <a:chExt cx="3124200" cy="786811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981201"/>
              <a:ext cx="3124200" cy="786811"/>
            </a:xfrm>
            <a:prstGeom prst="roundRect">
              <a:avLst>
                <a:gd name="adj" fmla="val 2094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 flipH="1">
              <a:off x="258354" y="2028985"/>
              <a:ext cx="3064691" cy="73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If you don’t know </a:t>
              </a:r>
              <a:r>
                <a:rPr lang="en-US" sz="2000" dirty="0" smtClean="0">
                  <a:latin typeface="+mn-lt"/>
                </a:rPr>
                <a:t>the loop count </a:t>
              </a:r>
              <a:r>
                <a:rPr lang="en-US" sz="2000" smtClean="0">
                  <a:latin typeface="+mn-lt"/>
                </a:rPr>
                <a:t>before you write a program, </a:t>
              </a:r>
              <a:r>
                <a:rPr lang="en-US" sz="2000" dirty="0" smtClean="0">
                  <a:latin typeface="+mn-lt"/>
                </a:rPr>
                <a:t>you </a:t>
              </a:r>
              <a:r>
                <a:rPr lang="en-US" sz="2000" smtClean="0">
                  <a:latin typeface="+mn-lt"/>
                </a:rPr>
                <a:t>can create </a:t>
              </a:r>
              <a:r>
                <a:rPr lang="en-US" sz="2000" dirty="0" smtClean="0">
                  <a:latin typeface="+mn-lt"/>
                </a:rPr>
                <a:t>a </a:t>
              </a:r>
              <a:r>
                <a:rPr lang="en-US" sz="2000" b="1" dirty="0" smtClean="0">
                  <a:latin typeface="+mn-lt"/>
                </a:rPr>
                <a:t>While</a:t>
              </a:r>
              <a:r>
                <a:rPr lang="en-US" sz="2000" dirty="0" smtClean="0">
                  <a:latin typeface="+mn-lt"/>
                </a:rPr>
                <a:t> loop instead of a </a:t>
              </a:r>
              <a:r>
                <a:rPr lang="en-US" sz="2000" b="1" smtClean="0">
                  <a:latin typeface="+mn-lt"/>
                </a:rPr>
                <a:t>For</a:t>
              </a:r>
              <a:r>
                <a:rPr lang="en-US" sz="2000" smtClean="0">
                  <a:latin typeface="+mn-lt"/>
                </a:rPr>
                <a:t> loop.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5635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Loops in Small Basic Programs</a:t>
            </a:r>
          </a:p>
        </p:txBody>
      </p:sp>
      <p:sp>
        <p:nvSpPr>
          <p:cNvPr id="13" name="Chevron 12"/>
          <p:cNvSpPr/>
          <p:nvPr/>
        </p:nvSpPr>
        <p:spPr>
          <a:xfrm>
            <a:off x="4267200" y="4800600"/>
            <a:ext cx="381000" cy="152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15000" y="2295463"/>
            <a:ext cx="3048000" cy="106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rgbClr val="FFFFD5"/>
              </a:gs>
            </a:gsLst>
          </a:gradFill>
          <a:ln>
            <a:solidFill>
              <a:srgbClr val="205D0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Let’s </a:t>
            </a:r>
            <a:r>
              <a:rPr lang="en-US" sz="2000" smtClean="0"/>
              <a:t>write the following </a:t>
            </a:r>
            <a:r>
              <a:rPr lang="en-US" sz="2000" dirty="0" smtClean="0"/>
              <a:t>program </a:t>
            </a:r>
            <a:r>
              <a:rPr lang="en-US" sz="2000" smtClean="0"/>
              <a:t>to demonstrate </a:t>
            </a:r>
            <a:r>
              <a:rPr lang="en-US" sz="2000" dirty="0" smtClean="0"/>
              <a:t>the </a:t>
            </a:r>
            <a:r>
              <a:rPr lang="en-US" sz="2000" b="1" smtClean="0"/>
              <a:t>While</a:t>
            </a:r>
            <a:r>
              <a:rPr lang="en-US" sz="2000" smtClean="0"/>
              <a:t> loop: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4267200" cy="2632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28600" y="3962400"/>
            <a:ext cx="3886200" cy="1828800"/>
            <a:chOff x="228600" y="3962400"/>
            <a:chExt cx="3886200" cy="18288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28600" y="3962400"/>
              <a:ext cx="3886200" cy="18288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074" name="Picture 2" descr="C:\Documents and Settings\priya.suri\My Documents\My Pictures\333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4007743"/>
              <a:ext cx="3657600" cy="17834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349282" y="18118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latin typeface="+mn-lt"/>
              </a:rPr>
              <a:t>When </a:t>
            </a:r>
            <a:r>
              <a:rPr lang="en-US" sz="2000">
                <a:latin typeface="+mn-lt"/>
              </a:rPr>
              <a:t>you create a While loop, you specify a condition that is </a:t>
            </a:r>
            <a:r>
              <a:rPr lang="en-US" sz="2000" smtClean="0">
                <a:latin typeface="+mn-lt"/>
              </a:rPr>
              <a:t>true </a:t>
            </a:r>
            <a:r>
              <a:rPr lang="en-US" sz="2000">
                <a:latin typeface="+mn-lt"/>
              </a:rPr>
              <a:t>when the </a:t>
            </a:r>
            <a:r>
              <a:rPr lang="en-US" sz="2000" smtClean="0">
                <a:latin typeface="+mn-lt"/>
              </a:rPr>
              <a:t>loop </a:t>
            </a:r>
            <a:r>
              <a:rPr lang="en-US" sz="2000">
                <a:latin typeface="+mn-lt"/>
              </a:rPr>
              <a:t>starts. But the computer evaluates the condition every time that the </a:t>
            </a:r>
            <a:r>
              <a:rPr lang="en-US" sz="2000" smtClean="0">
                <a:latin typeface="+mn-lt"/>
              </a:rPr>
              <a:t>loop repeats. When </a:t>
            </a:r>
            <a:r>
              <a:rPr lang="en-US" sz="2000">
                <a:latin typeface="+mn-lt"/>
              </a:rPr>
              <a:t>the condition becomes </a:t>
            </a:r>
            <a:r>
              <a:rPr lang="en-US" sz="2000" smtClean="0">
                <a:latin typeface="+mn-lt"/>
              </a:rPr>
              <a:t>false, </a:t>
            </a:r>
            <a:r>
              <a:rPr lang="en-US" sz="2000">
                <a:latin typeface="+mn-lt"/>
              </a:rPr>
              <a:t>the loop stops.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7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Let’s Summarize…</a:t>
            </a:r>
            <a:endParaRPr lang="en-US" sz="2400" b="1" dirty="0">
              <a:latin typeface="+mj-lt"/>
            </a:endParaRPr>
          </a:p>
        </p:txBody>
      </p:sp>
      <p:pic>
        <p:nvPicPr>
          <p:cNvPr id="22530" name="Picture 2" descr="\\10.3.80.148\New Folder\Small Basic\sm\EDU_UK_cc_321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" y="838200"/>
            <a:ext cx="4009697" cy="267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457200" y="3733800"/>
            <a:ext cx="5029200" cy="762000"/>
            <a:chOff x="457200" y="3505200"/>
            <a:chExt cx="54864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457200" y="3505200"/>
              <a:ext cx="5486400" cy="7620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607" name="TextBox 9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5334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latin typeface="Calibri" pitchFamily="34" charset="0"/>
                </a:rPr>
                <a:t>Congratulations! Now you know how to: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2600" y="4876800"/>
            <a:ext cx="4876800" cy="914401"/>
            <a:chOff x="304800" y="2895599"/>
            <a:chExt cx="4876800" cy="1261416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2895599"/>
              <a:ext cx="4876800" cy="1261416"/>
            </a:xfrm>
            <a:prstGeom prst="roundRect">
              <a:avLst>
                <a:gd name="adj" fmla="val 25431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2400" b="1" dirty="0">
                <a:solidFill>
                  <a:srgbClr val="C00000"/>
                </a:solidFill>
              </a:endParaRPr>
            </a:p>
            <a:p>
              <a:r>
                <a:rPr lang="en-US" sz="2400" b="1" dirty="0" smtClean="0">
                  <a:solidFill>
                    <a:srgbClr val="C00000"/>
                  </a:solidFill>
                </a:rPr>
                <a:t>	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210" y="2971801"/>
              <a:ext cx="4799390" cy="63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Write programs that repeat instructions until a specific event occurs. 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/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Show </a:t>
            </a:r>
            <a:r>
              <a:rPr lang="en-US" sz="2400" b="1" dirty="0" smtClean="0">
                <a:latin typeface="+mj-lt"/>
              </a:rPr>
              <a:t>What You Know</a:t>
            </a:r>
            <a:endParaRPr lang="en-US" sz="2400" b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563563"/>
            <a:ext cx="6934200" cy="1721238"/>
            <a:chOff x="381000" y="685800"/>
            <a:chExt cx="8153400" cy="137159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81000" y="685800"/>
              <a:ext cx="8153400" cy="1371599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607" name="TextBox 9"/>
            <p:cNvSpPr txBox="1">
              <a:spLocks noChangeArrowheads="1"/>
            </p:cNvSpPr>
            <p:nvPr/>
          </p:nvSpPr>
          <p:spPr bwMode="auto">
            <a:xfrm>
              <a:off x="685799" y="747831"/>
              <a:ext cx="7848601" cy="31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486" y="2090377"/>
            <a:ext cx="5685106" cy="1320310"/>
            <a:chOff x="381000" y="2133599"/>
            <a:chExt cx="4953000" cy="3625167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133599"/>
              <a:ext cx="4953000" cy="3625167"/>
            </a:xfrm>
            <a:prstGeom prst="roundRect">
              <a:avLst>
                <a:gd name="adj" fmla="val 1052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00000"/>
                  </a:solidFill>
                </a:rPr>
                <a:t>	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 flipH="1">
              <a:off x="457200" y="2272432"/>
              <a:ext cx="4876800" cy="1098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Look at your previous code and use that to help you</a:t>
              </a:r>
              <a:r>
                <a:rPr lang="en-US" sz="2000" dirty="0" smtClean="0">
                  <a:latin typeface="Calibri" pitchFamily="34" charset="0"/>
                </a:rPr>
                <a:t>.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1700059" y="3073793"/>
            <a:ext cx="6583970" cy="3240599"/>
          </a:xfrm>
          <a:prstGeom prst="roundRect">
            <a:avLst>
              <a:gd name="adj" fmla="val 15124"/>
            </a:avLst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rgbClr val="FFFFD5"/>
              </a:gs>
            </a:gsLst>
          </a:gradFill>
          <a:ln>
            <a:solidFill>
              <a:srgbClr val="205D0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79" y="3502553"/>
            <a:ext cx="6483750" cy="2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7422" y="65679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Now </a:t>
            </a:r>
            <a:r>
              <a:rPr lang="en-US" dirty="0" smtClean="0"/>
              <a:t>add some comments to explain what each line of this</a:t>
            </a:r>
          </a:p>
          <a:p>
            <a:r>
              <a:rPr lang="en-US" dirty="0" smtClean="0"/>
              <a:t> code is doing.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5000" r="69912" b="67028"/>
          <a:stretch/>
        </p:blipFill>
        <p:spPr>
          <a:xfrm>
            <a:off x="3275432" y="1218840"/>
            <a:ext cx="3914775" cy="58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1371600"/>
          <a:ext cx="86868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GB" sz="4800" u="none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Consolidate – Exit ticket</a:t>
                      </a:r>
                      <a:endParaRPr lang="en-GB" sz="4800" u="none" dirty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0960"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endParaRPr lang="en-GB" sz="3200" b="0" u="none" dirty="0" smtClean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3200" b="1" u="none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cs typeface="Arial" pitchFamily="34" charset="0"/>
                        </a:rPr>
                        <a:t>WWW</a:t>
                      </a:r>
                      <a:r>
                        <a:rPr lang="en-GB" sz="3200" b="0" u="none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- One thing you learned</a:t>
                      </a: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today?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Or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One thing you enjoyed today?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3200" b="1" u="none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pitchFamily="34" charset="0"/>
                        </a:rPr>
                        <a:t>EBI</a:t>
                      </a: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– One thing you could do better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Or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One thing you will need help with next lesson?</a:t>
                      </a:r>
                      <a:endParaRPr lang="en-GB" sz="3200" b="0" u="none" dirty="0" smtClean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228600"/>
            <a:ext cx="3352800" cy="365125"/>
          </a:xfrm>
        </p:spPr>
        <p:txBody>
          <a:bodyPr/>
          <a:lstStyle/>
          <a:p>
            <a:pPr>
              <a:defRPr/>
            </a:pPr>
            <a:fld id="{176296C8-2950-42D6-A174-C53F5189270F}" type="datetime2">
              <a:rPr lang="en-US" sz="1800" b="1" smtClean="0"/>
              <a:pPr>
                <a:defRPr/>
              </a:pPr>
              <a:t>Tuesday, February 17, 2015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8228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did you do?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667" r="61347" b="62500"/>
          <a:stretch/>
        </p:blipFill>
        <p:spPr>
          <a:xfrm>
            <a:off x="173420" y="853281"/>
            <a:ext cx="88011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13" t="16200" r="71303" b="74516"/>
          <a:stretch/>
        </p:blipFill>
        <p:spPr>
          <a:xfrm>
            <a:off x="181303" y="3200400"/>
            <a:ext cx="6771001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91" t="19325" r="69326" b="71587"/>
          <a:stretch/>
        </p:blipFill>
        <p:spPr>
          <a:xfrm>
            <a:off x="1905000" y="4572000"/>
            <a:ext cx="723206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70405"/>
              </p:ext>
            </p:extLst>
          </p:nvPr>
        </p:nvGraphicFramePr>
        <p:xfrm>
          <a:off x="228600" y="1371600"/>
          <a:ext cx="8686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GB" sz="4800" u="none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Homework -  Last</a:t>
                      </a:r>
                      <a:r>
                        <a:rPr lang="en-GB" sz="480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Week </a:t>
                      </a:r>
                      <a:endParaRPr lang="en-GB" sz="4800" u="none" dirty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0960"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0" u="none" baseline="0" dirty="0" smtClean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IF, Else, </a:t>
                      </a:r>
                      <a:r>
                        <a:rPr lang="en-GB" sz="3200" b="0" u="none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Elseif</a:t>
                      </a: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, Then &amp; </a:t>
                      </a:r>
                      <a:r>
                        <a:rPr lang="en-GB" sz="3200" b="0" u="none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Endif</a:t>
                      </a:r>
                      <a:endParaRPr lang="en-GB" sz="3200" b="0" u="none" dirty="0" smtClean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lang="en-GB" sz="3200" b="0" u="none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Hand</a:t>
                      </a: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in for marking</a:t>
                      </a:r>
                      <a:endParaRPr lang="en-GB" sz="3200" b="0" u="none" dirty="0" smtClean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228600"/>
            <a:ext cx="3352800" cy="365125"/>
          </a:xfrm>
        </p:spPr>
        <p:txBody>
          <a:bodyPr/>
          <a:lstStyle/>
          <a:p>
            <a:pPr>
              <a:defRPr/>
            </a:pPr>
            <a:fld id="{176296C8-2950-42D6-A174-C53F5189270F}" type="datetime2">
              <a:rPr lang="en-US" sz="1800" b="1" smtClean="0"/>
              <a:pPr>
                <a:defRPr/>
              </a:pPr>
              <a:t>Tuesday, February 17, 2015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36341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30128"/>
              </p:ext>
            </p:extLst>
          </p:nvPr>
        </p:nvGraphicFramePr>
        <p:xfrm>
          <a:off x="228600" y="1371600"/>
          <a:ext cx="8686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GB" sz="4800" u="none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Homework -  This</a:t>
                      </a:r>
                      <a:r>
                        <a:rPr lang="en-GB" sz="480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Week </a:t>
                      </a:r>
                      <a:endParaRPr lang="en-GB" sz="4800" u="none" dirty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0960"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r>
                        <a:rPr lang="en-GB" sz="3200" b="0" u="none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Write</a:t>
                      </a: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 your homework in your planner – it’s due next week</a:t>
                      </a:r>
                    </a:p>
                    <a:p>
                      <a:pPr marL="457200" indent="-457200" algn="ctr">
                        <a:buNone/>
                      </a:pPr>
                      <a:endParaRPr lang="en-GB" sz="3200" b="0" u="none" baseline="0" dirty="0" smtClean="0">
                        <a:solidFill>
                          <a:srgbClr val="002060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lang="en-GB" sz="3200" b="0" u="none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cs typeface="Arial" pitchFamily="34" charset="0"/>
                        </a:rPr>
                        <a:t>Loops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228600"/>
            <a:ext cx="3352800" cy="365125"/>
          </a:xfrm>
        </p:spPr>
        <p:txBody>
          <a:bodyPr/>
          <a:lstStyle/>
          <a:p>
            <a:pPr>
              <a:defRPr/>
            </a:pPr>
            <a:fld id="{176296C8-2950-42D6-A174-C53F5189270F}" type="datetime2">
              <a:rPr lang="en-US" sz="1800" b="1" smtClean="0"/>
              <a:pPr>
                <a:defRPr/>
              </a:pPr>
              <a:t>Tuesday, February 17, 2015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1346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bg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17"/>
          <p:cNvGrpSpPr>
            <a:grpSpLocks/>
          </p:cNvGrpSpPr>
          <p:nvPr/>
        </p:nvGrpSpPr>
        <p:grpSpPr bwMode="auto">
          <a:xfrm>
            <a:off x="762000" y="685800"/>
            <a:ext cx="7772400" cy="1255713"/>
            <a:chOff x="838200" y="1143000"/>
            <a:chExt cx="7772400" cy="1255931"/>
          </a:xfrm>
        </p:grpSpPr>
        <p:sp>
          <p:nvSpPr>
            <p:cNvPr id="7" name="Rounded Rectangle 6"/>
            <p:cNvSpPr/>
            <p:nvPr/>
          </p:nvSpPr>
          <p:spPr>
            <a:xfrm>
              <a:off x="838200" y="1143000"/>
              <a:ext cx="7772400" cy="10669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1371640"/>
              <a:ext cx="6553200" cy="64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 b="1" dirty="0">
                  <a:latin typeface="+mj-lt"/>
                  <a:cs typeface="Tahoma" pitchFamily="34" charset="0"/>
                </a:rPr>
                <a:t>Microsoft</a:t>
              </a:r>
              <a:r>
                <a:rPr lang="en-US" sz="3600" b="1" dirty="0">
                  <a:latin typeface="+mj-lt"/>
                  <a:cs typeface="Tahoma" pitchFamily="34" charset="0"/>
                </a:rPr>
                <a:t>®</a:t>
              </a:r>
              <a:r>
                <a:rPr lang="fr-FR" sz="3600" b="1" dirty="0">
                  <a:latin typeface="+mj-lt"/>
                  <a:cs typeface="Tahoma" pitchFamily="34" charset="0"/>
                </a:rPr>
                <a:t> Small Basic</a:t>
              </a:r>
              <a:endParaRPr lang="en-US" sz="3600" b="1" dirty="0">
                <a:latin typeface="+mj-lt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1752706"/>
              <a:ext cx="6553200" cy="64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ahoma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447800" y="1752600"/>
            <a:ext cx="6400800" cy="838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Loops – For or While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0" y="2590800"/>
            <a:ext cx="5334000" cy="658813"/>
          </a:xfrm>
          <a:prstGeom prst="roundRect">
            <a:avLst/>
          </a:prstGeom>
          <a:gradFill>
            <a:gsLst>
              <a:gs pos="0">
                <a:srgbClr val="FFE2B7"/>
              </a:gs>
              <a:gs pos="50000">
                <a:srgbClr val="FFC000"/>
              </a:gs>
            </a:gsLst>
            <a:lin ang="16200000" scaled="1"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05D0B"/>
                </a:solidFill>
              </a:rPr>
              <a:t>Estimated </a:t>
            </a:r>
            <a:r>
              <a:rPr lang="en-US" b="1" dirty="0" smtClean="0">
                <a:solidFill>
                  <a:srgbClr val="205D0B"/>
                </a:solidFill>
              </a:rPr>
              <a:t>time </a:t>
            </a:r>
            <a:r>
              <a:rPr lang="en-US" b="1" dirty="0">
                <a:solidFill>
                  <a:srgbClr val="205D0B"/>
                </a:solidFill>
              </a:rPr>
              <a:t>to </a:t>
            </a:r>
            <a:r>
              <a:rPr lang="en-US" b="1" dirty="0" smtClean="0">
                <a:solidFill>
                  <a:srgbClr val="205D0B"/>
                </a:solidFill>
              </a:rPr>
              <a:t>complete this lesson: 1 hour</a:t>
            </a:r>
            <a:endParaRPr lang="en-US" dirty="0">
              <a:solidFill>
                <a:srgbClr val="205D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Conditions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pic>
        <p:nvPicPr>
          <p:cNvPr id="13" name="Picture 12" descr="edu_colo3_7393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325" y="1905000"/>
            <a:ext cx="3371075" cy="2784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228600" y="762000"/>
            <a:ext cx="5334000" cy="914400"/>
            <a:chOff x="304800" y="762000"/>
            <a:chExt cx="53340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304800" y="762000"/>
              <a:ext cx="5334000" cy="7620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" y="914400"/>
              <a:ext cx="5107546" cy="359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atin typeface="+mj-lt"/>
                </a:rPr>
                <a:t>In this lesson, you will </a:t>
              </a:r>
              <a:r>
                <a:rPr lang="en-US" sz="2200" b="1">
                  <a:latin typeface="+mj-lt"/>
                </a:rPr>
                <a:t>learn </a:t>
              </a:r>
              <a:r>
                <a:rPr lang="en-US" sz="2200" b="1" smtClean="0">
                  <a:latin typeface="+mj-lt"/>
                </a:rPr>
                <a:t>how to</a:t>
              </a:r>
              <a:r>
                <a:rPr lang="en-US" sz="2200" b="1" dirty="0" smtClean="0">
                  <a:latin typeface="+mj-lt"/>
                </a:rPr>
                <a:t>:</a:t>
              </a:r>
              <a:endParaRPr lang="en-US" sz="2200" b="1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0173" y="3428999"/>
            <a:ext cx="4876800" cy="914401"/>
            <a:chOff x="304800" y="2895599"/>
            <a:chExt cx="4876800" cy="1261416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895599"/>
              <a:ext cx="4876800" cy="1261416"/>
            </a:xfrm>
            <a:prstGeom prst="roundRect">
              <a:avLst>
                <a:gd name="adj" fmla="val 25431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2400" b="1" dirty="0">
                <a:solidFill>
                  <a:srgbClr val="C00000"/>
                </a:solidFill>
              </a:endParaRPr>
            </a:p>
            <a:p>
              <a:r>
                <a:rPr lang="en-US" sz="2400" b="1" dirty="0" smtClean="0">
                  <a:solidFill>
                    <a:srgbClr val="C00000"/>
                  </a:solidFill>
                </a:rPr>
                <a:t>	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210" y="2971801"/>
              <a:ext cx="4799390" cy="97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Be able to write </a:t>
              </a:r>
              <a:r>
                <a:rPr lang="en-US" sz="2000" dirty="0" smtClean="0">
                  <a:latin typeface="+mn-lt"/>
                </a:rPr>
                <a:t>programs that repeat instructions until a specific event occurs. </a:t>
              </a:r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Loops in Small Basic Programs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57600" y="5486400"/>
            <a:ext cx="5486400" cy="685800"/>
            <a:chOff x="3657600" y="5486400"/>
            <a:chExt cx="5486400" cy="762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657600" y="5486400"/>
              <a:ext cx="5257800" cy="7620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439" name="TextBox 7"/>
            <p:cNvSpPr txBox="1">
              <a:spLocks noChangeArrowheads="1"/>
            </p:cNvSpPr>
            <p:nvPr/>
          </p:nvSpPr>
          <p:spPr bwMode="auto">
            <a:xfrm>
              <a:off x="3786692" y="5619690"/>
              <a:ext cx="5357308" cy="444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So, let’s </a:t>
              </a:r>
              <a:r>
                <a:rPr lang="en-US" sz="2000" dirty="0">
                  <a:latin typeface="Calibri" pitchFamily="34" charset="0"/>
                </a:rPr>
                <a:t>explore </a:t>
              </a:r>
              <a:r>
                <a:rPr lang="en-US" sz="2000" smtClean="0">
                  <a:latin typeface="Calibri" pitchFamily="34" charset="0"/>
                </a:rPr>
                <a:t>some loop </a:t>
              </a:r>
              <a:r>
                <a:rPr lang="en-US" sz="2000" dirty="0" smtClean="0">
                  <a:latin typeface="Calibri" pitchFamily="34" charset="0"/>
                </a:rPr>
                <a:t>statements…</a:t>
              </a:r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9" name="Picture 8" descr="edu_colo3_7393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762000"/>
            <a:ext cx="2743200" cy="357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228600" y="838200"/>
            <a:ext cx="4114800" cy="1371600"/>
            <a:chOff x="741947" y="3276600"/>
            <a:chExt cx="8305800" cy="685800"/>
          </a:xfrm>
        </p:grpSpPr>
        <p:sp>
          <p:nvSpPr>
            <p:cNvPr id="17" name="Rounded Rectangle 16"/>
            <p:cNvSpPr/>
            <p:nvPr/>
          </p:nvSpPr>
          <p:spPr>
            <a:xfrm>
              <a:off x="741947" y="3276600"/>
              <a:ext cx="8305800" cy="685800"/>
            </a:xfrm>
            <a:prstGeom prst="roundRect">
              <a:avLst>
                <a:gd name="adj" fmla="val 25719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887640" y="3319463"/>
              <a:ext cx="8087227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You can use a loop to instruct </a:t>
              </a:r>
              <a:r>
                <a:rPr lang="en-US" sz="2000" dirty="0" smtClean="0">
                  <a:latin typeface="+mn-lt"/>
                </a:rPr>
                <a:t>the computer </a:t>
              </a:r>
              <a:r>
                <a:rPr lang="en-US" sz="2000" smtClean="0">
                  <a:latin typeface="+mn-lt"/>
                </a:rPr>
                <a:t>to run one or more statements more than once.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914400" y="2057401"/>
            <a:ext cx="3962400" cy="1399639"/>
            <a:chOff x="-2164597" y="2326105"/>
            <a:chExt cx="8305800" cy="1170495"/>
          </a:xfrm>
        </p:grpSpPr>
        <p:sp>
          <p:nvSpPr>
            <p:cNvPr id="26" name="Rounded Rectangle 25"/>
            <p:cNvSpPr/>
            <p:nvPr/>
          </p:nvSpPr>
          <p:spPr>
            <a:xfrm>
              <a:off x="-2164597" y="2326105"/>
              <a:ext cx="8305800" cy="1170495"/>
            </a:xfrm>
            <a:prstGeom prst="roundRect">
              <a:avLst>
                <a:gd name="adj" fmla="val 1725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-2004870" y="2389830"/>
              <a:ext cx="8007123" cy="110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You can use a </a:t>
              </a:r>
              <a:r>
                <a:rPr lang="en-US" sz="2000" b="1" smtClean="0">
                  <a:latin typeface="+mn-lt"/>
                </a:rPr>
                <a:t>For</a:t>
              </a:r>
              <a:r>
                <a:rPr lang="en-US" sz="2000" smtClean="0">
                  <a:latin typeface="+mn-lt"/>
                </a:rPr>
                <a:t> loop if </a:t>
              </a:r>
              <a:r>
                <a:rPr lang="en-US" sz="2000" dirty="0" smtClean="0">
                  <a:latin typeface="+mn-lt"/>
                </a:rPr>
                <a:t>you </a:t>
              </a:r>
              <a:r>
                <a:rPr lang="en-US" sz="2000" smtClean="0">
                  <a:latin typeface="+mn-lt"/>
                </a:rPr>
                <a:t>know how many times you want the computer to repeat the instructions.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954992" y="3813948"/>
            <a:ext cx="3962400" cy="1547728"/>
            <a:chOff x="-2164597" y="2326105"/>
            <a:chExt cx="8305800" cy="990600"/>
          </a:xfrm>
        </p:grpSpPr>
        <p:sp>
          <p:nvSpPr>
            <p:cNvPr id="29" name="Rounded Rectangle 28"/>
            <p:cNvSpPr/>
            <p:nvPr/>
          </p:nvSpPr>
          <p:spPr>
            <a:xfrm>
              <a:off x="-2164597" y="2326105"/>
              <a:ext cx="8305800" cy="990600"/>
            </a:xfrm>
            <a:prstGeom prst="roundRect">
              <a:avLst>
                <a:gd name="adj" fmla="val 1725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0" name="TextBox 12"/>
            <p:cNvSpPr txBox="1">
              <a:spLocks noChangeArrowheads="1"/>
            </p:cNvSpPr>
            <p:nvPr/>
          </p:nvSpPr>
          <p:spPr bwMode="auto">
            <a:xfrm>
              <a:off x="-2004870" y="2389830"/>
              <a:ext cx="8007123" cy="84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You </a:t>
              </a:r>
              <a:r>
                <a:rPr lang="en-US" sz="2000">
                  <a:latin typeface="+mn-lt"/>
                </a:rPr>
                <a:t>can use a</a:t>
              </a:r>
              <a:r>
                <a:rPr lang="en-US" sz="2000" smtClean="0">
                  <a:latin typeface="+mn-lt"/>
                </a:rPr>
                <a:t> </a:t>
              </a:r>
              <a:r>
                <a:rPr lang="en-US" sz="2000" b="1">
                  <a:latin typeface="+mn-lt"/>
                </a:rPr>
                <a:t>While</a:t>
              </a:r>
              <a:r>
                <a:rPr lang="en-US" sz="2000">
                  <a:latin typeface="+mn-lt"/>
                </a:rPr>
                <a:t> </a:t>
              </a:r>
              <a:r>
                <a:rPr lang="en-US" sz="2000" smtClean="0">
                  <a:latin typeface="+mn-lt"/>
                </a:rPr>
                <a:t>loop if </a:t>
              </a:r>
              <a:r>
                <a:rPr lang="en-US" sz="2000" dirty="0" smtClean="0">
                  <a:latin typeface="+mn-lt"/>
                </a:rPr>
                <a:t>you want the program </a:t>
              </a:r>
              <a:r>
                <a:rPr lang="en-US" sz="2000" smtClean="0">
                  <a:latin typeface="+mn-lt"/>
                </a:rPr>
                <a:t>to repeat the instructions </a:t>
              </a:r>
              <a:r>
                <a:rPr lang="en-US" sz="2000" dirty="0" smtClean="0">
                  <a:latin typeface="+mn-lt"/>
                </a:rPr>
                <a:t>until </a:t>
              </a:r>
              <a:r>
                <a:rPr lang="en-US" sz="2000" smtClean="0">
                  <a:latin typeface="+mn-lt"/>
                </a:rPr>
                <a:t>a specific condition is true.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0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Loops in Small Basic Programs</a:t>
            </a:r>
            <a:endParaRPr lang="en-US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390" y="2831852"/>
            <a:ext cx="3284810" cy="2502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00654" y="2705696"/>
            <a:ext cx="3810000" cy="1828800"/>
            <a:chOff x="4953000" y="762000"/>
            <a:chExt cx="3810000" cy="1828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953000" y="762000"/>
              <a:ext cx="3810000" cy="1828800"/>
            </a:xfrm>
            <a:prstGeom prst="roundRect">
              <a:avLst>
                <a:gd name="adj" fmla="val 19655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" name="Picture 13" descr="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901701"/>
              <a:ext cx="3799217" cy="154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1"/>
          <p:cNvGrpSpPr/>
          <p:nvPr/>
        </p:nvGrpSpPr>
        <p:grpSpPr>
          <a:xfrm>
            <a:off x="685800" y="4553488"/>
            <a:ext cx="4343400" cy="838200"/>
            <a:chOff x="228600" y="4267200"/>
            <a:chExt cx="4343400" cy="8382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28600" y="4267200"/>
              <a:ext cx="4343400" cy="8382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228600" y="4546601"/>
              <a:ext cx="434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 </a:t>
              </a:r>
              <a:r>
                <a:rPr lang="en-US" sz="2000" b="1" dirty="0" smtClean="0">
                  <a:latin typeface="Calibri" pitchFamily="34" charset="0"/>
                </a:rPr>
                <a:t>Click </a:t>
              </a:r>
              <a:r>
                <a:rPr lang="en-US" sz="2000" b="1" dirty="0">
                  <a:latin typeface="Calibri" pitchFamily="34" charset="0"/>
                </a:rPr>
                <a:t>the               button on </a:t>
              </a:r>
              <a:r>
                <a:rPr lang="en-US" sz="2000" b="1">
                  <a:latin typeface="Calibri" pitchFamily="34" charset="0"/>
                </a:rPr>
                <a:t>the </a:t>
              </a:r>
              <a:r>
                <a:rPr lang="en-US" sz="2000" b="1" dirty="0">
                  <a:latin typeface="Calibri" pitchFamily="34" charset="0"/>
                </a:rPr>
                <a:t>T</a:t>
              </a:r>
              <a:r>
                <a:rPr lang="en-US" sz="2000" b="1" smtClean="0">
                  <a:latin typeface="Calibri" pitchFamily="34" charset="0"/>
                </a:rPr>
                <a:t>oolbar</a:t>
              </a:r>
              <a:r>
                <a:rPr lang="en-US" sz="2000" b="1" dirty="0" smtClean="0">
                  <a:latin typeface="Calibri" pitchFamily="34" charset="0"/>
                </a:rPr>
                <a:t>.</a:t>
              </a:r>
              <a:endParaRPr lang="en-US" b="1" dirty="0">
                <a:latin typeface="Calibri" pitchFamily="34" charset="0"/>
              </a:endParaRPr>
            </a:p>
          </p:txBody>
        </p:sp>
        <p:pic>
          <p:nvPicPr>
            <p:cNvPr id="26" name="Picture 13" descr="Run butt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3024" y="4337050"/>
              <a:ext cx="714376" cy="6985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609600" y="5437348"/>
            <a:ext cx="8382000" cy="830011"/>
            <a:chOff x="228600" y="838200"/>
            <a:chExt cx="8686800" cy="1163784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838200"/>
              <a:ext cx="8686800" cy="1137202"/>
            </a:xfrm>
            <a:prstGeom prst="roundRect">
              <a:avLst>
                <a:gd name="adj" fmla="val 41954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381000" y="851670"/>
              <a:ext cx="8365725" cy="1150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In this example, the variable contains a value that increases by 1 every time that the loop runs.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228600" y="762000"/>
            <a:ext cx="7391400" cy="787994"/>
            <a:chOff x="228600" y="838200"/>
            <a:chExt cx="8686800" cy="1280491"/>
          </a:xfrm>
        </p:grpSpPr>
        <p:sp>
          <p:nvSpPr>
            <p:cNvPr id="21" name="Rounded Rectangle 20"/>
            <p:cNvSpPr/>
            <p:nvPr/>
          </p:nvSpPr>
          <p:spPr>
            <a:xfrm>
              <a:off x="228600" y="838200"/>
              <a:ext cx="8686800" cy="990600"/>
            </a:xfrm>
            <a:prstGeom prst="roundRect">
              <a:avLst>
                <a:gd name="adj" fmla="val 41954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381000" y="968376"/>
              <a:ext cx="8365725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Let’s start by writing a </a:t>
              </a:r>
              <a:r>
                <a:rPr lang="en-US" sz="2000" smtClean="0">
                  <a:latin typeface="+mn-lt"/>
                </a:rPr>
                <a:t>program that contains a </a:t>
              </a:r>
              <a:r>
                <a:rPr lang="en-US" sz="2000" b="1" smtClean="0">
                  <a:latin typeface="+mn-lt"/>
                </a:rPr>
                <a:t>For</a:t>
              </a:r>
              <a:r>
                <a:rPr lang="en-US" sz="2000" b="1" dirty="0" smtClean="0">
                  <a:latin typeface="+mn-lt"/>
                </a:rPr>
                <a:t>..</a:t>
              </a:r>
              <a:r>
                <a:rPr lang="en-US" sz="2000" b="1" dirty="0" err="1" smtClean="0">
                  <a:latin typeface="+mn-lt"/>
                </a:rPr>
                <a:t>EndFor</a:t>
              </a:r>
              <a:r>
                <a:rPr lang="en-US" sz="2000" dirty="0" smtClean="0">
                  <a:latin typeface="+mn-lt"/>
                </a:rPr>
                <a:t> loop. </a:t>
              </a:r>
            </a:p>
          </p:txBody>
        </p: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228600" y="1447800"/>
            <a:ext cx="8610600" cy="1091864"/>
            <a:chOff x="-2324324" y="2513622"/>
            <a:chExt cx="8305800" cy="1290385"/>
          </a:xfrm>
        </p:grpSpPr>
        <p:sp>
          <p:nvSpPr>
            <p:cNvPr id="33" name="Rounded Rectangle 32"/>
            <p:cNvSpPr/>
            <p:nvPr/>
          </p:nvSpPr>
          <p:spPr>
            <a:xfrm>
              <a:off x="-2324324" y="2513622"/>
              <a:ext cx="8305800" cy="1290385"/>
            </a:xfrm>
            <a:prstGeom prst="roundRect">
              <a:avLst>
                <a:gd name="adj" fmla="val 2363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-2167218" y="2603678"/>
              <a:ext cx="80071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In general, you use a </a:t>
              </a:r>
              <a:r>
                <a:rPr lang="en-US" sz="2000" b="1" dirty="0" smtClean="0">
                  <a:latin typeface="+mn-lt"/>
                </a:rPr>
                <a:t>For..</a:t>
              </a:r>
              <a:r>
                <a:rPr lang="en-US" sz="2000" b="1" dirty="0" err="1" smtClean="0">
                  <a:latin typeface="+mn-lt"/>
                </a:rPr>
                <a:t>EndFor</a:t>
              </a:r>
              <a:r>
                <a:rPr lang="en-US" sz="2000" dirty="0" smtClean="0">
                  <a:latin typeface="+mn-lt"/>
                </a:rPr>
                <a:t> loop </a:t>
              </a:r>
              <a:r>
                <a:rPr lang="en-US" sz="2000" smtClean="0">
                  <a:latin typeface="+mn-lt"/>
                </a:rPr>
                <a:t>to run </a:t>
              </a:r>
              <a:r>
                <a:rPr lang="en-US" sz="2000" dirty="0" smtClean="0">
                  <a:latin typeface="+mn-lt"/>
                </a:rPr>
                <a:t>code </a:t>
              </a:r>
              <a:r>
                <a:rPr lang="en-US" sz="2000" smtClean="0">
                  <a:latin typeface="+mn-lt"/>
                </a:rPr>
                <a:t>a specific </a:t>
              </a:r>
              <a:r>
                <a:rPr lang="en-US" sz="2000" dirty="0" smtClean="0">
                  <a:latin typeface="+mn-lt"/>
                </a:rPr>
                <a:t>number of times</a:t>
              </a:r>
              <a:r>
                <a:rPr lang="en-US" sz="2000" smtClean="0">
                  <a:latin typeface="+mn-lt"/>
                </a:rPr>
                <a:t>. To manage this type of loop, you create a variable that tracks how many times the loop has run.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4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6200" y="0"/>
            <a:ext cx="6477000" cy="563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Tahoma" pitchFamily="34" charset="0"/>
              </a:rPr>
              <a:t>Loops in Small Basic Programs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1676400"/>
            <a:ext cx="8342183" cy="4343400"/>
            <a:chOff x="304800" y="1828800"/>
            <a:chExt cx="5486400" cy="18288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04800" y="1828800"/>
              <a:ext cx="5486400" cy="18288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Picture 12" descr="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258" y="2021305"/>
              <a:ext cx="5135700" cy="144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04800" y="762000"/>
            <a:ext cx="8534400" cy="609600"/>
            <a:chOff x="228600" y="838200"/>
            <a:chExt cx="8686800" cy="990600"/>
          </a:xfrm>
        </p:grpSpPr>
        <p:sp>
          <p:nvSpPr>
            <p:cNvPr id="15" name="Rounded Rectangle 14"/>
            <p:cNvSpPr/>
            <p:nvPr/>
          </p:nvSpPr>
          <p:spPr>
            <a:xfrm>
              <a:off x="228600" y="838200"/>
              <a:ext cx="8686800" cy="990600"/>
            </a:xfrm>
            <a:prstGeom prst="roundRect">
              <a:avLst>
                <a:gd name="adj" fmla="val 41954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81000" y="968375"/>
              <a:ext cx="8365725" cy="65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Let’s use this concept to </a:t>
              </a:r>
              <a:r>
                <a:rPr lang="en-US" sz="2000" dirty="0" smtClean="0">
                  <a:latin typeface="+mn-lt"/>
                </a:rPr>
                <a:t>print the multiplication table for the number 5.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21170" y="3558884"/>
            <a:ext cx="1747346" cy="708316"/>
            <a:chOff x="3221170" y="3558884"/>
            <a:chExt cx="1747346" cy="708316"/>
          </a:xfrm>
        </p:grpSpPr>
        <p:sp>
          <p:nvSpPr>
            <p:cNvPr id="3" name="TextBox 2"/>
            <p:cNvSpPr txBox="1"/>
            <p:nvPr/>
          </p:nvSpPr>
          <p:spPr>
            <a:xfrm>
              <a:off x="3221170" y="3558884"/>
              <a:ext cx="1518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Variables</a:t>
              </a:r>
              <a:endParaRPr lang="en-GB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733800" y="3939884"/>
              <a:ext cx="76200" cy="3273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10000" y="3939884"/>
              <a:ext cx="1158516" cy="3273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81499" y="3048503"/>
            <a:ext cx="4341683" cy="1218697"/>
            <a:chOff x="4381500" y="3048503"/>
            <a:chExt cx="4016016" cy="1218697"/>
          </a:xfrm>
        </p:grpSpPr>
        <p:sp>
          <p:nvSpPr>
            <p:cNvPr id="24" name="TextBox 23"/>
            <p:cNvSpPr txBox="1"/>
            <p:nvPr/>
          </p:nvSpPr>
          <p:spPr>
            <a:xfrm>
              <a:off x="4968516" y="3048503"/>
              <a:ext cx="342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Commas mean this is seen as text </a:t>
              </a:r>
              <a:r>
                <a:rPr lang="en-GB" b="1" dirty="0" smtClean="0"/>
                <a:t>(this is called a “string”) and </a:t>
              </a:r>
              <a:r>
                <a:rPr lang="en-GB" b="1" dirty="0" smtClean="0"/>
                <a:t>written to screen</a:t>
              </a:r>
              <a:endParaRPr lang="en-GB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381500" y="3939884"/>
              <a:ext cx="1562100" cy="3273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943600" y="3939884"/>
              <a:ext cx="228447" cy="3273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81500" y="4419600"/>
            <a:ext cx="4037037" cy="1051230"/>
            <a:chOff x="4381500" y="4419600"/>
            <a:chExt cx="4037037" cy="1051230"/>
          </a:xfrm>
        </p:grpSpPr>
        <p:sp>
          <p:nvSpPr>
            <p:cNvPr id="25" name="TextBox 24"/>
            <p:cNvSpPr txBox="1"/>
            <p:nvPr/>
          </p:nvSpPr>
          <p:spPr>
            <a:xfrm>
              <a:off x="4381500" y="4824499"/>
              <a:ext cx="4037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* Is used to complete the multiplication not an X</a:t>
              </a:r>
              <a:endParaRPr lang="en-GB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781800" y="4419600"/>
              <a:ext cx="152400" cy="40489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23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E81353DF8C14FA3130E00695C224D" ma:contentTypeVersion="2" ma:contentTypeDescription="Create a new document." ma:contentTypeScope="" ma:versionID="81ba6b8dfc6b69cbb1695c619a215767">
  <xsd:schema xmlns:xsd="http://www.w3.org/2001/XMLSchema" xmlns:xs="http://www.w3.org/2001/XMLSchema" xmlns:p="http://schemas.microsoft.com/office/2006/metadata/properties" xmlns:ns2="52504dab-3af4-46bd-89fd-38f4803231c6" targetNamespace="http://schemas.microsoft.com/office/2006/metadata/properties" ma:root="true" ma:fieldsID="8a40c69ab0e27f6072e9299451a01f88" ns2:_="">
    <xsd:import namespace="52504dab-3af4-46bd-89fd-38f4803231c6"/>
    <xsd:element name="properties">
      <xsd:complexType>
        <xsd:sequence>
          <xsd:element name="documentManagement">
            <xsd:complexType>
              <xsd:all>
                <xsd:element ref="ns2:Reviewer_x0020_Alias" minOccurs="0"/>
                <xsd:element ref="ns2: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4dab-3af4-46bd-89fd-38f4803231c6" elementFormDefault="qualified">
    <xsd:import namespace="http://schemas.microsoft.com/office/2006/documentManagement/types"/>
    <xsd:import namespace="http://schemas.microsoft.com/office/infopath/2007/PartnerControls"/>
    <xsd:element name="Reviewer_x0020_Alias" ma:index="8" nillable="true" ma:displayName="Reviewer Alias" ma:internalName="Reviewer_x0020_Alias">
      <xsd:simpleType>
        <xsd:restriction base="dms:Text">
          <xsd:maxLength value="255"/>
        </xsd:restriction>
      </xsd:simpleType>
    </xsd:element>
    <xsd:element name="Review_x0020_Status" ma:index="9" nillable="true" ma:displayName="Review Status" ma:default="Not Started" ma:format="Dropdown" ma:internalName="Review_x0020_Status">
      <xsd:simpleType>
        <xsd:restriction base="dms:Choice">
          <xsd:enumeration value="Not Started"/>
          <xsd:enumeration value="In Progress"/>
          <xsd:enumeration value="Comp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Status xmlns="52504dab-3af4-46bd-89fd-38f4803231c6">Not Started</Review_x0020_Status>
    <Reviewer_x0020_Alias xmlns="52504dab-3af4-46bd-89fd-38f4803231c6" xsi:nil="true"/>
  </documentManagement>
</p:properties>
</file>

<file path=customXml/itemProps1.xml><?xml version="1.0" encoding="utf-8"?>
<ds:datastoreItem xmlns:ds="http://schemas.openxmlformats.org/officeDocument/2006/customXml" ds:itemID="{D3C6AE63-94CD-4F45-9CE4-FE99765F5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504dab-3af4-46bd-89fd-38f480323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88E1BD-6BDB-4C46-B907-6232707B27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21E81-CCF7-496A-BC3B-8B9B87FA10D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52504dab-3af4-46bd-89fd-38f4803231c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On-screen Show (4:3)</PresentationFormat>
  <Paragraphs>135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Tahoma</vt:lpstr>
      <vt:lpstr>Verdana</vt:lpstr>
      <vt:lpstr>Office Theme</vt:lpstr>
      <vt:lpstr>PowerPoint Presentation</vt:lpstr>
      <vt:lpstr>How did you do?</vt:lpstr>
      <vt:lpstr>PowerPoint Presentation</vt:lpstr>
      <vt:lpstr>PowerPoint Presentation</vt:lpstr>
      <vt:lpstr>PowerPoint Presentation</vt:lpstr>
      <vt:lpstr>PowerPoint Presentation</vt:lpstr>
      <vt:lpstr>Loops in Small Basic Programs</vt:lpstr>
      <vt:lpstr>Loops in Small Basic Programs</vt:lpstr>
      <vt:lpstr>PowerPoint Presentation</vt:lpstr>
      <vt:lpstr>PowerPoint Presentation</vt:lpstr>
      <vt:lpstr>Loops in Small Basic Programs</vt:lpstr>
      <vt:lpstr>Loops in Small Basic Programs</vt:lpstr>
      <vt:lpstr>Let’s Summarize…</vt:lpstr>
      <vt:lpstr> Show What You Know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2010-10-01T14:39:10Z</dcterms:created>
  <dcterms:modified xsi:type="dcterms:W3CDTF">2015-02-17T12:58:52Z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0x01010031DE81353DF8C14FA3130E00695C224D</vt:lpwstr>
  </property>
</Properties>
</file>