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ink/ink1.xml" ContentType="application/inkml+xml"/>
  <Override PartName="/ppt/ink/ink2.xml" ContentType="application/inkml+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4"/>
  </p:sldMasterIdLst>
  <p:notesMasterIdLst>
    <p:notesMasterId r:id="rId18"/>
  </p:notesMasterIdLst>
  <p:sldIdLst>
    <p:sldId id="282" r:id="rId5"/>
    <p:sldId id="283" r:id="rId6"/>
    <p:sldId id="284" r:id="rId7"/>
    <p:sldId id="256" r:id="rId8"/>
    <p:sldId id="257" r:id="rId9"/>
    <p:sldId id="277" r:id="rId10"/>
    <p:sldId id="262" r:id="rId11"/>
    <p:sldId id="278" r:id="rId12"/>
    <p:sldId id="275" r:id="rId13"/>
    <p:sldId id="276" r:id="rId14"/>
    <p:sldId id="274" r:id="rId15"/>
    <p:sldId id="280" r:id="rId16"/>
    <p:sldId id="281" r:id="rId17"/>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3" name="Author" initials="A" lastIdx="0" clrIdx="3"/>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AC33"/>
    <a:srgbClr val="B4A4C8"/>
    <a:srgbClr val="FFD597"/>
    <a:srgbClr val="FFE2B7"/>
    <a:srgbClr val="FFBD5D"/>
    <a:srgbClr val="E0A928"/>
    <a:srgbClr val="FFF0D9"/>
    <a:srgbClr val="CCB8E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68241" autoAdjust="0"/>
  </p:normalViewPr>
  <p:slideViewPr>
    <p:cSldViewPr>
      <p:cViewPr varScale="1">
        <p:scale>
          <a:sx n="51" d="100"/>
          <a:sy n="51" d="100"/>
        </p:scale>
        <p:origin x="1104" y="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ink/ink1.xml><?xml version="1.0" encoding="utf-8"?>
<inkml:ink xmlns:inkml="http://www.w3.org/2003/InkML">
  <inkml:definitions>
    <inkml:context xml:id="ctx0">
      <inkml:inkSource xml:id="inkSrc0">
        <inkml:traceFormat>
          <inkml:channel name="X" type="integer" max="1400" units="cm"/>
          <inkml:channel name="Y" type="integer" max="1050" units="cm"/>
        </inkml:traceFormat>
        <inkml:channelProperties>
          <inkml:channelProperty channel="X" name="resolution" value="28.34008" units="1/cm"/>
          <inkml:channelProperty channel="Y" name="resolution" value="28.37838" units="1/cm"/>
        </inkml:channelProperties>
      </inkml:inkSource>
      <inkml:timestamp xml:id="ts0" timeString="2014-02-12T10:49:59.594"/>
    </inkml:context>
    <inkml:brush xml:id="br0">
      <inkml:brushProperty name="width" value="0.06667" units="cm"/>
      <inkml:brushProperty name="height" value="0.06667" units="cm"/>
      <inkml:brushProperty name="fitToCurve" value="1"/>
    </inkml:brush>
  </inkml:definitions>
  <inkml:trace contextRef="#ctx0" brushRef="#br0">0 0,'0'0,"0"0</inkml:trace>
  <inkml:trace contextRef="#ctx0" brushRef="#br0" timeOffset="1169.925">53 159</inkml:trace>
  <inkml:trace contextRef="#ctx0" brushRef="#br0" timeOffset="1606.6969">212-476,'53'0</inkml:trace>
  <inkml:trace contextRef="#ctx0" brushRef="#br0" timeOffset="1825.083">265-476,'0'-53</inkml:trace>
</inkml:ink>
</file>

<file path=ppt/ink/ink2.xml><?xml version="1.0" encoding="utf-8"?>
<inkml:ink xmlns:inkml="http://www.w3.org/2003/InkML">
  <inkml:definitions>
    <inkml:context xml:id="ctx0">
      <inkml:inkSource xml:id="inkSrc0">
        <inkml:traceFormat>
          <inkml:channel name="X" type="integer" max="1400" units="cm"/>
          <inkml:channel name="Y" type="integer" max="1050" units="cm"/>
        </inkml:traceFormat>
        <inkml:channelProperties>
          <inkml:channelProperty channel="X" name="resolution" value="28.34008" units="1/cm"/>
          <inkml:channelProperty channel="Y" name="resolution" value="28.37838" units="1/cm"/>
        </inkml:channelProperties>
      </inkml:inkSource>
      <inkml:timestamp xml:id="ts0" timeString="2014-02-12T10:50:02.012"/>
    </inkml:context>
    <inkml:brush xml:id="br0">
      <inkml:brushProperty name="width" value="0.06667" units="cm"/>
      <inkml:brushProperty name="height" value="0.06667" units="cm"/>
      <inkml:brushProperty name="fitToCurve" value="1"/>
    </inkml:brush>
  </inkml:definitions>
  <inkml:trace contextRef="#ctx0" brushRef="#br0">0 53,'0'-53</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EE0F6C8B-71CF-48D2-B377-D3EAA4821AA5}" type="datetimeFigureOut">
              <a:rPr lang="en-US"/>
              <a:pPr>
                <a:defRPr/>
              </a:pPr>
              <a:t>3/26/2015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74B204FE-5EB2-4A02-8B16-85316B6DEC1E}" type="slidenum">
              <a:rPr lang="en-US"/>
              <a:pPr>
                <a:defRPr/>
              </a:pPr>
              <a:t>‹#›</a:t>
            </a:fld>
            <a:endParaRPr lang="en-US"/>
          </a:p>
        </p:txBody>
      </p:sp>
    </p:spTree>
    <p:extLst>
      <p:ext uri="{BB962C8B-B14F-4D97-AF65-F5344CB8AC3E}">
        <p14:creationId xmlns:p14="http://schemas.microsoft.com/office/powerpoint/2010/main" val="2651736103"/>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p:spPr>
      </p:sp>
      <p:sp>
        <p:nvSpPr>
          <p:cNvPr id="2765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2765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A2EC411D-C483-4DCC-9CE6-23BC676CA4D5}" type="slidenum">
              <a:rPr lang="en-US"/>
              <a:pPr fontAlgn="base">
                <a:spcBef>
                  <a:spcPct val="0"/>
                </a:spcBef>
                <a:spcAft>
                  <a:spcPct val="0"/>
                </a:spcAft>
              </a:pPr>
              <a:t>1</a:t>
            </a:fld>
            <a:endParaRPr lang="en-US"/>
          </a:p>
        </p:txBody>
      </p:sp>
    </p:spTree>
    <p:extLst>
      <p:ext uri="{BB962C8B-B14F-4D97-AF65-F5344CB8AC3E}">
        <p14:creationId xmlns:p14="http://schemas.microsoft.com/office/powerpoint/2010/main" val="296054017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74B204FE-5EB2-4A02-8B16-85316B6DEC1E}" type="slidenum">
              <a:rPr lang="en-US" smtClean="0"/>
              <a:pPr>
                <a:defRPr/>
              </a:pPr>
              <a:t>12</a:t>
            </a:fld>
            <a:endParaRPr lang="en-US"/>
          </a:p>
        </p:txBody>
      </p:sp>
    </p:spTree>
    <p:extLst>
      <p:ext uri="{BB962C8B-B14F-4D97-AF65-F5344CB8AC3E}">
        <p14:creationId xmlns:p14="http://schemas.microsoft.com/office/powerpoint/2010/main" val="68773508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74B204FE-5EB2-4A02-8B16-85316B6DEC1E}" type="slidenum">
              <a:rPr lang="en-US" smtClean="0"/>
              <a:pPr>
                <a:defRPr/>
              </a:pPr>
              <a:t>13</a:t>
            </a:fld>
            <a:endParaRPr lang="en-US"/>
          </a:p>
        </p:txBody>
      </p:sp>
    </p:spTree>
    <p:extLst>
      <p:ext uri="{BB962C8B-B14F-4D97-AF65-F5344CB8AC3E}">
        <p14:creationId xmlns:p14="http://schemas.microsoft.com/office/powerpoint/2010/main" val="42482486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74B204FE-5EB2-4A02-8B16-85316B6DEC1E}" type="slidenum">
              <a:rPr lang="en-US" smtClean="0"/>
              <a:pPr>
                <a:defRPr/>
              </a:pPr>
              <a:t>4</a:t>
            </a:fld>
            <a:endParaRPr lang="en-US"/>
          </a:p>
        </p:txBody>
      </p:sp>
    </p:spTree>
    <p:extLst>
      <p:ext uri="{BB962C8B-B14F-4D97-AF65-F5344CB8AC3E}">
        <p14:creationId xmlns:p14="http://schemas.microsoft.com/office/powerpoint/2010/main" val="11522390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p:spPr>
      </p:sp>
      <p:sp>
        <p:nvSpPr>
          <p:cNvPr id="2765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2765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A2EC411D-C483-4DCC-9CE6-23BC676CA4D5}" type="slidenum">
              <a:rPr lang="en-US"/>
              <a:pPr fontAlgn="base">
                <a:spcBef>
                  <a:spcPct val="0"/>
                </a:spcBef>
                <a:spcAft>
                  <a:spcPct val="0"/>
                </a:spcAft>
              </a:pPr>
              <a:t>5</a:t>
            </a:fld>
            <a:endParaRPr lang="en-US"/>
          </a:p>
        </p:txBody>
      </p:sp>
    </p:spTree>
    <p:extLst>
      <p:ext uri="{BB962C8B-B14F-4D97-AF65-F5344CB8AC3E}">
        <p14:creationId xmlns:p14="http://schemas.microsoft.com/office/powerpoint/2010/main" val="5142440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p:spPr>
      </p:sp>
      <p:sp>
        <p:nvSpPr>
          <p:cNvPr id="28675" name="Notes Placeholder 2"/>
          <p:cNvSpPr>
            <a:spLocks noGrp="1"/>
          </p:cNvSpPr>
          <p:nvPr>
            <p:ph type="body" idx="1"/>
          </p:nvPr>
        </p:nvSpPr>
        <p:spPr bwMode="auto">
          <a:noFill/>
        </p:spPr>
        <p:txBody>
          <a:bodyPr wrap="square" numCol="1" anchor="t" anchorCtr="0" compatLnSpc="1">
            <a:prstTxWarp prst="textNoShape">
              <a:avLst/>
            </a:prstTxWarp>
            <a:normAutofit/>
          </a:bodyPr>
          <a:lstStyle/>
          <a:p>
            <a:endParaRPr lang="en-US" sz="1200" b="1" kern="1200" dirty="0">
              <a:solidFill>
                <a:schemeClr val="tx1"/>
              </a:solidFill>
              <a:latin typeface="+mn-lt"/>
              <a:ea typeface="+mn-ea"/>
              <a:cs typeface="+mn-cs"/>
            </a:endParaRPr>
          </a:p>
        </p:txBody>
      </p:sp>
      <p:sp>
        <p:nvSpPr>
          <p:cNvPr id="2867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07364D5-8D52-4E68-A740-DBE6205A5BF7}" type="slidenum">
              <a:rPr lang="en-US"/>
              <a:pPr fontAlgn="base">
                <a:spcBef>
                  <a:spcPct val="0"/>
                </a:spcBef>
                <a:spcAft>
                  <a:spcPct val="0"/>
                </a:spcAft>
              </a:pPr>
              <a:t>6</a:t>
            </a:fld>
            <a:endParaRPr lang="en-US"/>
          </a:p>
        </p:txBody>
      </p:sp>
    </p:spTree>
    <p:extLst>
      <p:ext uri="{BB962C8B-B14F-4D97-AF65-F5344CB8AC3E}">
        <p14:creationId xmlns:p14="http://schemas.microsoft.com/office/powerpoint/2010/main" val="31913921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p:spPr>
      </p:sp>
      <p:sp>
        <p:nvSpPr>
          <p:cNvPr id="28675" name="Notes Placeholder 2"/>
          <p:cNvSpPr>
            <a:spLocks noGrp="1"/>
          </p:cNvSpPr>
          <p:nvPr>
            <p:ph type="body" idx="1"/>
          </p:nvPr>
        </p:nvSpPr>
        <p:spPr bwMode="auto">
          <a:noFill/>
        </p:spPr>
        <p:txBody>
          <a:bodyPr wrap="square" numCol="1" anchor="t" anchorCtr="0" compatLnSpc="1">
            <a:prstTxWarp prst="textNoShape">
              <a:avLst/>
            </a:prstTxWarp>
            <a:normAutofit/>
          </a:bodyPr>
          <a:lstStyle/>
          <a:p>
            <a:r>
              <a:rPr lang="en-US" sz="1200" kern="1200" dirty="0" smtClean="0">
                <a:solidFill>
                  <a:schemeClr val="tx1"/>
                </a:solidFill>
                <a:latin typeface="+mn-lt"/>
                <a:ea typeface="+mn-ea"/>
                <a:cs typeface="+mn-cs"/>
              </a:rPr>
              <a:t> </a:t>
            </a:r>
          </a:p>
          <a:p>
            <a:r>
              <a:rPr lang="en-US" sz="1200" kern="1200" dirty="0" smtClean="0">
                <a:solidFill>
                  <a:schemeClr val="tx1"/>
                </a:solidFill>
                <a:latin typeface="+mn-lt"/>
                <a:ea typeface="+mn-ea"/>
                <a:cs typeface="+mn-cs"/>
              </a:rPr>
              <a:t>You use the</a:t>
            </a:r>
            <a:r>
              <a:rPr lang="en-US" sz="1200" kern="1200" baseline="0" dirty="0" smtClean="0">
                <a:solidFill>
                  <a:schemeClr val="tx1"/>
                </a:solidFill>
                <a:latin typeface="+mn-lt"/>
                <a:ea typeface="+mn-ea"/>
                <a:cs typeface="+mn-cs"/>
              </a:rPr>
              <a:t> </a:t>
            </a:r>
            <a:r>
              <a:rPr lang="en-US" sz="1200" b="1" kern="1200" baseline="0" dirty="0" smtClean="0">
                <a:solidFill>
                  <a:schemeClr val="tx1"/>
                </a:solidFill>
                <a:latin typeface="+mn-lt"/>
                <a:ea typeface="+mn-ea"/>
                <a:cs typeface="+mn-cs"/>
              </a:rPr>
              <a:t>If</a:t>
            </a:r>
            <a:r>
              <a:rPr lang="en-US" sz="1200" kern="1200" dirty="0" smtClean="0">
                <a:solidFill>
                  <a:schemeClr val="tx1"/>
                </a:solidFill>
                <a:latin typeface="+mn-lt"/>
                <a:ea typeface="+mn-ea"/>
                <a:cs typeface="+mn-cs"/>
              </a:rPr>
              <a:t> keyword </a:t>
            </a:r>
            <a:r>
              <a:rPr lang="en-US" sz="1200" kern="1200" baseline="0" dirty="0" smtClean="0">
                <a:solidFill>
                  <a:schemeClr val="tx1"/>
                </a:solidFill>
                <a:latin typeface="+mn-lt"/>
                <a:ea typeface="+mn-ea"/>
                <a:cs typeface="+mn-cs"/>
              </a:rPr>
              <a:t>to specify a condition that the computer evaluates to determine whether it should perform a particular operation. You use the </a:t>
            </a:r>
            <a:r>
              <a:rPr lang="en-US" sz="1200" b="1" kern="1200" baseline="0" dirty="0" smtClean="0">
                <a:solidFill>
                  <a:schemeClr val="tx1"/>
                </a:solidFill>
                <a:latin typeface="+mn-lt"/>
                <a:ea typeface="+mn-ea"/>
                <a:cs typeface="+mn-cs"/>
              </a:rPr>
              <a:t>Then</a:t>
            </a:r>
            <a:r>
              <a:rPr lang="en-US" sz="1200" kern="1200" baseline="0" dirty="0" smtClean="0">
                <a:solidFill>
                  <a:schemeClr val="tx1"/>
                </a:solidFill>
                <a:latin typeface="+mn-lt"/>
                <a:ea typeface="+mn-ea"/>
                <a:cs typeface="+mn-cs"/>
              </a:rPr>
              <a:t> keyword to specify what operation or operations the computer should perform if the condition is true. If the condition is false, the computer skips the operation or operations and proceeds to the next line of the program.</a:t>
            </a:r>
            <a:r>
              <a:rPr lang="en-US" sz="1200" kern="1200" dirty="0" smtClean="0">
                <a:solidFill>
                  <a:schemeClr val="tx1"/>
                </a:solidFill>
                <a:latin typeface="+mn-lt"/>
                <a:ea typeface="+mn-ea"/>
                <a:cs typeface="+mn-cs"/>
              </a:rPr>
              <a:t> You use</a:t>
            </a:r>
            <a:r>
              <a:rPr lang="en-US" sz="1200" kern="1200" baseline="0" dirty="0" smtClean="0">
                <a:solidFill>
                  <a:schemeClr val="tx1"/>
                </a:solidFill>
                <a:latin typeface="+mn-lt"/>
                <a:ea typeface="+mn-ea"/>
                <a:cs typeface="+mn-cs"/>
              </a:rPr>
              <a:t> the </a:t>
            </a:r>
            <a:r>
              <a:rPr lang="en-US" sz="1200" b="1" kern="1200" baseline="0" dirty="0" err="1" smtClean="0">
                <a:solidFill>
                  <a:schemeClr val="tx1"/>
                </a:solidFill>
                <a:latin typeface="+mn-lt"/>
                <a:ea typeface="+mn-ea"/>
                <a:cs typeface="+mn-cs"/>
              </a:rPr>
              <a:t>EndIf</a:t>
            </a:r>
            <a:r>
              <a:rPr lang="en-US" sz="1200" b="1" kern="1200" baseline="0" dirty="0" smtClean="0">
                <a:solidFill>
                  <a:schemeClr val="tx1"/>
                </a:solidFill>
                <a:latin typeface="+mn-lt"/>
                <a:ea typeface="+mn-ea"/>
                <a:cs typeface="+mn-cs"/>
              </a:rPr>
              <a:t> </a:t>
            </a:r>
            <a:r>
              <a:rPr lang="en-US" sz="1200" kern="1200" baseline="0" dirty="0" smtClean="0">
                <a:solidFill>
                  <a:schemeClr val="tx1"/>
                </a:solidFill>
                <a:latin typeface="+mn-lt"/>
                <a:ea typeface="+mn-ea"/>
                <a:cs typeface="+mn-cs"/>
              </a:rPr>
              <a:t>keyword to indicate that the computer should proceed to the next line of the program regardless of whether the condition was true. </a:t>
            </a:r>
          </a:p>
          <a:p>
            <a:endParaRPr lang="en-US" sz="1200" kern="1200" baseline="0" dirty="0" smtClean="0">
              <a:solidFill>
                <a:schemeClr val="tx1"/>
              </a:solidFill>
              <a:latin typeface="+mn-lt"/>
              <a:ea typeface="+mn-ea"/>
              <a:cs typeface="+mn-cs"/>
            </a:endParaRPr>
          </a:p>
        </p:txBody>
      </p:sp>
      <p:sp>
        <p:nvSpPr>
          <p:cNvPr id="2867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07364D5-8D52-4E68-A740-DBE6205A5BF7}" type="slidenum">
              <a:rPr lang="en-US"/>
              <a:pPr fontAlgn="base">
                <a:spcBef>
                  <a:spcPct val="0"/>
                </a:spcBef>
                <a:spcAft>
                  <a:spcPct val="0"/>
                </a:spcAft>
              </a:pPr>
              <a:t>7</a:t>
            </a:fld>
            <a:endParaRPr lang="en-US"/>
          </a:p>
        </p:txBody>
      </p:sp>
    </p:spTree>
    <p:extLst>
      <p:ext uri="{BB962C8B-B14F-4D97-AF65-F5344CB8AC3E}">
        <p14:creationId xmlns:p14="http://schemas.microsoft.com/office/powerpoint/2010/main" val="110417682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p:spPr>
      </p:sp>
      <p:sp>
        <p:nvSpPr>
          <p:cNvPr id="28675" name="Notes Placeholder 2"/>
          <p:cNvSpPr>
            <a:spLocks noGrp="1"/>
          </p:cNvSpPr>
          <p:nvPr>
            <p:ph type="body" idx="1"/>
          </p:nvPr>
        </p:nvSpPr>
        <p:spPr bwMode="auto">
          <a:noFill/>
        </p:spPr>
        <p:txBody>
          <a:bodyPr wrap="square" numCol="1" anchor="t" anchorCtr="0" compatLnSpc="1">
            <a:prstTxWarp prst="textNoShape">
              <a:avLst/>
            </a:prstTxWarp>
            <a:normAutofit/>
          </a:bodyPr>
          <a:lstStyle/>
          <a:p>
            <a:r>
              <a:rPr lang="en-US" sz="1200" kern="1200" dirty="0" smtClean="0">
                <a:solidFill>
                  <a:schemeClr val="tx1"/>
                </a:solidFill>
                <a:latin typeface="+mn-lt"/>
                <a:ea typeface="+mn-ea"/>
                <a:cs typeface="+mn-cs"/>
              </a:rPr>
              <a:t>In Small Basic, you use the </a:t>
            </a:r>
            <a:r>
              <a:rPr lang="en-US" sz="1200" b="1" kern="1200" dirty="0" smtClean="0">
                <a:solidFill>
                  <a:schemeClr val="tx1"/>
                </a:solidFill>
                <a:latin typeface="+mn-lt"/>
                <a:ea typeface="+mn-ea"/>
                <a:cs typeface="+mn-cs"/>
              </a:rPr>
              <a:t>Clock</a:t>
            </a:r>
            <a:r>
              <a:rPr lang="en-US" sz="1200" kern="1200" dirty="0" smtClean="0">
                <a:solidFill>
                  <a:schemeClr val="tx1"/>
                </a:solidFill>
                <a:latin typeface="+mn-lt"/>
                <a:ea typeface="+mn-ea"/>
                <a:cs typeface="+mn-cs"/>
              </a:rPr>
              <a:t> object to determine the current date and time.</a:t>
            </a:r>
          </a:p>
          <a:p>
            <a:r>
              <a:rPr lang="en-US" sz="1200" kern="1200" dirty="0" smtClean="0">
                <a:solidFill>
                  <a:schemeClr val="tx1"/>
                </a:solidFill>
                <a:latin typeface="+mn-lt"/>
                <a:ea typeface="+mn-ea"/>
                <a:cs typeface="+mn-cs"/>
              </a:rPr>
              <a:t> </a:t>
            </a:r>
          </a:p>
          <a:p>
            <a:r>
              <a:rPr lang="en-US" sz="1200" u="sng" dirty="0" smtClean="0"/>
              <a:t>Code</a:t>
            </a:r>
            <a:r>
              <a:rPr lang="en-US" sz="1200" dirty="0" smtClean="0"/>
              <a:t>:</a:t>
            </a:r>
          </a:p>
          <a:p>
            <a:endParaRPr lang="en-US" sz="1200" kern="1200" dirty="0" smtClean="0">
              <a:solidFill>
                <a:schemeClr val="tx1"/>
              </a:solidFill>
              <a:latin typeface="+mn-lt"/>
              <a:ea typeface="+mn-ea"/>
              <a:cs typeface="+mn-cs"/>
            </a:endParaRPr>
          </a:p>
          <a:p>
            <a:r>
              <a:rPr lang="en-US" sz="1200" b="1" kern="1200" dirty="0" smtClean="0">
                <a:solidFill>
                  <a:schemeClr val="tx1"/>
                </a:solidFill>
                <a:latin typeface="+mn-lt"/>
                <a:ea typeface="+mn-ea"/>
                <a:cs typeface="+mn-cs"/>
              </a:rPr>
              <a:t>If </a:t>
            </a:r>
            <a:r>
              <a:rPr lang="en-US" sz="1200" b="1" kern="1200" dirty="0" err="1" smtClean="0">
                <a:solidFill>
                  <a:schemeClr val="tx1"/>
                </a:solidFill>
                <a:latin typeface="+mn-lt"/>
                <a:ea typeface="+mn-ea"/>
                <a:cs typeface="+mn-cs"/>
              </a:rPr>
              <a:t>Clock.Day</a:t>
            </a:r>
            <a:r>
              <a:rPr lang="en-US" sz="1200" b="1" kern="1200" dirty="0" smtClean="0">
                <a:solidFill>
                  <a:schemeClr val="tx1"/>
                </a:solidFill>
                <a:latin typeface="+mn-lt"/>
                <a:ea typeface="+mn-ea"/>
                <a:cs typeface="+mn-cs"/>
              </a:rPr>
              <a:t> = 1 And </a:t>
            </a:r>
            <a:r>
              <a:rPr lang="en-US" sz="1200" b="1" kern="1200" dirty="0" err="1" smtClean="0">
                <a:solidFill>
                  <a:schemeClr val="tx1"/>
                </a:solidFill>
                <a:latin typeface="+mn-lt"/>
                <a:ea typeface="+mn-ea"/>
                <a:cs typeface="+mn-cs"/>
              </a:rPr>
              <a:t>Clock.Month</a:t>
            </a:r>
            <a:r>
              <a:rPr lang="en-US" sz="1200" b="1" kern="1200" dirty="0" smtClean="0">
                <a:solidFill>
                  <a:schemeClr val="tx1"/>
                </a:solidFill>
                <a:latin typeface="+mn-lt"/>
                <a:ea typeface="+mn-ea"/>
                <a:cs typeface="+mn-cs"/>
              </a:rPr>
              <a:t> = 1 Then</a:t>
            </a:r>
          </a:p>
          <a:p>
            <a:r>
              <a:rPr lang="en-US" sz="1200" b="0" kern="1200" dirty="0" smtClean="0">
                <a:solidFill>
                  <a:schemeClr val="tx1"/>
                </a:solidFill>
                <a:latin typeface="+mn-lt"/>
                <a:ea typeface="+mn-ea"/>
                <a:cs typeface="+mn-cs"/>
              </a:rPr>
              <a:t>  </a:t>
            </a:r>
            <a:r>
              <a:rPr lang="en-US" sz="1200" b="0" kern="1200" dirty="0" err="1" smtClean="0">
                <a:solidFill>
                  <a:schemeClr val="tx1"/>
                </a:solidFill>
                <a:latin typeface="+mn-lt"/>
                <a:ea typeface="+mn-ea"/>
                <a:cs typeface="+mn-cs"/>
              </a:rPr>
              <a:t>TextWindow.WriteLine</a:t>
            </a:r>
            <a:r>
              <a:rPr lang="en-US" sz="1200" b="0" kern="1200" dirty="0" smtClean="0">
                <a:solidFill>
                  <a:schemeClr val="tx1"/>
                </a:solidFill>
                <a:latin typeface="+mn-lt"/>
                <a:ea typeface="+mn-ea"/>
                <a:cs typeface="+mn-cs"/>
              </a:rPr>
              <a:t>("Happy New Year")</a:t>
            </a:r>
          </a:p>
          <a:p>
            <a:r>
              <a:rPr lang="en-US" sz="1200" b="1" kern="1200" dirty="0" err="1" smtClean="0">
                <a:solidFill>
                  <a:schemeClr val="tx1"/>
                </a:solidFill>
                <a:latin typeface="+mn-lt"/>
                <a:ea typeface="+mn-ea"/>
                <a:cs typeface="+mn-cs"/>
              </a:rPr>
              <a:t>EndIf</a:t>
            </a:r>
            <a:endParaRPr lang="en-US" sz="1200" b="1" kern="1200" dirty="0">
              <a:solidFill>
                <a:schemeClr val="tx1"/>
              </a:solidFill>
              <a:latin typeface="+mn-lt"/>
              <a:ea typeface="+mn-ea"/>
              <a:cs typeface="+mn-cs"/>
            </a:endParaRPr>
          </a:p>
        </p:txBody>
      </p:sp>
      <p:sp>
        <p:nvSpPr>
          <p:cNvPr id="2867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07364D5-8D52-4E68-A740-DBE6205A5BF7}" type="slidenum">
              <a:rPr lang="en-US"/>
              <a:pPr fontAlgn="base">
                <a:spcBef>
                  <a:spcPct val="0"/>
                </a:spcBef>
                <a:spcAft>
                  <a:spcPct val="0"/>
                </a:spcAft>
              </a:pPr>
              <a:t>8</a:t>
            </a:fld>
            <a:endParaRPr lang="en-US"/>
          </a:p>
        </p:txBody>
      </p:sp>
    </p:spTree>
    <p:extLst>
      <p:ext uri="{BB962C8B-B14F-4D97-AF65-F5344CB8AC3E}">
        <p14:creationId xmlns:p14="http://schemas.microsoft.com/office/powerpoint/2010/main" val="154903364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u="sng" dirty="0" smtClean="0"/>
              <a:t>Code</a:t>
            </a:r>
            <a:r>
              <a:rPr lang="en-US" sz="1200" dirty="0" smtClean="0"/>
              <a:t>:</a:t>
            </a:r>
          </a:p>
          <a:p>
            <a:endParaRPr lang="en-US" sz="1200" b="1" dirty="0" smtClean="0"/>
          </a:p>
          <a:p>
            <a:r>
              <a:rPr lang="en-US" sz="1200" b="1" kern="1200" dirty="0" smtClean="0">
                <a:solidFill>
                  <a:schemeClr val="tx1"/>
                </a:solidFill>
                <a:latin typeface="+mn-lt"/>
                <a:ea typeface="+mn-ea"/>
                <a:cs typeface="+mn-cs"/>
              </a:rPr>
              <a:t>If </a:t>
            </a:r>
            <a:r>
              <a:rPr lang="en-US" sz="1200" b="1" kern="1200" dirty="0" err="1" smtClean="0">
                <a:solidFill>
                  <a:schemeClr val="tx1"/>
                </a:solidFill>
                <a:latin typeface="+mn-lt"/>
                <a:ea typeface="+mn-ea"/>
                <a:cs typeface="+mn-cs"/>
              </a:rPr>
              <a:t>Clock.Hour</a:t>
            </a:r>
            <a:r>
              <a:rPr lang="en-US" sz="1200" b="1" kern="1200" dirty="0" smtClean="0">
                <a:solidFill>
                  <a:schemeClr val="tx1"/>
                </a:solidFill>
                <a:latin typeface="+mn-lt"/>
                <a:ea typeface="+mn-ea"/>
                <a:cs typeface="+mn-cs"/>
              </a:rPr>
              <a:t> &lt; 12 then</a:t>
            </a:r>
          </a:p>
          <a:p>
            <a:r>
              <a:rPr lang="en-US" sz="1200" b="0" kern="1200" dirty="0" smtClean="0">
                <a:solidFill>
                  <a:schemeClr val="tx1"/>
                </a:solidFill>
                <a:latin typeface="+mn-lt"/>
                <a:ea typeface="+mn-ea"/>
                <a:cs typeface="+mn-cs"/>
              </a:rPr>
              <a:t>       </a:t>
            </a:r>
            <a:r>
              <a:rPr lang="en-US" sz="1200" b="0" kern="1200" dirty="0" err="1" smtClean="0">
                <a:solidFill>
                  <a:schemeClr val="tx1"/>
                </a:solidFill>
                <a:latin typeface="+mn-lt"/>
                <a:ea typeface="+mn-ea"/>
                <a:cs typeface="+mn-cs"/>
              </a:rPr>
              <a:t>TextWindow.WriteLine</a:t>
            </a:r>
            <a:r>
              <a:rPr lang="en-US" sz="1200" b="0" kern="1200" dirty="0" smtClean="0">
                <a:solidFill>
                  <a:schemeClr val="tx1"/>
                </a:solidFill>
                <a:latin typeface="+mn-lt"/>
                <a:ea typeface="+mn-ea"/>
                <a:cs typeface="+mn-cs"/>
              </a:rPr>
              <a:t>("Did you have your breakfast?")</a:t>
            </a:r>
          </a:p>
          <a:p>
            <a:r>
              <a:rPr lang="en-US" sz="1200" b="1" kern="1200" dirty="0" err="1" smtClean="0">
                <a:solidFill>
                  <a:schemeClr val="tx1"/>
                </a:solidFill>
                <a:latin typeface="+mn-lt"/>
                <a:ea typeface="+mn-ea"/>
                <a:cs typeface="+mn-cs"/>
              </a:rPr>
              <a:t>EndIf</a:t>
            </a:r>
            <a:endParaRPr lang="en-US" sz="1200" b="1" kern="1200" dirty="0" smtClean="0">
              <a:solidFill>
                <a:schemeClr val="tx1"/>
              </a:solidFill>
              <a:latin typeface="+mn-lt"/>
              <a:ea typeface="+mn-ea"/>
              <a:cs typeface="+mn-cs"/>
            </a:endParaRPr>
          </a:p>
          <a:p>
            <a:endParaRPr lang="en-US" sz="1200" b="0" kern="1200" dirty="0" smtClean="0">
              <a:solidFill>
                <a:schemeClr val="tx1"/>
              </a:solidFill>
              <a:latin typeface="+mn-lt"/>
              <a:ea typeface="+mn-ea"/>
              <a:cs typeface="+mn-cs"/>
            </a:endParaRPr>
          </a:p>
          <a:p>
            <a:r>
              <a:rPr lang="en-US" sz="1200" b="1" kern="1200" dirty="0" smtClean="0">
                <a:solidFill>
                  <a:schemeClr val="tx1"/>
                </a:solidFill>
                <a:latin typeface="+mn-lt"/>
                <a:ea typeface="+mn-ea"/>
                <a:cs typeface="+mn-cs"/>
              </a:rPr>
              <a:t>If </a:t>
            </a:r>
            <a:r>
              <a:rPr lang="en-US" sz="1200" b="1" kern="1200" dirty="0" err="1" smtClean="0">
                <a:solidFill>
                  <a:schemeClr val="tx1"/>
                </a:solidFill>
                <a:latin typeface="+mn-lt"/>
                <a:ea typeface="+mn-ea"/>
                <a:cs typeface="+mn-cs"/>
              </a:rPr>
              <a:t>Clock.Hour</a:t>
            </a:r>
            <a:r>
              <a:rPr lang="en-US" sz="1200" b="1" kern="1200" dirty="0" smtClean="0">
                <a:solidFill>
                  <a:schemeClr val="tx1"/>
                </a:solidFill>
                <a:latin typeface="+mn-lt"/>
                <a:ea typeface="+mn-ea"/>
                <a:cs typeface="+mn-cs"/>
              </a:rPr>
              <a:t> &gt; 12 then</a:t>
            </a:r>
          </a:p>
          <a:p>
            <a:r>
              <a:rPr lang="en-US" sz="1200" b="0" kern="1200" dirty="0" smtClean="0">
                <a:solidFill>
                  <a:schemeClr val="tx1"/>
                </a:solidFill>
                <a:latin typeface="+mn-lt"/>
                <a:ea typeface="+mn-ea"/>
                <a:cs typeface="+mn-cs"/>
              </a:rPr>
              <a:t>      </a:t>
            </a:r>
            <a:r>
              <a:rPr lang="en-US" sz="1200" b="0" kern="1200" dirty="0" err="1" smtClean="0">
                <a:solidFill>
                  <a:schemeClr val="tx1"/>
                </a:solidFill>
                <a:latin typeface="+mn-lt"/>
                <a:ea typeface="+mn-ea"/>
                <a:cs typeface="+mn-cs"/>
              </a:rPr>
              <a:t>TextWindow.WriteLine</a:t>
            </a:r>
            <a:r>
              <a:rPr lang="en-US" sz="1200" b="0" kern="1200" dirty="0" smtClean="0">
                <a:solidFill>
                  <a:schemeClr val="tx1"/>
                </a:solidFill>
                <a:latin typeface="+mn-lt"/>
                <a:ea typeface="+mn-ea"/>
                <a:cs typeface="+mn-cs"/>
              </a:rPr>
              <a:t>("Did you have your lunch?")</a:t>
            </a:r>
          </a:p>
          <a:p>
            <a:r>
              <a:rPr lang="en-US" sz="1200" b="1" kern="1200" dirty="0" err="1" smtClean="0">
                <a:solidFill>
                  <a:schemeClr val="tx1"/>
                </a:solidFill>
                <a:latin typeface="+mn-lt"/>
                <a:ea typeface="+mn-ea"/>
                <a:cs typeface="+mn-cs"/>
              </a:rPr>
              <a:t>EndIf</a:t>
            </a:r>
            <a:endParaRPr lang="en-US" b="1" dirty="0"/>
          </a:p>
        </p:txBody>
      </p:sp>
      <p:sp>
        <p:nvSpPr>
          <p:cNvPr id="4" name="Slide Number Placeholder 3"/>
          <p:cNvSpPr>
            <a:spLocks noGrp="1"/>
          </p:cNvSpPr>
          <p:nvPr>
            <p:ph type="sldNum" sz="quarter" idx="10"/>
          </p:nvPr>
        </p:nvSpPr>
        <p:spPr/>
        <p:txBody>
          <a:bodyPr/>
          <a:lstStyle/>
          <a:p>
            <a:pPr>
              <a:defRPr/>
            </a:pPr>
            <a:fld id="{74B204FE-5EB2-4A02-8B16-85316B6DEC1E}" type="slidenum">
              <a:rPr lang="en-US" smtClean="0"/>
              <a:pPr>
                <a:defRPr/>
              </a:pPr>
              <a:t>9</a:t>
            </a:fld>
            <a:endParaRPr lang="en-US"/>
          </a:p>
        </p:txBody>
      </p:sp>
    </p:spTree>
    <p:extLst>
      <p:ext uri="{BB962C8B-B14F-4D97-AF65-F5344CB8AC3E}">
        <p14:creationId xmlns:p14="http://schemas.microsoft.com/office/powerpoint/2010/main" val="18062197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sz="1200" kern="1200" dirty="0" smtClean="0">
                <a:solidFill>
                  <a:schemeClr val="tx1"/>
                </a:solidFill>
                <a:latin typeface="+mn-lt"/>
                <a:ea typeface="+mn-ea"/>
                <a:cs typeface="+mn-cs"/>
              </a:rPr>
              <a:t>In this</a:t>
            </a:r>
            <a:r>
              <a:rPr lang="en-US" sz="1200" kern="1200" baseline="0" dirty="0" smtClean="0">
                <a:solidFill>
                  <a:schemeClr val="tx1"/>
                </a:solidFill>
                <a:latin typeface="+mn-lt"/>
                <a:ea typeface="+mn-ea"/>
                <a:cs typeface="+mn-cs"/>
              </a:rPr>
              <a:t> program, you specify a condition and an operation to perform if that condition is true. Then you specify a second condition and a second operation to perform if the second condition is true. However, the first condition is true only if the second condition is false, and the second condition is true only if the first condition is false. Therefore, you don’t need to specify the second condition because the computer can determine which operation to perform based only on the first condition. Instead of giving the computer two conditions to evaluate, you can specify that the computer should perform the first operation if the first condition is true and the computer should perform the second operation if the first condition is false.</a:t>
            </a:r>
          </a:p>
          <a:p>
            <a:r>
              <a:rPr lang="en-US" sz="1200" b="1" kern="1200" dirty="0" smtClean="0">
                <a:solidFill>
                  <a:schemeClr val="tx1"/>
                </a:solidFill>
                <a:latin typeface="+mn-lt"/>
                <a:ea typeface="+mn-ea"/>
                <a:cs typeface="+mn-cs"/>
              </a:rPr>
              <a:t> </a:t>
            </a:r>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The result of both approaches is the same. This example shows that you can do the same thing in different ways in programming. It’s up to you!</a:t>
            </a:r>
          </a:p>
          <a:p>
            <a:endParaRPr lang="en-US" sz="1200" kern="1200" dirty="0" smtClean="0">
              <a:solidFill>
                <a:schemeClr val="tx1"/>
              </a:solidFill>
              <a:latin typeface="+mn-lt"/>
              <a:ea typeface="+mn-ea"/>
              <a:cs typeface="+mn-cs"/>
            </a:endParaRPr>
          </a:p>
          <a:p>
            <a:r>
              <a:rPr lang="en-US" sz="1200" u="sng" dirty="0" smtClean="0"/>
              <a:t>Code</a:t>
            </a:r>
            <a:r>
              <a:rPr lang="en-US" sz="1200" dirty="0" smtClean="0"/>
              <a:t>:</a:t>
            </a:r>
          </a:p>
          <a:p>
            <a:endParaRPr lang="en-US" sz="1200" dirty="0" smtClean="0"/>
          </a:p>
          <a:p>
            <a:r>
              <a:rPr lang="en-US" sz="1200" b="1" kern="1200" dirty="0" smtClean="0">
                <a:solidFill>
                  <a:schemeClr val="tx1"/>
                </a:solidFill>
                <a:latin typeface="+mn-lt"/>
                <a:ea typeface="+mn-ea"/>
                <a:cs typeface="+mn-cs"/>
              </a:rPr>
              <a:t>If </a:t>
            </a:r>
            <a:r>
              <a:rPr lang="en-US" sz="1200" b="1" kern="1200" dirty="0" err="1" smtClean="0">
                <a:solidFill>
                  <a:schemeClr val="tx1"/>
                </a:solidFill>
                <a:latin typeface="+mn-lt"/>
                <a:ea typeface="+mn-ea"/>
                <a:cs typeface="+mn-cs"/>
              </a:rPr>
              <a:t>Clock.Hour</a:t>
            </a:r>
            <a:r>
              <a:rPr lang="en-US" sz="1200" b="1" kern="1200" dirty="0" smtClean="0">
                <a:solidFill>
                  <a:schemeClr val="tx1"/>
                </a:solidFill>
                <a:latin typeface="+mn-lt"/>
                <a:ea typeface="+mn-ea"/>
                <a:cs typeface="+mn-cs"/>
              </a:rPr>
              <a:t> &lt; 12 Then</a:t>
            </a:r>
          </a:p>
          <a:p>
            <a:r>
              <a:rPr lang="en-US" sz="1200" b="0" kern="1200" dirty="0" smtClean="0">
                <a:solidFill>
                  <a:schemeClr val="tx1"/>
                </a:solidFill>
                <a:latin typeface="+mn-lt"/>
                <a:ea typeface="+mn-ea"/>
                <a:cs typeface="+mn-cs"/>
              </a:rPr>
              <a:t>  </a:t>
            </a:r>
            <a:r>
              <a:rPr lang="en-US" sz="1200" b="0" kern="1200" dirty="0" err="1" smtClean="0">
                <a:solidFill>
                  <a:schemeClr val="tx1"/>
                </a:solidFill>
                <a:latin typeface="+mn-lt"/>
                <a:ea typeface="+mn-ea"/>
                <a:cs typeface="+mn-cs"/>
              </a:rPr>
              <a:t>TextWindow.WriteLine</a:t>
            </a:r>
            <a:r>
              <a:rPr lang="en-US" sz="1200" b="0" kern="1200" dirty="0" smtClean="0">
                <a:solidFill>
                  <a:schemeClr val="tx1"/>
                </a:solidFill>
                <a:latin typeface="+mn-lt"/>
                <a:ea typeface="+mn-ea"/>
                <a:cs typeface="+mn-cs"/>
              </a:rPr>
              <a:t>("Did you have your breakfast?")</a:t>
            </a:r>
          </a:p>
          <a:p>
            <a:r>
              <a:rPr lang="en-US" sz="1200" b="1" kern="1200" dirty="0" smtClean="0">
                <a:solidFill>
                  <a:schemeClr val="tx1"/>
                </a:solidFill>
                <a:latin typeface="+mn-lt"/>
                <a:ea typeface="+mn-ea"/>
                <a:cs typeface="+mn-cs"/>
              </a:rPr>
              <a:t>Else</a:t>
            </a:r>
          </a:p>
          <a:p>
            <a:r>
              <a:rPr lang="en-US" sz="1200" b="0" kern="1200" dirty="0" smtClean="0">
                <a:solidFill>
                  <a:schemeClr val="tx1"/>
                </a:solidFill>
                <a:latin typeface="+mn-lt"/>
                <a:ea typeface="+mn-ea"/>
                <a:cs typeface="+mn-cs"/>
              </a:rPr>
              <a:t>  </a:t>
            </a:r>
            <a:r>
              <a:rPr lang="en-US" sz="1200" b="0" kern="1200" dirty="0" err="1" smtClean="0">
                <a:solidFill>
                  <a:schemeClr val="tx1"/>
                </a:solidFill>
                <a:latin typeface="+mn-lt"/>
                <a:ea typeface="+mn-ea"/>
                <a:cs typeface="+mn-cs"/>
              </a:rPr>
              <a:t>TextWindow.WriteLine</a:t>
            </a:r>
            <a:r>
              <a:rPr lang="en-US" sz="1200" b="0" kern="1200" dirty="0" smtClean="0">
                <a:solidFill>
                  <a:schemeClr val="tx1"/>
                </a:solidFill>
                <a:latin typeface="+mn-lt"/>
                <a:ea typeface="+mn-ea"/>
                <a:cs typeface="+mn-cs"/>
              </a:rPr>
              <a:t>("Did you have your lunch?")</a:t>
            </a:r>
          </a:p>
          <a:p>
            <a:r>
              <a:rPr lang="en-US" sz="1200" b="1" kern="1200" dirty="0" err="1" smtClean="0">
                <a:solidFill>
                  <a:schemeClr val="tx1"/>
                </a:solidFill>
                <a:latin typeface="+mn-lt"/>
                <a:ea typeface="+mn-ea"/>
                <a:cs typeface="+mn-cs"/>
              </a:rPr>
              <a:t>EndIf</a:t>
            </a:r>
            <a:endParaRPr lang="en-US" sz="1200" b="1" dirty="0" smtClean="0"/>
          </a:p>
          <a:p>
            <a:endParaRPr lang="en-US" sz="1200" kern="1200" dirty="0" smtClean="0">
              <a:solidFill>
                <a:schemeClr val="tx1"/>
              </a:solidFill>
              <a:latin typeface="+mn-lt"/>
              <a:ea typeface="+mn-ea"/>
              <a:cs typeface="+mn-cs"/>
            </a:endParaRPr>
          </a:p>
          <a:p>
            <a:endParaRPr lang="en-US" sz="1200" kern="120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pPr>
              <a:defRPr/>
            </a:pPr>
            <a:fld id="{74B204FE-5EB2-4A02-8B16-85316B6DEC1E}" type="slidenum">
              <a:rPr lang="en-US" smtClean="0"/>
              <a:pPr>
                <a:defRPr/>
              </a:pPr>
              <a:t>10</a:t>
            </a:fld>
            <a:endParaRPr lang="en-US"/>
          </a:p>
        </p:txBody>
      </p:sp>
    </p:spTree>
    <p:extLst>
      <p:ext uri="{BB962C8B-B14F-4D97-AF65-F5344CB8AC3E}">
        <p14:creationId xmlns:p14="http://schemas.microsoft.com/office/powerpoint/2010/main" val="70314354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u="sng" dirty="0" smtClean="0"/>
              <a:t>Solution</a:t>
            </a:r>
            <a:r>
              <a:rPr lang="en-US" dirty="0" smtClean="0"/>
              <a:t>:</a:t>
            </a:r>
          </a:p>
          <a:p>
            <a:endParaRPr lang="en-US" dirty="0" smtClean="0"/>
          </a:p>
        </p:txBody>
      </p:sp>
      <p:sp>
        <p:nvSpPr>
          <p:cNvPr id="4" name="Slide Number Placeholder 3"/>
          <p:cNvSpPr>
            <a:spLocks noGrp="1"/>
          </p:cNvSpPr>
          <p:nvPr>
            <p:ph type="sldNum" sz="quarter" idx="10"/>
          </p:nvPr>
        </p:nvSpPr>
        <p:spPr/>
        <p:txBody>
          <a:bodyPr/>
          <a:lstStyle/>
          <a:p>
            <a:pPr>
              <a:defRPr/>
            </a:pPr>
            <a:fld id="{74B204FE-5EB2-4A02-8B16-85316B6DEC1E}" type="slidenum">
              <a:rPr lang="en-US" smtClean="0"/>
              <a:pPr>
                <a:defRPr/>
              </a:pPr>
              <a:t>11</a:t>
            </a:fld>
            <a:endParaRPr lang="en-US"/>
          </a:p>
        </p:txBody>
      </p:sp>
    </p:spTree>
    <p:extLst>
      <p:ext uri="{BB962C8B-B14F-4D97-AF65-F5344CB8AC3E}">
        <p14:creationId xmlns:p14="http://schemas.microsoft.com/office/powerpoint/2010/main" val="7290078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1A8AE693-3821-4C6F-94C1-A9D9B4184AC6}" type="datetimeFigureOut">
              <a:rPr lang="en-US"/>
              <a:pPr>
                <a:defRPr/>
              </a:pPr>
              <a:t>3/26/2015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3C983C0-1503-41F0-ACB6-3CEC177DB35A}"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52EF288E-E737-4884-B953-F70AE6B9344E}" type="datetimeFigureOut">
              <a:rPr lang="en-US"/>
              <a:pPr>
                <a:defRPr/>
              </a:pPr>
              <a:t>3/26/2015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AB7CD28-DB56-4A62-B2B8-0078F14D0420}"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0730AB2-D613-4471-8D49-22BDD0528E3E}" type="datetimeFigureOut">
              <a:rPr lang="en-US"/>
              <a:pPr>
                <a:defRPr/>
              </a:pPr>
              <a:t>3/26/2015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D37B53D-D021-49E6-9560-BED1EF26A4E5}"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5D7A30E7-2C74-457C-B2BB-65F41C87F69B}" type="datetimeFigureOut">
              <a:rPr lang="en-US"/>
              <a:pPr>
                <a:defRPr/>
              </a:pPr>
              <a:t>3/26/2015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A547923-A4B4-4DC0-9BCC-41EE3FF47A19}"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D93B2B45-5E71-429B-BABF-08666D508B21}" type="datetimeFigureOut">
              <a:rPr lang="en-US"/>
              <a:pPr>
                <a:defRPr/>
              </a:pPr>
              <a:t>3/26/2015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C5F905E-6F90-43A5-B4E9-A4CB4C923520}"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pPr>
              <a:defRPr/>
            </a:pPr>
            <a:fld id="{F2A0A970-E7DC-4038-9069-91858D648BDF}" type="datetimeFigureOut">
              <a:rPr lang="en-US"/>
              <a:pPr>
                <a:defRPr/>
              </a:pPr>
              <a:t>3/26/2015</a:t>
            </a:fld>
            <a:endParaRPr lang="en-US"/>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pPr>
              <a:defRPr/>
            </a:pPr>
            <a:fld id="{922D0A86-63F7-4A09-A3BB-4FEF6E1CA739}"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pPr>
              <a:defRPr/>
            </a:pPr>
            <a:fld id="{DFFB5EC0-D7C5-48CF-B776-E6D248544D38}" type="datetimeFigureOut">
              <a:rPr lang="en-US"/>
              <a:pPr>
                <a:defRPr/>
              </a:pPr>
              <a:t>3/26/2015</a:t>
            </a:fld>
            <a:endParaRPr lang="en-US"/>
          </a:p>
        </p:txBody>
      </p:sp>
      <p:sp>
        <p:nvSpPr>
          <p:cNvPr id="8" name="Footer Placeholder 7"/>
          <p:cNvSpPr>
            <a:spLocks noGrp="1"/>
          </p:cNvSpPr>
          <p:nvPr>
            <p:ph type="ftr" sz="quarter" idx="11"/>
          </p:nvPr>
        </p:nvSpPr>
        <p:spPr/>
        <p:txBody>
          <a:bodyPr/>
          <a:lstStyle>
            <a:lvl1pPr>
              <a:defRPr/>
            </a:lvl1pPr>
          </a:lstStyle>
          <a:p>
            <a:pPr>
              <a:defRPr/>
            </a:pPr>
            <a:endParaRPr lang="en-US"/>
          </a:p>
        </p:txBody>
      </p:sp>
      <p:sp>
        <p:nvSpPr>
          <p:cNvPr id="9" name="Slide Number Placeholder 8"/>
          <p:cNvSpPr>
            <a:spLocks noGrp="1"/>
          </p:cNvSpPr>
          <p:nvPr>
            <p:ph type="sldNum" sz="quarter" idx="12"/>
          </p:nvPr>
        </p:nvSpPr>
        <p:spPr/>
        <p:txBody>
          <a:bodyPr/>
          <a:lstStyle>
            <a:lvl1pPr>
              <a:defRPr/>
            </a:lvl1pPr>
          </a:lstStyle>
          <a:p>
            <a:pPr>
              <a:defRPr/>
            </a:pPr>
            <a:fld id="{3C5D531A-C242-4D36-840F-DB2719B73BD7}"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pPr>
              <a:defRPr/>
            </a:pPr>
            <a:fld id="{729BED35-003C-4A58-B1E5-829F85A8243A}" type="datetimeFigureOut">
              <a:rPr lang="en-US"/>
              <a:pPr>
                <a:defRPr/>
              </a:pPr>
              <a:t>3/26/2015</a:t>
            </a:fld>
            <a:endParaRPr lang="en-US"/>
          </a:p>
        </p:txBody>
      </p:sp>
      <p:sp>
        <p:nvSpPr>
          <p:cNvPr id="4" name="Footer Placeholder 3"/>
          <p:cNvSpPr>
            <a:spLocks noGrp="1"/>
          </p:cNvSpPr>
          <p:nvPr>
            <p:ph type="ftr" sz="quarter" idx="11"/>
          </p:nvPr>
        </p:nvSpPr>
        <p:spPr/>
        <p:txBody>
          <a:bodyPr/>
          <a:lstStyle>
            <a:lvl1pPr>
              <a:defRPr/>
            </a:lvl1pPr>
          </a:lstStyle>
          <a:p>
            <a:pPr>
              <a:defRPr/>
            </a:pPr>
            <a:endParaRPr lang="en-US"/>
          </a:p>
        </p:txBody>
      </p:sp>
      <p:sp>
        <p:nvSpPr>
          <p:cNvPr id="5" name="Slide Number Placeholder 4"/>
          <p:cNvSpPr>
            <a:spLocks noGrp="1"/>
          </p:cNvSpPr>
          <p:nvPr>
            <p:ph type="sldNum" sz="quarter" idx="12"/>
          </p:nvPr>
        </p:nvSpPr>
        <p:spPr/>
        <p:txBody>
          <a:bodyPr/>
          <a:lstStyle>
            <a:lvl1pPr>
              <a:defRPr/>
            </a:lvl1pPr>
          </a:lstStyle>
          <a:p>
            <a:pPr>
              <a:defRPr/>
            </a:pPr>
            <a:fld id="{56D55FB8-A7C1-412A-B91E-469A65B27FB0}"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fld id="{BA081C31-4FEF-4A7C-AD58-36F796D68FEE}" type="datetimeFigureOut">
              <a:rPr lang="en-US"/>
              <a:pPr>
                <a:defRPr/>
              </a:pPr>
              <a:t>3/26/2015</a:t>
            </a:fld>
            <a:endParaRPr lang="en-US"/>
          </a:p>
        </p:txBody>
      </p:sp>
      <p:sp>
        <p:nvSpPr>
          <p:cNvPr id="3" name="Footer Placeholder 2"/>
          <p:cNvSpPr>
            <a:spLocks noGrp="1"/>
          </p:cNvSpPr>
          <p:nvPr>
            <p:ph type="ftr" sz="quarter" idx="11"/>
          </p:nvPr>
        </p:nvSpPr>
        <p:spPr/>
        <p:txBody>
          <a:bodyPr/>
          <a:lstStyle>
            <a:lvl1pPr>
              <a:defRPr/>
            </a:lvl1pPr>
          </a:lstStyle>
          <a:p>
            <a:pPr>
              <a:defRPr/>
            </a:pPr>
            <a:endParaRPr lang="en-US"/>
          </a:p>
        </p:txBody>
      </p:sp>
      <p:sp>
        <p:nvSpPr>
          <p:cNvPr id="4" name="Slide Number Placeholder 3"/>
          <p:cNvSpPr>
            <a:spLocks noGrp="1"/>
          </p:cNvSpPr>
          <p:nvPr>
            <p:ph type="sldNum" sz="quarter" idx="12"/>
          </p:nvPr>
        </p:nvSpPr>
        <p:spPr/>
        <p:txBody>
          <a:bodyPr/>
          <a:lstStyle>
            <a:lvl1pPr>
              <a:defRPr/>
            </a:lvl1pPr>
          </a:lstStyle>
          <a:p>
            <a:pPr>
              <a:defRPr/>
            </a:pPr>
            <a:fld id="{22F4AFA8-A904-43C3-BBCD-8CA4EFD09B30}"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pPr>
              <a:defRPr/>
            </a:pPr>
            <a:fld id="{A2EAF47B-2750-4EC9-9010-ACB665A03744}" type="datetimeFigureOut">
              <a:rPr lang="en-US"/>
              <a:pPr>
                <a:defRPr/>
              </a:pPr>
              <a:t>3/26/2015</a:t>
            </a:fld>
            <a:endParaRPr lang="en-US"/>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pPr>
              <a:defRPr/>
            </a:pPr>
            <a:fld id="{4DAF09D4-991E-476F-8D16-084841D0C8E6}"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pPr>
              <a:defRPr/>
            </a:pPr>
            <a:fld id="{4499D0E9-0297-4C39-A884-53F2147ABE11}" type="datetimeFigureOut">
              <a:rPr lang="en-US"/>
              <a:pPr>
                <a:defRPr/>
              </a:pPr>
              <a:t>3/26/2015</a:t>
            </a:fld>
            <a:endParaRPr lang="en-US"/>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pPr>
              <a:defRPr/>
            </a:pPr>
            <a:fld id="{99059162-F0EC-429E-B952-23CB5876EA19}"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76200" y="0"/>
            <a:ext cx="8229600" cy="56356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4" name="Date Placeholder 3"/>
          <p:cNvSpPr>
            <a:spLocks noGrp="1"/>
          </p:cNvSpPr>
          <p:nvPr>
            <p:ph type="dt" sz="half" idx="2"/>
          </p:nvPr>
        </p:nvSpPr>
        <p:spPr>
          <a:xfrm>
            <a:off x="457200" y="6492875"/>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bg1"/>
                </a:solidFill>
                <a:latin typeface="+mn-lt"/>
              </a:defRPr>
            </a:lvl1pPr>
          </a:lstStyle>
          <a:p>
            <a:pPr>
              <a:defRPr/>
            </a:pPr>
            <a:fld id="{460397C0-55EF-4EAC-8889-593472E51D6D}" type="datetimeFigureOut">
              <a:rPr lang="en-US"/>
              <a:pPr>
                <a:defRPr/>
              </a:pPr>
              <a:t>3/26/2015</a:t>
            </a:fld>
            <a:endParaRPr lang="en-US" dirty="0"/>
          </a:p>
        </p:txBody>
      </p:sp>
      <p:sp>
        <p:nvSpPr>
          <p:cNvPr id="5" name="Footer Placeholder 4"/>
          <p:cNvSpPr>
            <a:spLocks noGrp="1"/>
          </p:cNvSpPr>
          <p:nvPr>
            <p:ph type="ftr" sz="quarter" idx="3"/>
          </p:nvPr>
        </p:nvSpPr>
        <p:spPr>
          <a:xfrm>
            <a:off x="3124200" y="6492875"/>
            <a:ext cx="2895600" cy="365125"/>
          </a:xfrm>
          <a:prstGeom prst="rect">
            <a:avLst/>
          </a:prstGeom>
        </p:spPr>
        <p:txBody>
          <a:bodyPr vert="horz" lIns="91440" tIns="45720" rIns="91440" bIns="45720" rtlCol="0" anchor="ctr"/>
          <a:lstStyle>
            <a:lvl1pPr algn="ctr" fontAlgn="auto">
              <a:spcBef>
                <a:spcPts val="0"/>
              </a:spcBef>
              <a:spcAft>
                <a:spcPts val="0"/>
              </a:spcAft>
              <a:defRPr sz="1200" dirty="0" smtClean="0">
                <a:solidFill>
                  <a:schemeClr val="bg1"/>
                </a:solidFill>
                <a:latin typeface="+mn-lt"/>
              </a:defRPr>
            </a:lvl1pPr>
          </a:lstStyle>
          <a:p>
            <a:pPr>
              <a:defRPr/>
            </a:pPr>
            <a:r>
              <a:rPr lang="fr-FR"/>
              <a:t>TUTORIAUX | STBI</a:t>
            </a:r>
          </a:p>
        </p:txBody>
      </p:sp>
      <p:sp>
        <p:nvSpPr>
          <p:cNvPr id="6" name="Slide Number Placeholder 5"/>
          <p:cNvSpPr>
            <a:spLocks noGrp="1"/>
          </p:cNvSpPr>
          <p:nvPr>
            <p:ph type="sldNum" sz="quarter" idx="4"/>
          </p:nvPr>
        </p:nvSpPr>
        <p:spPr>
          <a:xfrm>
            <a:off x="6553200" y="6492875"/>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bg1"/>
                </a:solidFill>
                <a:latin typeface="+mn-lt"/>
              </a:defRPr>
            </a:lvl1pPr>
          </a:lstStyle>
          <a:p>
            <a:pPr>
              <a:defRPr/>
            </a:pPr>
            <a:fld id="{9EBCE1EC-0DFD-4A1B-8518-0C3C9BCFCDEB}" type="slidenum">
              <a:rPr lang="en-US"/>
              <a:pPr>
                <a:defRPr/>
              </a:pPr>
              <a:t>‹#›</a:t>
            </a:fld>
            <a:endParaRPr lang="en-US" dirty="0"/>
          </a:p>
        </p:txBody>
      </p:sp>
      <p:pic>
        <p:nvPicPr>
          <p:cNvPr id="1030" name="Picture 6" descr="innernew.jpg"/>
          <p:cNvPicPr>
            <a:picLocks noChangeAspect="1"/>
          </p:cNvPicPr>
          <p:nvPr userDrawn="1"/>
        </p:nvPicPr>
        <p:blipFill>
          <a:blip r:embed="rId13" cstate="print"/>
          <a:srcRect/>
          <a:stretch>
            <a:fillRect/>
          </a:stretch>
        </p:blipFill>
        <p:spPr bwMode="auto">
          <a:xfrm>
            <a:off x="0" y="0"/>
            <a:ext cx="9144000" cy="68580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71" r:id="rId1"/>
    <p:sldLayoutId id="2147483672" r:id="rId2"/>
    <p:sldLayoutId id="2147483673" r:id="rId3"/>
    <p:sldLayoutId id="2147483674" r:id="rId4"/>
    <p:sldLayoutId id="2147483675" r:id="rId5"/>
    <p:sldLayoutId id="2147483676" r:id="rId6"/>
    <p:sldLayoutId id="2147483677" r:id="rId7"/>
    <p:sldLayoutId id="2147483678" r:id="rId8"/>
    <p:sldLayoutId id="2147483679" r:id="rId9"/>
    <p:sldLayoutId id="2147483680" r:id="rId10"/>
    <p:sldLayoutId id="2147483681" r:id="rId11"/>
  </p:sldLayoutIdLst>
  <p:txStyles>
    <p:titleStyle>
      <a:lvl1pPr algn="l" rtl="0" fontAlgn="base">
        <a:spcBef>
          <a:spcPct val="0"/>
        </a:spcBef>
        <a:spcAft>
          <a:spcPct val="0"/>
        </a:spcAft>
        <a:defRPr sz="2000" kern="1200">
          <a:solidFill>
            <a:schemeClr val="bg1"/>
          </a:solidFill>
          <a:latin typeface="Verdana" pitchFamily="34" charset="0"/>
          <a:ea typeface="+mj-ea"/>
          <a:cs typeface="Tahoma" pitchFamily="34" charset="0"/>
        </a:defRPr>
      </a:lvl1pPr>
      <a:lvl2pPr algn="l" rtl="0" fontAlgn="base">
        <a:spcBef>
          <a:spcPct val="0"/>
        </a:spcBef>
        <a:spcAft>
          <a:spcPct val="0"/>
        </a:spcAft>
        <a:defRPr sz="2000">
          <a:solidFill>
            <a:schemeClr val="bg1"/>
          </a:solidFill>
          <a:latin typeface="Verdana" pitchFamily="34" charset="0"/>
          <a:cs typeface="Tahoma" pitchFamily="34" charset="0"/>
        </a:defRPr>
      </a:lvl2pPr>
      <a:lvl3pPr algn="l" rtl="0" fontAlgn="base">
        <a:spcBef>
          <a:spcPct val="0"/>
        </a:spcBef>
        <a:spcAft>
          <a:spcPct val="0"/>
        </a:spcAft>
        <a:defRPr sz="2000">
          <a:solidFill>
            <a:schemeClr val="bg1"/>
          </a:solidFill>
          <a:latin typeface="Verdana" pitchFamily="34" charset="0"/>
          <a:cs typeface="Tahoma" pitchFamily="34" charset="0"/>
        </a:defRPr>
      </a:lvl3pPr>
      <a:lvl4pPr algn="l" rtl="0" fontAlgn="base">
        <a:spcBef>
          <a:spcPct val="0"/>
        </a:spcBef>
        <a:spcAft>
          <a:spcPct val="0"/>
        </a:spcAft>
        <a:defRPr sz="2000">
          <a:solidFill>
            <a:schemeClr val="bg1"/>
          </a:solidFill>
          <a:latin typeface="Verdana" pitchFamily="34" charset="0"/>
          <a:cs typeface="Tahoma" pitchFamily="34" charset="0"/>
        </a:defRPr>
      </a:lvl4pPr>
      <a:lvl5pPr algn="l" rtl="0" fontAlgn="base">
        <a:spcBef>
          <a:spcPct val="0"/>
        </a:spcBef>
        <a:spcAft>
          <a:spcPct val="0"/>
        </a:spcAft>
        <a:defRPr sz="2000">
          <a:solidFill>
            <a:schemeClr val="bg1"/>
          </a:solidFill>
          <a:latin typeface="Verdana" pitchFamily="34" charset="0"/>
          <a:cs typeface="Tahoma" pitchFamily="34" charset="0"/>
        </a:defRPr>
      </a:lvl5pPr>
      <a:lvl6pPr marL="457200" algn="l" rtl="0" fontAlgn="base">
        <a:spcBef>
          <a:spcPct val="0"/>
        </a:spcBef>
        <a:spcAft>
          <a:spcPct val="0"/>
        </a:spcAft>
        <a:defRPr sz="2000">
          <a:solidFill>
            <a:schemeClr val="bg1"/>
          </a:solidFill>
          <a:latin typeface="Verdana" pitchFamily="34" charset="0"/>
          <a:cs typeface="Tahoma" pitchFamily="34" charset="0"/>
        </a:defRPr>
      </a:lvl6pPr>
      <a:lvl7pPr marL="914400" algn="l" rtl="0" fontAlgn="base">
        <a:spcBef>
          <a:spcPct val="0"/>
        </a:spcBef>
        <a:spcAft>
          <a:spcPct val="0"/>
        </a:spcAft>
        <a:defRPr sz="2000">
          <a:solidFill>
            <a:schemeClr val="bg1"/>
          </a:solidFill>
          <a:latin typeface="Verdana" pitchFamily="34" charset="0"/>
          <a:cs typeface="Tahoma" pitchFamily="34" charset="0"/>
        </a:defRPr>
      </a:lvl7pPr>
      <a:lvl8pPr marL="1371600" algn="l" rtl="0" fontAlgn="base">
        <a:spcBef>
          <a:spcPct val="0"/>
        </a:spcBef>
        <a:spcAft>
          <a:spcPct val="0"/>
        </a:spcAft>
        <a:defRPr sz="2000">
          <a:solidFill>
            <a:schemeClr val="bg1"/>
          </a:solidFill>
          <a:latin typeface="Verdana" pitchFamily="34" charset="0"/>
          <a:cs typeface="Tahoma" pitchFamily="34" charset="0"/>
        </a:defRPr>
      </a:lvl8pPr>
      <a:lvl9pPr marL="1828800" algn="l" rtl="0" fontAlgn="base">
        <a:spcBef>
          <a:spcPct val="0"/>
        </a:spcBef>
        <a:spcAft>
          <a:spcPct val="0"/>
        </a:spcAft>
        <a:defRPr sz="2000">
          <a:solidFill>
            <a:schemeClr val="bg1"/>
          </a:solidFill>
          <a:latin typeface="Verdana" pitchFamily="34" charset="0"/>
          <a:cs typeface="Tahoma"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ustomXml" Target="../ink/ink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30.emf"/><Relationship Id="rId5" Type="http://schemas.openxmlformats.org/officeDocument/2006/relationships/customXml" Target="../ink/ink2.xml"/><Relationship Id="rId4" Type="http://schemas.openxmlformats.org/officeDocument/2006/relationships/image" Target="../media/image29.emf"/></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1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13.gif"/></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p:cNvSpPr txBox="1">
            <a:spLocks/>
          </p:cNvSpPr>
          <p:nvPr/>
        </p:nvSpPr>
        <p:spPr bwMode="auto">
          <a:xfrm>
            <a:off x="76200" y="0"/>
            <a:ext cx="8229600" cy="563563"/>
          </a:xfrm>
          <a:prstGeom prst="rect">
            <a:avLst/>
          </a:prstGeom>
          <a:noFill/>
          <a:ln w="9525">
            <a:noFill/>
            <a:miter lim="800000"/>
            <a:headEnd/>
            <a:tailEnd/>
          </a:ln>
        </p:spPr>
        <p:txBody>
          <a:bodyPr vert="horz" wrap="square" lIns="91440" tIns="45720" rIns="91440" bIns="45720" numCol="1" rtlCol="0" anchor="ctr" anchorCtr="0" compatLnSpc="1">
            <a:prstTxWarp prst="textNoShape">
              <a:avLst/>
            </a:prstTxWarp>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400" b="1" i="0" u="none" strike="noStrike" kern="1200" cap="none" spc="0" normalizeH="0" baseline="0" noProof="0" dirty="0" smtClean="0">
                <a:ln>
                  <a:noFill/>
                </a:ln>
                <a:solidFill>
                  <a:schemeClr val="bg1"/>
                </a:solidFill>
                <a:effectLst/>
                <a:uLnTx/>
                <a:uFillTx/>
                <a:latin typeface="+mj-lt"/>
                <a:ea typeface="+mj-ea"/>
                <a:cs typeface="Tahoma" pitchFamily="34" charset="0"/>
              </a:rPr>
              <a:t>Statements, Properties, and Operations</a:t>
            </a:r>
            <a:endParaRPr kumimoji="0" lang="en-US" sz="2400" b="1" i="0" u="none" strike="noStrike" kern="1200" cap="none" spc="0" normalizeH="0" baseline="0" noProof="0" dirty="0">
              <a:ln>
                <a:noFill/>
              </a:ln>
              <a:solidFill>
                <a:schemeClr val="bg1"/>
              </a:solidFill>
              <a:effectLst/>
              <a:uLnTx/>
              <a:uFillTx/>
              <a:latin typeface="+mj-lt"/>
              <a:ea typeface="+mj-ea"/>
              <a:cs typeface="Tahoma" pitchFamily="34" charset="0"/>
            </a:endParaRPr>
          </a:p>
        </p:txBody>
      </p:sp>
      <p:sp>
        <p:nvSpPr>
          <p:cNvPr id="17" name="Rounded Rectangle 16"/>
          <p:cNvSpPr/>
          <p:nvPr/>
        </p:nvSpPr>
        <p:spPr>
          <a:xfrm>
            <a:off x="304800" y="762000"/>
            <a:ext cx="5410200" cy="762000"/>
          </a:xfrm>
          <a:prstGeom prst="roundRect">
            <a:avLst>
              <a:gd name="adj" fmla="val 26667"/>
            </a:avLst>
          </a:prstGeom>
          <a:solidFill>
            <a:srgbClr val="9BBB59"/>
          </a:solidFill>
        </p:spPr>
        <p:style>
          <a:lnRef idx="3">
            <a:schemeClr val="lt1"/>
          </a:lnRef>
          <a:fillRef idx="1">
            <a:schemeClr val="accent3"/>
          </a:fillRef>
          <a:effectRef idx="1">
            <a:schemeClr val="accent3"/>
          </a:effectRef>
          <a:fontRef idx="minor">
            <a:schemeClr val="lt1"/>
          </a:fontRef>
        </p:style>
        <p:txBody>
          <a:bodyPr anchor="ctr"/>
          <a:lstStyle/>
          <a:p>
            <a:pPr algn="ctr" fontAlgn="auto">
              <a:spcBef>
                <a:spcPts val="0"/>
              </a:spcBef>
              <a:spcAft>
                <a:spcPts val="0"/>
              </a:spcAft>
              <a:defRPr/>
            </a:pPr>
            <a:endParaRPr lang="en-US" sz="2200" dirty="0">
              <a:latin typeface="+mj-lt"/>
            </a:endParaRPr>
          </a:p>
        </p:txBody>
      </p:sp>
      <p:sp>
        <p:nvSpPr>
          <p:cNvPr id="18" name="TextBox 17"/>
          <p:cNvSpPr txBox="1"/>
          <p:nvPr/>
        </p:nvSpPr>
        <p:spPr>
          <a:xfrm>
            <a:off x="533400" y="914400"/>
            <a:ext cx="5029200" cy="430213"/>
          </a:xfrm>
          <a:prstGeom prst="rect">
            <a:avLst/>
          </a:prstGeom>
          <a:noFill/>
        </p:spPr>
        <p:txBody>
          <a:bodyPr wrap="square">
            <a:spAutoFit/>
          </a:bodyPr>
          <a:lstStyle/>
          <a:p>
            <a:pPr fontAlgn="auto">
              <a:spcBef>
                <a:spcPts val="0"/>
              </a:spcBef>
              <a:spcAft>
                <a:spcPts val="0"/>
              </a:spcAft>
              <a:defRPr/>
            </a:pPr>
            <a:r>
              <a:rPr lang="en-US" sz="2200" b="1" dirty="0" smtClean="0">
                <a:latin typeface="+mj-lt"/>
              </a:rPr>
              <a:t>Starter – unscramble the words </a:t>
            </a:r>
            <a:endParaRPr lang="en-US" sz="2200" b="1" dirty="0">
              <a:latin typeface="+mj-lt"/>
            </a:endParaRPr>
          </a:p>
        </p:txBody>
      </p:sp>
      <mc:AlternateContent xmlns:mc="http://schemas.openxmlformats.org/markup-compatibility/2006" xmlns:p14="http://schemas.microsoft.com/office/powerpoint/2010/main">
        <mc:Choice Requires="p14">
          <p:contentPart p14:bwMode="auto" r:id="rId3">
            <p14:nvContentPartPr>
              <p14:cNvPr id="4" name="Ink 3"/>
              <p14:cNvContentPartPr/>
              <p14:nvPr/>
            </p14:nvContentPartPr>
            <p14:xfrm>
              <a:off x="4400400" y="4267200"/>
              <a:ext cx="95760" cy="248040"/>
            </p14:xfrm>
          </p:contentPart>
        </mc:Choice>
        <mc:Fallback xmlns="">
          <p:pic>
            <p:nvPicPr>
              <p:cNvPr id="4" name="Ink 3"/>
              <p:cNvPicPr/>
              <p:nvPr/>
            </p:nvPicPr>
            <p:blipFill>
              <a:blip r:embed="rId4"/>
              <a:stretch>
                <a:fillRect/>
              </a:stretch>
            </p:blipFill>
            <p:spPr>
              <a:xfrm>
                <a:off x="4388520" y="4255320"/>
                <a:ext cx="119520" cy="271800"/>
              </a:xfrm>
              <a:prstGeom prst="rect">
                <a:avLst/>
              </a:prstGeom>
            </p:spPr>
          </p:pic>
        </mc:Fallback>
      </mc:AlternateContent>
      <mc:AlternateContent xmlns:mc="http://schemas.openxmlformats.org/markup-compatibility/2006" xmlns:p14="http://schemas.microsoft.com/office/powerpoint/2010/main">
        <mc:Choice Requires="p14">
          <p:contentPart p14:bwMode="auto" r:id="rId5">
            <p14:nvContentPartPr>
              <p14:cNvPr id="9" name="Ink 8"/>
              <p14:cNvContentPartPr/>
              <p14:nvPr/>
            </p14:nvContentPartPr>
            <p14:xfrm>
              <a:off x="4209960" y="2419320"/>
              <a:ext cx="360" cy="19440"/>
            </p14:xfrm>
          </p:contentPart>
        </mc:Choice>
        <mc:Fallback xmlns="">
          <p:pic>
            <p:nvPicPr>
              <p:cNvPr id="9" name="Ink 8"/>
              <p:cNvPicPr/>
              <p:nvPr/>
            </p:nvPicPr>
            <p:blipFill>
              <a:blip r:embed="rId6"/>
              <a:stretch>
                <a:fillRect/>
              </a:stretch>
            </p:blipFill>
            <p:spPr>
              <a:xfrm>
                <a:off x="4198080" y="2407440"/>
                <a:ext cx="24120" cy="43200"/>
              </a:xfrm>
              <a:prstGeom prst="rect">
                <a:avLst/>
              </a:prstGeom>
            </p:spPr>
          </p:pic>
        </mc:Fallback>
      </mc:AlternateContent>
      <p:graphicFrame>
        <p:nvGraphicFramePr>
          <p:cNvPr id="3" name="Table 2"/>
          <p:cNvGraphicFramePr>
            <a:graphicFrameLocks noGrp="1"/>
          </p:cNvGraphicFramePr>
          <p:nvPr>
            <p:extLst>
              <p:ext uri="{D42A27DB-BD31-4B8C-83A1-F6EECF244321}">
                <p14:modId xmlns:p14="http://schemas.microsoft.com/office/powerpoint/2010/main" val="3655108989"/>
              </p:ext>
            </p:extLst>
          </p:nvPr>
        </p:nvGraphicFramePr>
        <p:xfrm>
          <a:off x="1143000" y="2057400"/>
          <a:ext cx="3048000" cy="3108960"/>
        </p:xfrm>
        <a:graphic>
          <a:graphicData uri="http://schemas.openxmlformats.org/drawingml/2006/table">
            <a:tbl>
              <a:tblPr firstRow="1" bandRow="1">
                <a:tableStyleId>{5C22544A-7EE6-4342-B048-85BDC9FD1C3A}</a:tableStyleId>
              </a:tblPr>
              <a:tblGrid>
                <a:gridCol w="3048000"/>
              </a:tblGrid>
              <a:tr h="370840">
                <a:tc>
                  <a:txBody>
                    <a:bodyPr/>
                    <a:lstStyle/>
                    <a:p>
                      <a:r>
                        <a:rPr lang="en-GB" sz="2800" b="1" dirty="0" err="1" smtClean="0">
                          <a:solidFill>
                            <a:schemeClr val="tx1"/>
                          </a:solidFill>
                        </a:rPr>
                        <a:t>elppa</a:t>
                      </a:r>
                      <a:endParaRPr lang="en-GB" sz="2800" b="1" dirty="0">
                        <a:solidFill>
                          <a:schemeClr val="tx1"/>
                        </a:solidFill>
                      </a:endParaRPr>
                    </a:p>
                  </a:txBody>
                  <a:tcPr>
                    <a:solidFill>
                      <a:schemeClr val="tx2">
                        <a:lumMod val="20000"/>
                        <a:lumOff val="80000"/>
                      </a:schemeClr>
                    </a:solid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2800" b="1" dirty="0" smtClean="0">
                          <a:solidFill>
                            <a:schemeClr val="tx1"/>
                          </a:solidFill>
                        </a:rPr>
                        <a:t>legoog</a:t>
                      </a:r>
                    </a:p>
                  </a:txBody>
                  <a:tcPr>
                    <a:solidFill>
                      <a:schemeClr val="tx2">
                        <a:lumMod val="20000"/>
                        <a:lumOff val="80000"/>
                      </a:schemeClr>
                    </a:solidFill>
                  </a:tcPr>
                </a:tc>
              </a:tr>
              <a:tr h="370840">
                <a:tc>
                  <a:txBody>
                    <a:bodyPr/>
                    <a:lstStyle/>
                    <a:p>
                      <a:r>
                        <a:rPr lang="en-GB" sz="2800" b="1" dirty="0" err="1" smtClean="0">
                          <a:solidFill>
                            <a:schemeClr val="tx1"/>
                          </a:solidFill>
                        </a:rPr>
                        <a:t>erawdrah</a:t>
                      </a:r>
                      <a:endParaRPr lang="en-GB" sz="2800" b="1" dirty="0">
                        <a:solidFill>
                          <a:schemeClr val="tx1"/>
                        </a:solidFill>
                      </a:endParaRPr>
                    </a:p>
                  </a:txBody>
                  <a:tcPr>
                    <a:solidFill>
                      <a:schemeClr val="tx2">
                        <a:lumMod val="20000"/>
                        <a:lumOff val="80000"/>
                      </a:schemeClr>
                    </a:solidFill>
                  </a:tcPr>
                </a:tc>
              </a:tr>
              <a:tr h="370840">
                <a:tc>
                  <a:txBody>
                    <a:bodyPr/>
                    <a:lstStyle/>
                    <a:p>
                      <a:r>
                        <a:rPr lang="en-GB" sz="2800" b="1" dirty="0" err="1" smtClean="0">
                          <a:solidFill>
                            <a:schemeClr val="tx1"/>
                          </a:solidFill>
                        </a:rPr>
                        <a:t>erawtfos</a:t>
                      </a:r>
                      <a:endParaRPr lang="en-GB" sz="2800" b="1" dirty="0">
                        <a:solidFill>
                          <a:schemeClr val="tx1"/>
                        </a:solidFill>
                      </a:endParaRPr>
                    </a:p>
                  </a:txBody>
                  <a:tcPr>
                    <a:solidFill>
                      <a:schemeClr val="tx2">
                        <a:lumMod val="20000"/>
                        <a:lumOff val="80000"/>
                      </a:schemeClr>
                    </a:solidFill>
                  </a:tcPr>
                </a:tc>
              </a:tr>
              <a:tr h="370840">
                <a:tc>
                  <a:txBody>
                    <a:bodyPr/>
                    <a:lstStyle/>
                    <a:p>
                      <a:r>
                        <a:rPr lang="en-GB" sz="2800" b="1" dirty="0" err="1" smtClean="0">
                          <a:solidFill>
                            <a:schemeClr val="tx1"/>
                          </a:solidFill>
                        </a:rPr>
                        <a:t>margorp</a:t>
                      </a:r>
                      <a:endParaRPr lang="en-GB" sz="2800" b="1" dirty="0">
                        <a:solidFill>
                          <a:schemeClr val="tx1"/>
                        </a:solidFill>
                      </a:endParaRPr>
                    </a:p>
                  </a:txBody>
                  <a:tcPr>
                    <a:solidFill>
                      <a:schemeClr val="tx2">
                        <a:lumMod val="20000"/>
                        <a:lumOff val="80000"/>
                      </a:schemeClr>
                    </a:solidFill>
                  </a:tcPr>
                </a:tc>
              </a:tr>
              <a:tr h="370840">
                <a:tc>
                  <a:txBody>
                    <a:bodyPr/>
                    <a:lstStyle/>
                    <a:p>
                      <a:r>
                        <a:rPr lang="en-GB" sz="2800" b="1" dirty="0" err="1" smtClean="0">
                          <a:solidFill>
                            <a:schemeClr val="tx1"/>
                          </a:solidFill>
                        </a:rPr>
                        <a:t>Cisab</a:t>
                      </a:r>
                      <a:r>
                        <a:rPr lang="en-GB" sz="2800" b="1" dirty="0" smtClean="0">
                          <a:solidFill>
                            <a:schemeClr val="tx1"/>
                          </a:solidFill>
                        </a:rPr>
                        <a:t> </a:t>
                      </a:r>
                      <a:r>
                        <a:rPr lang="en-GB" sz="2800" b="1" dirty="0" err="1" smtClean="0">
                          <a:solidFill>
                            <a:schemeClr val="tx1"/>
                          </a:solidFill>
                        </a:rPr>
                        <a:t>llams</a:t>
                      </a:r>
                      <a:endParaRPr lang="en-GB" sz="2800" b="1" dirty="0">
                        <a:solidFill>
                          <a:schemeClr val="tx1"/>
                        </a:solidFill>
                      </a:endParaRPr>
                    </a:p>
                  </a:txBody>
                  <a:tcPr>
                    <a:solidFill>
                      <a:schemeClr val="tx2">
                        <a:lumMod val="20000"/>
                        <a:lumOff val="80000"/>
                      </a:schemeClr>
                    </a:solidFill>
                  </a:tcPr>
                </a:tc>
              </a:tr>
            </a:tbl>
          </a:graphicData>
        </a:graphic>
      </p:graphicFrame>
      <p:graphicFrame>
        <p:nvGraphicFramePr>
          <p:cNvPr id="12" name="Table 11"/>
          <p:cNvGraphicFramePr>
            <a:graphicFrameLocks noGrp="1"/>
          </p:cNvGraphicFramePr>
          <p:nvPr>
            <p:extLst>
              <p:ext uri="{D42A27DB-BD31-4B8C-83A1-F6EECF244321}">
                <p14:modId xmlns:p14="http://schemas.microsoft.com/office/powerpoint/2010/main" val="3030132153"/>
              </p:ext>
            </p:extLst>
          </p:nvPr>
        </p:nvGraphicFramePr>
        <p:xfrm>
          <a:off x="5105400" y="2057400"/>
          <a:ext cx="3048000" cy="3108960"/>
        </p:xfrm>
        <a:graphic>
          <a:graphicData uri="http://schemas.openxmlformats.org/drawingml/2006/table">
            <a:tbl>
              <a:tblPr firstRow="1" bandRow="1">
                <a:tableStyleId>{5C22544A-7EE6-4342-B048-85BDC9FD1C3A}</a:tableStyleId>
              </a:tblPr>
              <a:tblGrid>
                <a:gridCol w="3048000"/>
              </a:tblGrid>
              <a:tr h="370840">
                <a:tc>
                  <a:txBody>
                    <a:bodyPr/>
                    <a:lstStyle/>
                    <a:p>
                      <a:r>
                        <a:rPr lang="en-GB" sz="2800" b="1" dirty="0" smtClean="0">
                          <a:solidFill>
                            <a:schemeClr val="tx1"/>
                          </a:solidFill>
                        </a:rPr>
                        <a:t>Apple</a:t>
                      </a:r>
                      <a:endParaRPr lang="en-GB" sz="2800" b="1" dirty="0">
                        <a:solidFill>
                          <a:schemeClr val="tx1"/>
                        </a:solidFill>
                      </a:endParaRPr>
                    </a:p>
                  </a:txBody>
                  <a:tcPr>
                    <a:solidFill>
                      <a:schemeClr val="tx2">
                        <a:lumMod val="20000"/>
                        <a:lumOff val="80000"/>
                      </a:schemeClr>
                    </a:solidFill>
                  </a:tcPr>
                </a:tc>
              </a:tr>
              <a:tr h="370840">
                <a:tc>
                  <a:txBody>
                    <a:bodyPr/>
                    <a:lstStyle/>
                    <a:p>
                      <a:r>
                        <a:rPr lang="en-GB" sz="2800" b="1" dirty="0" smtClean="0">
                          <a:solidFill>
                            <a:schemeClr val="tx1"/>
                          </a:solidFill>
                        </a:rPr>
                        <a:t>Google</a:t>
                      </a:r>
                      <a:endParaRPr lang="en-GB" sz="2800" b="1" dirty="0">
                        <a:solidFill>
                          <a:schemeClr val="tx1"/>
                        </a:solidFill>
                      </a:endParaRPr>
                    </a:p>
                  </a:txBody>
                  <a:tcPr>
                    <a:solidFill>
                      <a:schemeClr val="tx2">
                        <a:lumMod val="20000"/>
                        <a:lumOff val="80000"/>
                      </a:schemeClr>
                    </a:solidFill>
                  </a:tcPr>
                </a:tc>
              </a:tr>
              <a:tr h="370840">
                <a:tc>
                  <a:txBody>
                    <a:bodyPr/>
                    <a:lstStyle/>
                    <a:p>
                      <a:r>
                        <a:rPr lang="en-GB" sz="2800" b="1" dirty="0" smtClean="0">
                          <a:solidFill>
                            <a:schemeClr val="tx1"/>
                          </a:solidFill>
                        </a:rPr>
                        <a:t>Hardware</a:t>
                      </a:r>
                      <a:endParaRPr lang="en-GB" sz="2800" b="1" dirty="0">
                        <a:solidFill>
                          <a:schemeClr val="tx1"/>
                        </a:solidFill>
                      </a:endParaRPr>
                    </a:p>
                  </a:txBody>
                  <a:tcPr>
                    <a:solidFill>
                      <a:schemeClr val="tx2">
                        <a:lumMod val="20000"/>
                        <a:lumOff val="80000"/>
                      </a:schemeClr>
                    </a:solidFill>
                  </a:tcPr>
                </a:tc>
              </a:tr>
              <a:tr h="370840">
                <a:tc>
                  <a:txBody>
                    <a:bodyPr/>
                    <a:lstStyle/>
                    <a:p>
                      <a:r>
                        <a:rPr lang="en-GB" sz="2800" b="1" dirty="0" smtClean="0">
                          <a:solidFill>
                            <a:schemeClr val="tx1"/>
                          </a:solidFill>
                        </a:rPr>
                        <a:t>Software</a:t>
                      </a:r>
                      <a:endParaRPr lang="en-GB" sz="2800" b="1" dirty="0">
                        <a:solidFill>
                          <a:schemeClr val="tx1"/>
                        </a:solidFill>
                      </a:endParaRPr>
                    </a:p>
                  </a:txBody>
                  <a:tcPr>
                    <a:solidFill>
                      <a:schemeClr val="tx2">
                        <a:lumMod val="20000"/>
                        <a:lumOff val="80000"/>
                      </a:schemeClr>
                    </a:solidFill>
                  </a:tcPr>
                </a:tc>
              </a:tr>
              <a:tr h="370840">
                <a:tc>
                  <a:txBody>
                    <a:bodyPr/>
                    <a:lstStyle/>
                    <a:p>
                      <a:r>
                        <a:rPr lang="en-GB" sz="2800" b="1" dirty="0" smtClean="0">
                          <a:solidFill>
                            <a:schemeClr val="tx1"/>
                          </a:solidFill>
                        </a:rPr>
                        <a:t>Program</a:t>
                      </a:r>
                      <a:endParaRPr lang="en-GB" sz="2800" b="1" dirty="0">
                        <a:solidFill>
                          <a:schemeClr val="tx1"/>
                        </a:solidFill>
                      </a:endParaRPr>
                    </a:p>
                  </a:txBody>
                  <a:tcPr>
                    <a:solidFill>
                      <a:schemeClr val="tx2">
                        <a:lumMod val="20000"/>
                        <a:lumOff val="80000"/>
                      </a:schemeClr>
                    </a:solidFill>
                  </a:tcPr>
                </a:tc>
              </a:tr>
              <a:tr h="370840">
                <a:tc>
                  <a:txBody>
                    <a:bodyPr/>
                    <a:lstStyle/>
                    <a:p>
                      <a:r>
                        <a:rPr lang="en-GB" sz="2800" b="1" dirty="0" smtClean="0">
                          <a:solidFill>
                            <a:schemeClr val="tx1"/>
                          </a:solidFill>
                        </a:rPr>
                        <a:t>Small basic</a:t>
                      </a:r>
                      <a:endParaRPr lang="en-GB" sz="2800" b="1" dirty="0">
                        <a:solidFill>
                          <a:schemeClr val="tx1"/>
                        </a:solidFill>
                      </a:endParaRPr>
                    </a:p>
                  </a:txBody>
                  <a:tcPr>
                    <a:solidFill>
                      <a:schemeClr val="tx2">
                        <a:lumMod val="20000"/>
                        <a:lumOff val="80000"/>
                      </a:schemeClr>
                    </a:solidFill>
                  </a:tcPr>
                </a:tc>
              </a:tr>
            </a:tbl>
          </a:graphicData>
        </a:graphic>
      </p:graphicFrame>
    </p:spTree>
    <p:extLst>
      <p:ext uri="{BB962C8B-B14F-4D97-AF65-F5344CB8AC3E}">
        <p14:creationId xmlns:p14="http://schemas.microsoft.com/office/powerpoint/2010/main" val="15044180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b="1" dirty="0" smtClean="0">
                <a:latin typeface="+mj-lt"/>
              </a:rPr>
              <a:t>Conditions in Small Basic Programs</a:t>
            </a:r>
            <a:endParaRPr lang="en-US" sz="2400" dirty="0">
              <a:latin typeface="+mj-lt"/>
            </a:endParaRPr>
          </a:p>
        </p:txBody>
      </p:sp>
      <p:grpSp>
        <p:nvGrpSpPr>
          <p:cNvPr id="4" name="Group 15"/>
          <p:cNvGrpSpPr>
            <a:grpSpLocks/>
          </p:cNvGrpSpPr>
          <p:nvPr/>
        </p:nvGrpSpPr>
        <p:grpSpPr bwMode="auto">
          <a:xfrm>
            <a:off x="152400" y="685800"/>
            <a:ext cx="8763000" cy="914400"/>
            <a:chOff x="389466" y="793173"/>
            <a:chExt cx="18338802" cy="990600"/>
          </a:xfrm>
        </p:grpSpPr>
        <p:sp>
          <p:nvSpPr>
            <p:cNvPr id="5" name="Rounded Rectangle 4"/>
            <p:cNvSpPr/>
            <p:nvPr/>
          </p:nvSpPr>
          <p:spPr>
            <a:xfrm>
              <a:off x="389466" y="793173"/>
              <a:ext cx="18338802" cy="990600"/>
            </a:xfrm>
            <a:prstGeom prst="roundRect">
              <a:avLst/>
            </a:prstGeom>
            <a:solidFill>
              <a:srgbClr val="9BBB59"/>
            </a:solidFill>
          </p:spPr>
          <p:style>
            <a:lnRef idx="3">
              <a:schemeClr val="lt1"/>
            </a:lnRef>
            <a:fillRef idx="1">
              <a:schemeClr val="accent3"/>
            </a:fillRef>
            <a:effectRef idx="1">
              <a:schemeClr val="accent3"/>
            </a:effectRef>
            <a:fontRef idx="minor">
              <a:schemeClr val="lt1"/>
            </a:fontRef>
          </p:style>
          <p:txBody>
            <a:bodyPr anchor="ctr"/>
            <a:lstStyle/>
            <a:p>
              <a:pPr algn="ctr" fontAlgn="auto">
                <a:spcBef>
                  <a:spcPts val="0"/>
                </a:spcBef>
                <a:spcAft>
                  <a:spcPts val="0"/>
                </a:spcAft>
                <a:defRPr/>
              </a:pPr>
              <a:endParaRPr lang="en-US" dirty="0"/>
            </a:p>
          </p:txBody>
        </p:sp>
        <p:sp>
          <p:nvSpPr>
            <p:cNvPr id="6" name="TextBox 4"/>
            <p:cNvSpPr txBox="1">
              <a:spLocks noChangeArrowheads="1"/>
            </p:cNvSpPr>
            <p:nvPr/>
          </p:nvSpPr>
          <p:spPr bwMode="auto">
            <a:xfrm>
              <a:off x="683464" y="928255"/>
              <a:ext cx="17892970" cy="766877"/>
            </a:xfrm>
            <a:prstGeom prst="rect">
              <a:avLst/>
            </a:prstGeom>
            <a:noFill/>
            <a:ln w="9525">
              <a:noFill/>
              <a:miter lim="800000"/>
              <a:headEnd/>
              <a:tailEnd/>
            </a:ln>
          </p:spPr>
          <p:txBody>
            <a:bodyPr wrap="square">
              <a:spAutoFit/>
            </a:bodyPr>
            <a:lstStyle/>
            <a:p>
              <a:r>
                <a:rPr lang="en-US" sz="2000" dirty="0" smtClean="0">
                  <a:latin typeface="+mn-lt"/>
                </a:rPr>
                <a:t>In programming, you can do that same thing </a:t>
              </a:r>
              <a:r>
                <a:rPr lang="en-US" sz="2000" smtClean="0">
                  <a:latin typeface="+mn-lt"/>
                </a:rPr>
                <a:t>in more than one way. </a:t>
              </a:r>
              <a:r>
                <a:rPr lang="en-US" sz="2000" dirty="0" smtClean="0">
                  <a:latin typeface="+mn-lt"/>
                </a:rPr>
                <a:t>As a programmer, you can choose the best way.</a:t>
              </a:r>
              <a:endParaRPr lang="en-US" sz="2000" dirty="0">
                <a:latin typeface="+mn-lt"/>
              </a:endParaRPr>
            </a:p>
          </p:txBody>
        </p:sp>
      </p:grpSp>
      <p:grpSp>
        <p:nvGrpSpPr>
          <p:cNvPr id="7" name="Group 7"/>
          <p:cNvGrpSpPr>
            <a:grpSpLocks/>
          </p:cNvGrpSpPr>
          <p:nvPr/>
        </p:nvGrpSpPr>
        <p:grpSpPr bwMode="auto">
          <a:xfrm>
            <a:off x="494215" y="1967181"/>
            <a:ext cx="3962400" cy="1399640"/>
            <a:chOff x="-2164597" y="2326105"/>
            <a:chExt cx="8305800" cy="1170496"/>
          </a:xfrm>
        </p:grpSpPr>
        <p:sp>
          <p:nvSpPr>
            <p:cNvPr id="8" name="Rounded Rectangle 7"/>
            <p:cNvSpPr/>
            <p:nvPr/>
          </p:nvSpPr>
          <p:spPr>
            <a:xfrm>
              <a:off x="-2164597" y="2326105"/>
              <a:ext cx="8305800" cy="1170496"/>
            </a:xfrm>
            <a:prstGeom prst="roundRect">
              <a:avLst>
                <a:gd name="adj" fmla="val 17255"/>
              </a:avLst>
            </a:prstGeom>
            <a:ln/>
          </p:spPr>
          <p:style>
            <a:lnRef idx="1">
              <a:schemeClr val="accent4"/>
            </a:lnRef>
            <a:fillRef idx="2">
              <a:schemeClr val="accent4"/>
            </a:fillRef>
            <a:effectRef idx="1">
              <a:schemeClr val="accent4"/>
            </a:effectRef>
            <a:fontRef idx="minor">
              <a:schemeClr val="dk1"/>
            </a:fontRef>
          </p:style>
          <p:txBody>
            <a:bodyPr anchor="ctr"/>
            <a:lstStyle/>
            <a:p>
              <a:pPr fontAlgn="auto">
                <a:spcBef>
                  <a:spcPts val="0"/>
                </a:spcBef>
                <a:spcAft>
                  <a:spcPts val="0"/>
                </a:spcAft>
                <a:defRPr/>
              </a:pPr>
              <a:endParaRPr lang="en-US" dirty="0">
                <a:solidFill>
                  <a:schemeClr val="accent4">
                    <a:lumMod val="50000"/>
                  </a:schemeClr>
                </a:solidFill>
              </a:endParaRPr>
            </a:p>
          </p:txBody>
        </p:sp>
        <p:sp>
          <p:nvSpPr>
            <p:cNvPr id="9" name="TextBox 12"/>
            <p:cNvSpPr txBox="1">
              <a:spLocks noChangeArrowheads="1"/>
            </p:cNvSpPr>
            <p:nvPr/>
          </p:nvSpPr>
          <p:spPr bwMode="auto">
            <a:xfrm>
              <a:off x="-2004870" y="2389830"/>
              <a:ext cx="8007123" cy="1106771"/>
            </a:xfrm>
            <a:prstGeom prst="rect">
              <a:avLst/>
            </a:prstGeom>
            <a:noFill/>
            <a:ln w="9525">
              <a:noFill/>
              <a:miter lim="800000"/>
              <a:headEnd/>
              <a:tailEnd/>
            </a:ln>
          </p:spPr>
          <p:txBody>
            <a:bodyPr wrap="square">
              <a:spAutoFit/>
            </a:bodyPr>
            <a:lstStyle/>
            <a:p>
              <a:r>
                <a:rPr lang="en-US" sz="2000" dirty="0" smtClean="0">
                  <a:latin typeface="+mn-lt"/>
                </a:rPr>
                <a:t>In this example, you might have noticed that the </a:t>
              </a:r>
              <a:r>
                <a:rPr lang="en-US" sz="2000" smtClean="0">
                  <a:latin typeface="+mn-lt"/>
                </a:rPr>
                <a:t>second condition </a:t>
              </a:r>
              <a:r>
                <a:rPr lang="en-US" sz="2000" dirty="0" smtClean="0">
                  <a:latin typeface="+mn-lt"/>
                </a:rPr>
                <a:t>in the </a:t>
              </a:r>
              <a:r>
                <a:rPr lang="en-US" sz="2000" smtClean="0">
                  <a:latin typeface="+mn-lt"/>
                </a:rPr>
                <a:t>program repeats a lot of information in the first condition. </a:t>
              </a:r>
              <a:endParaRPr lang="en-US" sz="2000" dirty="0">
                <a:latin typeface="Calibri" pitchFamily="34" charset="0"/>
              </a:endParaRPr>
            </a:p>
          </p:txBody>
        </p:sp>
      </p:grpSp>
      <p:grpSp>
        <p:nvGrpSpPr>
          <p:cNvPr id="13" name="Group 7"/>
          <p:cNvGrpSpPr>
            <a:grpSpLocks/>
          </p:cNvGrpSpPr>
          <p:nvPr/>
        </p:nvGrpSpPr>
        <p:grpSpPr bwMode="auto">
          <a:xfrm>
            <a:off x="457200" y="3886200"/>
            <a:ext cx="3952323" cy="838200"/>
            <a:chOff x="-2324324" y="2513622"/>
            <a:chExt cx="8305800" cy="990600"/>
          </a:xfrm>
        </p:grpSpPr>
        <p:sp>
          <p:nvSpPr>
            <p:cNvPr id="14" name="Rounded Rectangle 13"/>
            <p:cNvSpPr/>
            <p:nvPr/>
          </p:nvSpPr>
          <p:spPr>
            <a:xfrm>
              <a:off x="-2324324" y="2513622"/>
              <a:ext cx="8305800" cy="990600"/>
            </a:xfrm>
            <a:prstGeom prst="roundRect">
              <a:avLst>
                <a:gd name="adj" fmla="val 23633"/>
              </a:avLst>
            </a:prstGeom>
            <a:ln/>
          </p:spPr>
          <p:style>
            <a:lnRef idx="1">
              <a:schemeClr val="accent4"/>
            </a:lnRef>
            <a:fillRef idx="2">
              <a:schemeClr val="accent4"/>
            </a:fillRef>
            <a:effectRef idx="1">
              <a:schemeClr val="accent4"/>
            </a:effectRef>
            <a:fontRef idx="minor">
              <a:schemeClr val="dk1"/>
            </a:fontRef>
          </p:style>
          <p:txBody>
            <a:bodyPr anchor="ctr"/>
            <a:lstStyle/>
            <a:p>
              <a:pPr fontAlgn="auto">
                <a:spcBef>
                  <a:spcPts val="0"/>
                </a:spcBef>
                <a:spcAft>
                  <a:spcPts val="0"/>
                </a:spcAft>
                <a:defRPr/>
              </a:pPr>
              <a:endParaRPr lang="en-US" dirty="0">
                <a:solidFill>
                  <a:schemeClr val="accent4">
                    <a:lumMod val="50000"/>
                  </a:schemeClr>
                </a:solidFill>
              </a:endParaRPr>
            </a:p>
          </p:txBody>
        </p:sp>
        <p:sp>
          <p:nvSpPr>
            <p:cNvPr id="15" name="TextBox 12"/>
            <p:cNvSpPr txBox="1">
              <a:spLocks noChangeArrowheads="1"/>
            </p:cNvSpPr>
            <p:nvPr/>
          </p:nvSpPr>
          <p:spPr bwMode="auto">
            <a:xfrm>
              <a:off x="-2167218" y="2603677"/>
              <a:ext cx="8007125" cy="836593"/>
            </a:xfrm>
            <a:prstGeom prst="rect">
              <a:avLst/>
            </a:prstGeom>
            <a:noFill/>
            <a:ln w="9525">
              <a:noFill/>
              <a:miter lim="800000"/>
              <a:headEnd/>
              <a:tailEnd/>
            </a:ln>
          </p:spPr>
          <p:txBody>
            <a:bodyPr wrap="square">
              <a:spAutoFit/>
            </a:bodyPr>
            <a:lstStyle/>
            <a:p>
              <a:r>
                <a:rPr lang="en-US" sz="2000" smtClean="0">
                  <a:latin typeface="+mn-lt"/>
                </a:rPr>
                <a:t>Let’s reduce the repetition by </a:t>
              </a:r>
              <a:r>
                <a:rPr lang="en-US" sz="2000" dirty="0" smtClean="0">
                  <a:latin typeface="+mn-lt"/>
                </a:rPr>
                <a:t>using the </a:t>
              </a:r>
              <a:r>
                <a:rPr lang="en-US" sz="2000" b="1" dirty="0" smtClean="0">
                  <a:latin typeface="+mn-lt"/>
                </a:rPr>
                <a:t>Else </a:t>
              </a:r>
              <a:r>
                <a:rPr lang="en-US" sz="2000" dirty="0" smtClean="0">
                  <a:latin typeface="+mn-lt"/>
                </a:rPr>
                <a:t>keyword.</a:t>
              </a:r>
              <a:endParaRPr lang="en-US" sz="2000" dirty="0">
                <a:latin typeface="Calibri" pitchFamily="34" charset="0"/>
              </a:endParaRPr>
            </a:p>
          </p:txBody>
        </p:sp>
      </p:grpSp>
      <p:grpSp>
        <p:nvGrpSpPr>
          <p:cNvPr id="21" name="Group 15"/>
          <p:cNvGrpSpPr>
            <a:grpSpLocks/>
          </p:cNvGrpSpPr>
          <p:nvPr/>
        </p:nvGrpSpPr>
        <p:grpSpPr bwMode="auto">
          <a:xfrm>
            <a:off x="152400" y="5257800"/>
            <a:ext cx="8763000" cy="990600"/>
            <a:chOff x="389466" y="793173"/>
            <a:chExt cx="18338802" cy="990600"/>
          </a:xfrm>
        </p:grpSpPr>
        <p:sp>
          <p:nvSpPr>
            <p:cNvPr id="22" name="Rounded Rectangle 21"/>
            <p:cNvSpPr/>
            <p:nvPr/>
          </p:nvSpPr>
          <p:spPr>
            <a:xfrm>
              <a:off x="389466" y="793173"/>
              <a:ext cx="18338802" cy="990600"/>
            </a:xfrm>
            <a:prstGeom prst="roundRect">
              <a:avLst/>
            </a:prstGeom>
            <a:solidFill>
              <a:srgbClr val="9BBB59"/>
            </a:solidFill>
          </p:spPr>
          <p:style>
            <a:lnRef idx="3">
              <a:schemeClr val="lt1"/>
            </a:lnRef>
            <a:fillRef idx="1">
              <a:schemeClr val="accent3"/>
            </a:fillRef>
            <a:effectRef idx="1">
              <a:schemeClr val="accent3"/>
            </a:effectRef>
            <a:fontRef idx="minor">
              <a:schemeClr val="lt1"/>
            </a:fontRef>
          </p:style>
          <p:txBody>
            <a:bodyPr anchor="ctr"/>
            <a:lstStyle/>
            <a:p>
              <a:pPr algn="ctr" fontAlgn="auto">
                <a:spcBef>
                  <a:spcPts val="0"/>
                </a:spcBef>
                <a:spcAft>
                  <a:spcPts val="0"/>
                </a:spcAft>
                <a:defRPr/>
              </a:pPr>
              <a:endParaRPr lang="en-US" dirty="0"/>
            </a:p>
          </p:txBody>
        </p:sp>
        <p:sp>
          <p:nvSpPr>
            <p:cNvPr id="23" name="TextBox 4"/>
            <p:cNvSpPr txBox="1">
              <a:spLocks noChangeArrowheads="1"/>
            </p:cNvSpPr>
            <p:nvPr/>
          </p:nvSpPr>
          <p:spPr bwMode="auto">
            <a:xfrm>
              <a:off x="683464" y="928255"/>
              <a:ext cx="17892970" cy="707886"/>
            </a:xfrm>
            <a:prstGeom prst="rect">
              <a:avLst/>
            </a:prstGeom>
            <a:noFill/>
            <a:ln w="9525">
              <a:noFill/>
              <a:miter lim="800000"/>
              <a:headEnd/>
              <a:tailEnd/>
            </a:ln>
          </p:spPr>
          <p:txBody>
            <a:bodyPr wrap="square">
              <a:spAutoFit/>
            </a:bodyPr>
            <a:lstStyle/>
            <a:p>
              <a:r>
                <a:rPr lang="en-US" sz="2000" smtClean="0">
                  <a:latin typeface="+mn-lt"/>
                </a:rPr>
                <a:t>Both programs give the same result, but you can use fewer </a:t>
              </a:r>
              <a:r>
                <a:rPr lang="en-US" sz="2000" b="1" dirty="0" smtClean="0">
                  <a:latin typeface="+mn-lt"/>
                </a:rPr>
                <a:t>If</a:t>
              </a:r>
              <a:r>
                <a:rPr lang="en-US" sz="2000" dirty="0" smtClean="0">
                  <a:latin typeface="+mn-lt"/>
                </a:rPr>
                <a:t>, </a:t>
              </a:r>
              <a:r>
                <a:rPr lang="en-US" sz="2000" b="1" dirty="0" smtClean="0">
                  <a:latin typeface="+mn-lt"/>
                </a:rPr>
                <a:t>Then</a:t>
              </a:r>
              <a:r>
                <a:rPr lang="en-US" sz="2000" dirty="0" smtClean="0">
                  <a:latin typeface="+mn-lt"/>
                </a:rPr>
                <a:t>, and </a:t>
              </a:r>
              <a:r>
                <a:rPr lang="en-US" sz="2000" b="1" err="1" smtClean="0">
                  <a:latin typeface="+mn-lt"/>
                </a:rPr>
                <a:t>EndIf</a:t>
              </a:r>
              <a:r>
                <a:rPr lang="en-US" sz="2000" smtClean="0">
                  <a:latin typeface="+mn-lt"/>
                </a:rPr>
                <a:t> keywords if you use </a:t>
              </a:r>
              <a:r>
                <a:rPr lang="en-US" sz="2000" dirty="0" smtClean="0">
                  <a:latin typeface="+mn-lt"/>
                </a:rPr>
                <a:t>the </a:t>
              </a:r>
              <a:r>
                <a:rPr lang="en-US" sz="2000" b="1" dirty="0" smtClean="0">
                  <a:latin typeface="+mn-lt"/>
                </a:rPr>
                <a:t>Else</a:t>
              </a:r>
              <a:r>
                <a:rPr lang="en-US" sz="2000" dirty="0" smtClean="0">
                  <a:latin typeface="+mn-lt"/>
                </a:rPr>
                <a:t> keyword.</a:t>
              </a:r>
              <a:endParaRPr lang="en-US" sz="2000" dirty="0" smtClean="0">
                <a:latin typeface="Calibri" pitchFamily="34" charset="0"/>
              </a:endParaRPr>
            </a:p>
          </p:txBody>
        </p:sp>
      </p:grpSp>
      <p:grpSp>
        <p:nvGrpSpPr>
          <p:cNvPr id="28" name="Group 27"/>
          <p:cNvGrpSpPr/>
          <p:nvPr/>
        </p:nvGrpSpPr>
        <p:grpSpPr>
          <a:xfrm>
            <a:off x="4572000" y="1828800"/>
            <a:ext cx="4265613" cy="1600201"/>
            <a:chOff x="4572000" y="1828800"/>
            <a:chExt cx="4265613" cy="1600201"/>
          </a:xfrm>
        </p:grpSpPr>
        <p:sp>
          <p:nvSpPr>
            <p:cNvPr id="11" name="Rounded Rectangle 10"/>
            <p:cNvSpPr/>
            <p:nvPr/>
          </p:nvSpPr>
          <p:spPr bwMode="auto">
            <a:xfrm>
              <a:off x="4572000" y="1828800"/>
              <a:ext cx="4219902" cy="1589690"/>
            </a:xfrm>
            <a:prstGeom prst="roundRect">
              <a:avLst>
                <a:gd name="adj" fmla="val 15124"/>
              </a:avLst>
            </a:prstGeom>
            <a:gradFill>
              <a:gsLst>
                <a:gs pos="0">
                  <a:srgbClr val="FFC000"/>
                </a:gs>
                <a:gs pos="35000">
                  <a:srgbClr val="FFC000"/>
                </a:gs>
                <a:gs pos="100000">
                  <a:srgbClr val="FFFFD5"/>
                </a:gs>
              </a:gsLst>
            </a:gradFill>
            <a:ln>
              <a:solidFill>
                <a:srgbClr val="205D0B"/>
              </a:solidFill>
            </a:ln>
          </p:spPr>
          <p:style>
            <a:lnRef idx="1">
              <a:schemeClr val="accent3"/>
            </a:lnRef>
            <a:fillRef idx="2">
              <a:schemeClr val="accent3"/>
            </a:fillRef>
            <a:effectRef idx="1">
              <a:schemeClr val="accent3"/>
            </a:effectRef>
            <a:fontRef idx="minor">
              <a:schemeClr val="dk1"/>
            </a:fontRef>
          </p:style>
          <p:txBody>
            <a:bodyPr anchor="ctr"/>
            <a:lstStyle/>
            <a:p>
              <a:pPr algn="ctr" fontAlgn="auto">
                <a:spcBef>
                  <a:spcPts val="0"/>
                </a:spcBef>
                <a:spcAft>
                  <a:spcPts val="0"/>
                </a:spcAft>
                <a:defRPr/>
              </a:pPr>
              <a:endParaRPr lang="en-US" dirty="0">
                <a:solidFill>
                  <a:schemeClr val="tx1">
                    <a:lumMod val="85000"/>
                    <a:lumOff val="15000"/>
                  </a:schemeClr>
                </a:solidFill>
              </a:endParaRPr>
            </a:p>
          </p:txBody>
        </p:sp>
        <p:pic>
          <p:nvPicPr>
            <p:cNvPr id="5122" name="Picture 2" descr="C:\Documents and Settings\priya.suri\My Documents\My Pictures\4444.PNG"/>
            <p:cNvPicPr>
              <a:picLocks noChangeAspect="1" noChangeArrowheads="1"/>
            </p:cNvPicPr>
            <p:nvPr/>
          </p:nvPicPr>
          <p:blipFill>
            <a:blip r:embed="rId3" cstate="print"/>
            <a:srcRect/>
            <a:stretch>
              <a:fillRect/>
            </a:stretch>
          </p:blipFill>
          <p:spPr bwMode="auto">
            <a:xfrm>
              <a:off x="4572000" y="1905001"/>
              <a:ext cx="4265613" cy="1524000"/>
            </a:xfrm>
            <a:prstGeom prst="rect">
              <a:avLst/>
            </a:prstGeom>
            <a:ln>
              <a:noFill/>
            </a:ln>
            <a:effectLst>
              <a:softEdge rad="112500"/>
            </a:effectLst>
          </p:spPr>
        </p:pic>
      </p:grpSp>
      <p:grpSp>
        <p:nvGrpSpPr>
          <p:cNvPr id="29" name="Group 28"/>
          <p:cNvGrpSpPr/>
          <p:nvPr/>
        </p:nvGrpSpPr>
        <p:grpSpPr>
          <a:xfrm>
            <a:off x="4572000" y="3657600"/>
            <a:ext cx="4191000" cy="1295400"/>
            <a:chOff x="4572000" y="3657600"/>
            <a:chExt cx="4191000" cy="1295400"/>
          </a:xfrm>
        </p:grpSpPr>
        <p:sp>
          <p:nvSpPr>
            <p:cNvPr id="19" name="Rounded Rectangle 18"/>
            <p:cNvSpPr/>
            <p:nvPr/>
          </p:nvSpPr>
          <p:spPr bwMode="auto">
            <a:xfrm>
              <a:off x="4572000" y="3657600"/>
              <a:ext cx="4191000" cy="1295400"/>
            </a:xfrm>
            <a:prstGeom prst="roundRect">
              <a:avLst>
                <a:gd name="adj" fmla="val 19726"/>
              </a:avLst>
            </a:prstGeom>
            <a:gradFill>
              <a:gsLst>
                <a:gs pos="0">
                  <a:srgbClr val="FFC000"/>
                </a:gs>
                <a:gs pos="35000">
                  <a:srgbClr val="FFC000"/>
                </a:gs>
                <a:gs pos="100000">
                  <a:srgbClr val="FFFFD5"/>
                </a:gs>
              </a:gsLst>
            </a:gradFill>
            <a:ln>
              <a:solidFill>
                <a:srgbClr val="205D0B"/>
              </a:solidFill>
            </a:ln>
          </p:spPr>
          <p:style>
            <a:lnRef idx="1">
              <a:schemeClr val="accent3"/>
            </a:lnRef>
            <a:fillRef idx="2">
              <a:schemeClr val="accent3"/>
            </a:fillRef>
            <a:effectRef idx="1">
              <a:schemeClr val="accent3"/>
            </a:effectRef>
            <a:fontRef idx="minor">
              <a:schemeClr val="dk1"/>
            </a:fontRef>
          </p:style>
          <p:txBody>
            <a:bodyPr anchor="ctr"/>
            <a:lstStyle/>
            <a:p>
              <a:pPr algn="ctr" fontAlgn="auto">
                <a:spcBef>
                  <a:spcPts val="0"/>
                </a:spcBef>
                <a:spcAft>
                  <a:spcPts val="0"/>
                </a:spcAft>
                <a:defRPr/>
              </a:pPr>
              <a:endParaRPr lang="en-US" dirty="0">
                <a:solidFill>
                  <a:schemeClr val="tx1">
                    <a:lumMod val="85000"/>
                    <a:lumOff val="15000"/>
                  </a:schemeClr>
                </a:solidFill>
              </a:endParaRPr>
            </a:p>
          </p:txBody>
        </p:sp>
        <p:pic>
          <p:nvPicPr>
            <p:cNvPr id="5123" name="Picture 3" descr="C:\Documents and Settings\priya.suri\My Documents\My Pictures\5555.PNG"/>
            <p:cNvPicPr>
              <a:picLocks noChangeAspect="1" noChangeArrowheads="1"/>
            </p:cNvPicPr>
            <p:nvPr/>
          </p:nvPicPr>
          <p:blipFill>
            <a:blip r:embed="rId4" cstate="print"/>
            <a:srcRect/>
            <a:stretch>
              <a:fillRect/>
            </a:stretch>
          </p:blipFill>
          <p:spPr bwMode="auto">
            <a:xfrm>
              <a:off x="4572000" y="3733800"/>
              <a:ext cx="4191000" cy="1219200"/>
            </a:xfrm>
            <a:prstGeom prst="rect">
              <a:avLst/>
            </a:prstGeom>
            <a:ln>
              <a:noFill/>
            </a:ln>
            <a:effectLst>
              <a:softEdge rad="112500"/>
            </a:effectLst>
          </p:spPr>
        </p:pic>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900" decel="100000" fill="hold"/>
                                        <p:tgtEl>
                                          <p:spTgt spid="2"/>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2"/>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20" presetClass="entr" presetSubtype="0" fill="hold" nodeType="click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wedge">
                                      <p:cBhvr>
                                        <p:cTn id="15" dur="2000"/>
                                        <p:tgtEl>
                                          <p:spTgt spid="4"/>
                                        </p:tgtEl>
                                      </p:cBhvr>
                                    </p:animEffect>
                                  </p:childTnLst>
                                </p:cTn>
                              </p:par>
                            </p:childTnLst>
                          </p:cTn>
                        </p:par>
                      </p:childTnLst>
                    </p:cTn>
                  </p:par>
                  <p:par>
                    <p:cTn id="16" fill="hold">
                      <p:stCondLst>
                        <p:cond delay="indefinite"/>
                      </p:stCondLst>
                      <p:childTnLst>
                        <p:par>
                          <p:cTn id="17" fill="hold">
                            <p:stCondLst>
                              <p:cond delay="0"/>
                            </p:stCondLst>
                            <p:childTnLst>
                              <p:par>
                                <p:cTn id="18" presetID="5" presetClass="entr" presetSubtype="10" fill="hold" nodeType="clickEffect">
                                  <p:stCondLst>
                                    <p:cond delay="0"/>
                                  </p:stCondLst>
                                  <p:childTnLst>
                                    <p:set>
                                      <p:cBhvr>
                                        <p:cTn id="19" dur="1" fill="hold">
                                          <p:stCondLst>
                                            <p:cond delay="0"/>
                                          </p:stCondLst>
                                        </p:cTn>
                                        <p:tgtEl>
                                          <p:spTgt spid="7"/>
                                        </p:tgtEl>
                                        <p:attrNameLst>
                                          <p:attrName>style.visibility</p:attrName>
                                        </p:attrNameLst>
                                      </p:cBhvr>
                                      <p:to>
                                        <p:strVal val="visible"/>
                                      </p:to>
                                    </p:set>
                                    <p:animEffect transition="in" filter="checkerboard(across)">
                                      <p:cBhvr>
                                        <p:cTn id="20" dur="500"/>
                                        <p:tgtEl>
                                          <p:spTgt spid="7"/>
                                        </p:tgtEl>
                                      </p:cBhvr>
                                    </p:animEffect>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8"/>
                                        </p:tgtEl>
                                        <p:attrNameLst>
                                          <p:attrName>style.visibility</p:attrName>
                                        </p:attrNameLst>
                                      </p:cBhvr>
                                      <p:to>
                                        <p:strVal val="visible"/>
                                      </p:to>
                                    </p:set>
                                    <p:anim calcmode="lin" valueType="num">
                                      <p:cBhvr additive="base">
                                        <p:cTn id="25" dur="500" fill="hold"/>
                                        <p:tgtEl>
                                          <p:spTgt spid="28"/>
                                        </p:tgtEl>
                                        <p:attrNameLst>
                                          <p:attrName>ppt_x</p:attrName>
                                        </p:attrNameLst>
                                      </p:cBhvr>
                                      <p:tavLst>
                                        <p:tav tm="0">
                                          <p:val>
                                            <p:strVal val="#ppt_x"/>
                                          </p:val>
                                        </p:tav>
                                        <p:tav tm="100000">
                                          <p:val>
                                            <p:strVal val="#ppt_x"/>
                                          </p:val>
                                        </p:tav>
                                      </p:tavLst>
                                    </p:anim>
                                    <p:anim calcmode="lin" valueType="num">
                                      <p:cBhvr additive="base">
                                        <p:cTn id="26" dur="500" fill="hold"/>
                                        <p:tgtEl>
                                          <p:spTgt spid="28"/>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5" presetClass="entr" presetSubtype="10" fill="hold" nodeType="clickEffect">
                                  <p:stCondLst>
                                    <p:cond delay="0"/>
                                  </p:stCondLst>
                                  <p:childTnLst>
                                    <p:set>
                                      <p:cBhvr>
                                        <p:cTn id="30" dur="1" fill="hold">
                                          <p:stCondLst>
                                            <p:cond delay="0"/>
                                          </p:stCondLst>
                                        </p:cTn>
                                        <p:tgtEl>
                                          <p:spTgt spid="13"/>
                                        </p:tgtEl>
                                        <p:attrNameLst>
                                          <p:attrName>style.visibility</p:attrName>
                                        </p:attrNameLst>
                                      </p:cBhvr>
                                      <p:to>
                                        <p:strVal val="visible"/>
                                      </p:to>
                                    </p:set>
                                    <p:animEffect transition="in" filter="checkerboard(across)">
                                      <p:cBhvr>
                                        <p:cTn id="31" dur="500"/>
                                        <p:tgtEl>
                                          <p:spTgt spid="13"/>
                                        </p:tgtEl>
                                      </p:cBhvr>
                                    </p:animEffect>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nodeType="clickEffect">
                                  <p:stCondLst>
                                    <p:cond delay="0"/>
                                  </p:stCondLst>
                                  <p:childTnLst>
                                    <p:set>
                                      <p:cBhvr>
                                        <p:cTn id="35" dur="1" fill="hold">
                                          <p:stCondLst>
                                            <p:cond delay="0"/>
                                          </p:stCondLst>
                                        </p:cTn>
                                        <p:tgtEl>
                                          <p:spTgt spid="29"/>
                                        </p:tgtEl>
                                        <p:attrNameLst>
                                          <p:attrName>style.visibility</p:attrName>
                                        </p:attrNameLst>
                                      </p:cBhvr>
                                      <p:to>
                                        <p:strVal val="visible"/>
                                      </p:to>
                                    </p:set>
                                    <p:anim calcmode="lin" valueType="num">
                                      <p:cBhvr additive="base">
                                        <p:cTn id="36" dur="500" fill="hold"/>
                                        <p:tgtEl>
                                          <p:spTgt spid="29"/>
                                        </p:tgtEl>
                                        <p:attrNameLst>
                                          <p:attrName>ppt_x</p:attrName>
                                        </p:attrNameLst>
                                      </p:cBhvr>
                                      <p:tavLst>
                                        <p:tav tm="0">
                                          <p:val>
                                            <p:strVal val="#ppt_x"/>
                                          </p:val>
                                        </p:tav>
                                        <p:tav tm="100000">
                                          <p:val>
                                            <p:strVal val="#ppt_x"/>
                                          </p:val>
                                        </p:tav>
                                      </p:tavLst>
                                    </p:anim>
                                    <p:anim calcmode="lin" valueType="num">
                                      <p:cBhvr additive="base">
                                        <p:cTn id="37" dur="500" fill="hold"/>
                                        <p:tgtEl>
                                          <p:spTgt spid="29"/>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50" presetClass="entr" presetSubtype="0" decel="100000" fill="hold" nodeType="clickEffect">
                                  <p:stCondLst>
                                    <p:cond delay="0"/>
                                  </p:stCondLst>
                                  <p:childTnLst>
                                    <p:set>
                                      <p:cBhvr>
                                        <p:cTn id="41" dur="1" fill="hold">
                                          <p:stCondLst>
                                            <p:cond delay="0"/>
                                          </p:stCondLst>
                                        </p:cTn>
                                        <p:tgtEl>
                                          <p:spTgt spid="21"/>
                                        </p:tgtEl>
                                        <p:attrNameLst>
                                          <p:attrName>style.visibility</p:attrName>
                                        </p:attrNameLst>
                                      </p:cBhvr>
                                      <p:to>
                                        <p:strVal val="visible"/>
                                      </p:to>
                                    </p:set>
                                    <p:anim calcmode="lin" valueType="num">
                                      <p:cBhvr>
                                        <p:cTn id="42" dur="1000" fill="hold"/>
                                        <p:tgtEl>
                                          <p:spTgt spid="21"/>
                                        </p:tgtEl>
                                        <p:attrNameLst>
                                          <p:attrName>ppt_w</p:attrName>
                                        </p:attrNameLst>
                                      </p:cBhvr>
                                      <p:tavLst>
                                        <p:tav tm="0">
                                          <p:val>
                                            <p:strVal val="#ppt_w+.3"/>
                                          </p:val>
                                        </p:tav>
                                        <p:tav tm="100000">
                                          <p:val>
                                            <p:strVal val="#ppt_w"/>
                                          </p:val>
                                        </p:tav>
                                      </p:tavLst>
                                    </p:anim>
                                    <p:anim calcmode="lin" valueType="num">
                                      <p:cBhvr>
                                        <p:cTn id="43" dur="1000" fill="hold"/>
                                        <p:tgtEl>
                                          <p:spTgt spid="21"/>
                                        </p:tgtEl>
                                        <p:attrNameLst>
                                          <p:attrName>ppt_h</p:attrName>
                                        </p:attrNameLst>
                                      </p:cBhvr>
                                      <p:tavLst>
                                        <p:tav tm="0">
                                          <p:val>
                                            <p:strVal val="#ppt_h"/>
                                          </p:val>
                                        </p:tav>
                                        <p:tav tm="100000">
                                          <p:val>
                                            <p:strVal val="#ppt_h"/>
                                          </p:val>
                                        </p:tav>
                                      </p:tavLst>
                                    </p:anim>
                                    <p:animEffect transition="in" filter="fade">
                                      <p:cBhvr>
                                        <p:cTn id="44" dur="10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fontAlgn="auto">
              <a:spcAft>
                <a:spcPts val="0"/>
              </a:spcAft>
              <a:defRPr/>
            </a:pPr>
            <a:r>
              <a:rPr lang="en-US" sz="2400" b="1" dirty="0">
                <a:latin typeface="+mj-lt"/>
              </a:rPr>
              <a:t/>
            </a:r>
            <a:br>
              <a:rPr lang="en-US" sz="2400" b="1" dirty="0">
                <a:latin typeface="+mj-lt"/>
              </a:rPr>
            </a:br>
            <a:r>
              <a:rPr lang="en-US" sz="2400" b="1" dirty="0">
                <a:latin typeface="+mj-lt"/>
              </a:rPr>
              <a:t>Show </a:t>
            </a:r>
            <a:r>
              <a:rPr lang="en-US" sz="2400" b="1" dirty="0" smtClean="0">
                <a:latin typeface="+mj-lt"/>
              </a:rPr>
              <a:t>What You Know</a:t>
            </a:r>
            <a:endParaRPr lang="en-US" sz="2400" b="1" dirty="0">
              <a:latin typeface="+mj-lt"/>
            </a:endParaRPr>
          </a:p>
        </p:txBody>
      </p:sp>
      <p:grpSp>
        <p:nvGrpSpPr>
          <p:cNvPr id="13" name="Group 12"/>
          <p:cNvGrpSpPr/>
          <p:nvPr/>
        </p:nvGrpSpPr>
        <p:grpSpPr>
          <a:xfrm>
            <a:off x="838200" y="563563"/>
            <a:ext cx="6934200" cy="1721238"/>
            <a:chOff x="381000" y="685800"/>
            <a:chExt cx="8153400" cy="1371599"/>
          </a:xfrm>
        </p:grpSpPr>
        <p:sp>
          <p:nvSpPr>
            <p:cNvPr id="9" name="Rounded Rectangle 8"/>
            <p:cNvSpPr/>
            <p:nvPr/>
          </p:nvSpPr>
          <p:spPr bwMode="auto">
            <a:xfrm>
              <a:off x="381000" y="685800"/>
              <a:ext cx="8153400" cy="1371599"/>
            </a:xfrm>
            <a:prstGeom prst="roundRect">
              <a:avLst/>
            </a:prstGeom>
            <a:solidFill>
              <a:srgbClr val="9BBB59"/>
            </a:solidFill>
          </p:spPr>
          <p:style>
            <a:lnRef idx="3">
              <a:schemeClr val="lt1"/>
            </a:lnRef>
            <a:fillRef idx="1">
              <a:schemeClr val="accent3"/>
            </a:fillRef>
            <a:effectRef idx="1">
              <a:schemeClr val="accent3"/>
            </a:effectRef>
            <a:fontRef idx="minor">
              <a:schemeClr val="lt1"/>
            </a:fontRef>
          </p:style>
          <p:txBody>
            <a:bodyPr anchor="ctr"/>
            <a:lstStyle/>
            <a:p>
              <a:pPr algn="ctr" fontAlgn="auto">
                <a:spcBef>
                  <a:spcPts val="0"/>
                </a:spcBef>
                <a:spcAft>
                  <a:spcPts val="0"/>
                </a:spcAft>
                <a:defRPr/>
              </a:pPr>
              <a:endParaRPr lang="en-US" dirty="0"/>
            </a:p>
          </p:txBody>
        </p:sp>
        <p:sp>
          <p:nvSpPr>
            <p:cNvPr id="25607" name="TextBox 9"/>
            <p:cNvSpPr txBox="1">
              <a:spLocks noChangeArrowheads="1"/>
            </p:cNvSpPr>
            <p:nvPr/>
          </p:nvSpPr>
          <p:spPr bwMode="auto">
            <a:xfrm>
              <a:off x="685799" y="747831"/>
              <a:ext cx="7848601" cy="1049516"/>
            </a:xfrm>
            <a:prstGeom prst="rect">
              <a:avLst/>
            </a:prstGeom>
            <a:noFill/>
            <a:ln w="9525">
              <a:noFill/>
              <a:miter lim="800000"/>
              <a:headEnd/>
              <a:tailEnd/>
            </a:ln>
          </p:spPr>
          <p:txBody>
            <a:bodyPr wrap="square">
              <a:spAutoFit/>
            </a:bodyPr>
            <a:lstStyle/>
            <a:p>
              <a:pPr algn="ctr" fontAlgn="auto">
                <a:spcBef>
                  <a:spcPts val="0"/>
                </a:spcBef>
                <a:spcAft>
                  <a:spcPts val="0"/>
                </a:spcAft>
                <a:defRPr/>
              </a:pPr>
              <a:r>
                <a:rPr lang="en-US" sz="2000" dirty="0"/>
                <a:t>Now try to write a program that asks the user their age then if they are older than 18 informs them they  should be in school but if they are older than 18 tells them they should be in school.</a:t>
              </a:r>
            </a:p>
          </p:txBody>
        </p:sp>
      </p:grpSp>
      <p:grpSp>
        <p:nvGrpSpPr>
          <p:cNvPr id="14" name="Group 13"/>
          <p:cNvGrpSpPr/>
          <p:nvPr/>
        </p:nvGrpSpPr>
        <p:grpSpPr>
          <a:xfrm>
            <a:off x="112486" y="2090377"/>
            <a:ext cx="5685106" cy="1320310"/>
            <a:chOff x="381000" y="2133599"/>
            <a:chExt cx="4953000" cy="3625167"/>
          </a:xfrm>
        </p:grpSpPr>
        <p:sp>
          <p:nvSpPr>
            <p:cNvPr id="8" name="Rounded Rectangle 7"/>
            <p:cNvSpPr/>
            <p:nvPr/>
          </p:nvSpPr>
          <p:spPr>
            <a:xfrm>
              <a:off x="381000" y="2133599"/>
              <a:ext cx="4953000" cy="3625167"/>
            </a:xfrm>
            <a:prstGeom prst="roundRect">
              <a:avLst>
                <a:gd name="adj" fmla="val 10525"/>
              </a:avLst>
            </a:prstGeom>
            <a:ln/>
          </p:spPr>
          <p:style>
            <a:lnRef idx="1">
              <a:schemeClr val="accent4"/>
            </a:lnRef>
            <a:fillRef idx="2">
              <a:schemeClr val="accent4"/>
            </a:fillRef>
            <a:effectRef idx="1">
              <a:schemeClr val="accent4"/>
            </a:effectRef>
            <a:fontRef idx="minor">
              <a:schemeClr val="dk1"/>
            </a:fontRef>
          </p:style>
          <p:txBody>
            <a:bodyPr anchor="ctr"/>
            <a:lstStyle/>
            <a:p>
              <a:pPr fontAlgn="auto">
                <a:spcBef>
                  <a:spcPts val="0"/>
                </a:spcBef>
                <a:spcAft>
                  <a:spcPts val="0"/>
                </a:spcAft>
                <a:defRPr/>
              </a:pPr>
              <a:r>
                <a:rPr lang="en-US" sz="2400" b="1" dirty="0">
                  <a:solidFill>
                    <a:srgbClr val="C00000"/>
                  </a:solidFill>
                </a:rPr>
                <a:t>	</a:t>
              </a:r>
            </a:p>
          </p:txBody>
        </p:sp>
        <p:sp>
          <p:nvSpPr>
            <p:cNvPr id="10" name="TextBox 15"/>
            <p:cNvSpPr txBox="1">
              <a:spLocks noChangeArrowheads="1"/>
            </p:cNvSpPr>
            <p:nvPr/>
          </p:nvSpPr>
          <p:spPr bwMode="auto">
            <a:xfrm flipH="1">
              <a:off x="457200" y="2272433"/>
              <a:ext cx="4876800" cy="1857774"/>
            </a:xfrm>
            <a:prstGeom prst="rect">
              <a:avLst/>
            </a:prstGeom>
            <a:noFill/>
            <a:ln w="9525">
              <a:noFill/>
              <a:miter lim="800000"/>
              <a:headEnd/>
              <a:tailEnd/>
            </a:ln>
          </p:spPr>
          <p:txBody>
            <a:bodyPr wrap="square">
              <a:spAutoFit/>
            </a:bodyPr>
            <a:lstStyle/>
            <a:p>
              <a:r>
                <a:rPr lang="en-US" sz="2000" dirty="0">
                  <a:latin typeface="Calibri" pitchFamily="34" charset="0"/>
                </a:rPr>
                <a:t>Look at your previous code and use that to help you.</a:t>
              </a:r>
            </a:p>
            <a:p>
              <a:r>
                <a:rPr lang="en-US" sz="2000" dirty="0">
                  <a:latin typeface="Calibri" pitchFamily="34" charset="0"/>
                </a:rPr>
                <a:t>The math symbol for more than is &gt;</a:t>
              </a:r>
            </a:p>
            <a:p>
              <a:r>
                <a:rPr lang="en-US" sz="2000" dirty="0">
                  <a:latin typeface="Calibri" pitchFamily="34" charset="0"/>
                </a:rPr>
                <a:t>Remember to use the ELSE keyword</a:t>
              </a:r>
            </a:p>
            <a:p>
              <a:r>
                <a:rPr lang="en-US" sz="2000" dirty="0">
                  <a:latin typeface="Calibri" pitchFamily="34" charset="0"/>
                </a:rPr>
                <a:t>How did you do?</a:t>
              </a:r>
            </a:p>
          </p:txBody>
        </p:sp>
      </p:grpSp>
      <p:sp>
        <p:nvSpPr>
          <p:cNvPr id="11" name="Rounded Rectangle 10"/>
          <p:cNvSpPr/>
          <p:nvPr/>
        </p:nvSpPr>
        <p:spPr bwMode="auto">
          <a:xfrm>
            <a:off x="1700059" y="3392544"/>
            <a:ext cx="6583970" cy="3240599"/>
          </a:xfrm>
          <a:prstGeom prst="roundRect">
            <a:avLst>
              <a:gd name="adj" fmla="val 15124"/>
            </a:avLst>
          </a:prstGeom>
          <a:gradFill>
            <a:gsLst>
              <a:gs pos="0">
                <a:srgbClr val="FFC000"/>
              </a:gs>
              <a:gs pos="35000">
                <a:srgbClr val="FFC000"/>
              </a:gs>
              <a:gs pos="100000">
                <a:srgbClr val="FFFFD5"/>
              </a:gs>
            </a:gsLst>
          </a:gradFill>
          <a:ln>
            <a:solidFill>
              <a:srgbClr val="205D0B"/>
            </a:solidFill>
          </a:ln>
        </p:spPr>
        <p:style>
          <a:lnRef idx="1">
            <a:schemeClr val="accent3"/>
          </a:lnRef>
          <a:fillRef idx="2">
            <a:schemeClr val="accent3"/>
          </a:fillRef>
          <a:effectRef idx="1">
            <a:schemeClr val="accent3"/>
          </a:effectRef>
          <a:fontRef idx="minor">
            <a:schemeClr val="dk1"/>
          </a:fontRef>
        </p:style>
        <p:txBody>
          <a:bodyPr anchor="ctr"/>
          <a:lstStyle/>
          <a:p>
            <a:pPr algn="ctr" fontAlgn="auto">
              <a:spcBef>
                <a:spcPts val="0"/>
              </a:spcBef>
              <a:spcAft>
                <a:spcPts val="0"/>
              </a:spcAft>
              <a:defRPr/>
            </a:pPr>
            <a:endParaRPr lang="en-US" dirty="0">
              <a:solidFill>
                <a:schemeClr val="tx1">
                  <a:lumMod val="85000"/>
                  <a:lumOff val="15000"/>
                </a:schemeClr>
              </a:solidFill>
            </a:endParaRPr>
          </a:p>
        </p:txBody>
      </p:sp>
      <p:pic>
        <p:nvPicPr>
          <p:cNvPr id="4" name="Picture 3"/>
          <p:cNvPicPr>
            <a:picLocks noChangeAspect="1"/>
          </p:cNvPicPr>
          <p:nvPr/>
        </p:nvPicPr>
        <p:blipFill rotWithShape="1">
          <a:blip r:embed="rId3"/>
          <a:srcRect l="2343" t="16667" r="54688" b="63541"/>
          <a:stretch/>
        </p:blipFill>
        <p:spPr>
          <a:xfrm>
            <a:off x="1904999" y="3574114"/>
            <a:ext cx="6172201" cy="2826686"/>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900" decel="100000" fill="hold"/>
                                        <p:tgtEl>
                                          <p:spTgt spid="2"/>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2"/>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4"/>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1"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fontAlgn="auto">
              <a:spcAft>
                <a:spcPts val="0"/>
              </a:spcAft>
              <a:defRPr/>
            </a:pPr>
            <a:r>
              <a:rPr lang="en-US" sz="2400" b="1" dirty="0" smtClean="0">
                <a:latin typeface="+mj-lt"/>
              </a:rPr>
              <a:t>Let’s Summarize…</a:t>
            </a:r>
            <a:endParaRPr lang="en-US" sz="2400" b="1" dirty="0">
              <a:latin typeface="+mj-lt"/>
            </a:endParaRPr>
          </a:p>
        </p:txBody>
      </p:sp>
      <p:pic>
        <p:nvPicPr>
          <p:cNvPr id="22530" name="Picture 2" descr="\\10.3.80.148\New Folder\Small Basic\sm\EDU_UK_cc_3217.jpg"/>
          <p:cNvPicPr>
            <a:picLocks noChangeAspect="1" noChangeArrowheads="1"/>
          </p:cNvPicPr>
          <p:nvPr/>
        </p:nvPicPr>
        <p:blipFill>
          <a:blip r:embed="rId3" cstate="print"/>
          <a:stretch>
            <a:fillRect/>
          </a:stretch>
        </p:blipFill>
        <p:spPr bwMode="auto">
          <a:xfrm>
            <a:off x="2743200" y="838200"/>
            <a:ext cx="4009697" cy="2670457"/>
          </a:xfrm>
          <a:prstGeom prst="rect">
            <a:avLst/>
          </a:prstGeom>
          <a:ln>
            <a:noFill/>
          </a:ln>
          <a:effectLst>
            <a:softEdge rad="112500"/>
          </a:effectLst>
        </p:spPr>
      </p:pic>
      <p:grpSp>
        <p:nvGrpSpPr>
          <p:cNvPr id="25604" name="Group 10"/>
          <p:cNvGrpSpPr>
            <a:grpSpLocks/>
          </p:cNvGrpSpPr>
          <p:nvPr/>
        </p:nvGrpSpPr>
        <p:grpSpPr bwMode="auto">
          <a:xfrm>
            <a:off x="457200" y="3733800"/>
            <a:ext cx="5029200" cy="762000"/>
            <a:chOff x="457200" y="3505200"/>
            <a:chExt cx="5486400" cy="762000"/>
          </a:xfrm>
        </p:grpSpPr>
        <p:sp>
          <p:nvSpPr>
            <p:cNvPr id="9" name="Rounded Rectangle 8"/>
            <p:cNvSpPr/>
            <p:nvPr/>
          </p:nvSpPr>
          <p:spPr>
            <a:xfrm>
              <a:off x="457200" y="3505200"/>
              <a:ext cx="5486400" cy="762000"/>
            </a:xfrm>
            <a:prstGeom prst="roundRect">
              <a:avLst/>
            </a:prstGeom>
            <a:solidFill>
              <a:srgbClr val="9BBB59"/>
            </a:solidFill>
          </p:spPr>
          <p:style>
            <a:lnRef idx="3">
              <a:schemeClr val="lt1"/>
            </a:lnRef>
            <a:fillRef idx="1">
              <a:schemeClr val="accent3"/>
            </a:fillRef>
            <a:effectRef idx="1">
              <a:schemeClr val="accent3"/>
            </a:effectRef>
            <a:fontRef idx="minor">
              <a:schemeClr val="lt1"/>
            </a:fontRef>
          </p:style>
          <p:txBody>
            <a:bodyPr anchor="ctr"/>
            <a:lstStyle/>
            <a:p>
              <a:pPr algn="ctr" fontAlgn="auto">
                <a:spcBef>
                  <a:spcPts val="0"/>
                </a:spcBef>
                <a:spcAft>
                  <a:spcPts val="0"/>
                </a:spcAft>
                <a:defRPr/>
              </a:pPr>
              <a:endParaRPr lang="en-US" dirty="0"/>
            </a:p>
          </p:txBody>
        </p:sp>
        <p:sp>
          <p:nvSpPr>
            <p:cNvPr id="25607" name="TextBox 9"/>
            <p:cNvSpPr txBox="1">
              <a:spLocks noChangeArrowheads="1"/>
            </p:cNvSpPr>
            <p:nvPr/>
          </p:nvSpPr>
          <p:spPr bwMode="auto">
            <a:xfrm>
              <a:off x="533400" y="3657600"/>
              <a:ext cx="5334000" cy="430887"/>
            </a:xfrm>
            <a:prstGeom prst="rect">
              <a:avLst/>
            </a:prstGeom>
            <a:noFill/>
            <a:ln w="9525">
              <a:noFill/>
              <a:miter lim="800000"/>
              <a:headEnd/>
              <a:tailEnd/>
            </a:ln>
          </p:spPr>
          <p:txBody>
            <a:bodyPr>
              <a:spAutoFit/>
            </a:bodyPr>
            <a:lstStyle/>
            <a:p>
              <a:r>
                <a:rPr lang="en-US" sz="2200" b="1" dirty="0">
                  <a:latin typeface="Calibri" pitchFamily="34" charset="0"/>
                </a:rPr>
                <a:t>Congratulations! Now you know how to:</a:t>
              </a:r>
            </a:p>
          </p:txBody>
        </p:sp>
      </p:grpSp>
      <p:sp>
        <p:nvSpPr>
          <p:cNvPr id="8" name="Rounded Rectangle 7"/>
          <p:cNvSpPr/>
          <p:nvPr/>
        </p:nvSpPr>
        <p:spPr>
          <a:xfrm>
            <a:off x="381000" y="4343400"/>
            <a:ext cx="8305800" cy="1752600"/>
          </a:xfrm>
          <a:prstGeom prst="roundRect">
            <a:avLst>
              <a:gd name="adj" fmla="val 18858"/>
            </a:avLst>
          </a:prstGeom>
          <a:ln/>
        </p:spPr>
        <p:style>
          <a:lnRef idx="1">
            <a:schemeClr val="accent4"/>
          </a:lnRef>
          <a:fillRef idx="2">
            <a:schemeClr val="accent4"/>
          </a:fillRef>
          <a:effectRef idx="1">
            <a:schemeClr val="accent4"/>
          </a:effectRef>
          <a:fontRef idx="minor">
            <a:schemeClr val="dk1"/>
          </a:fontRef>
        </p:style>
        <p:txBody>
          <a:bodyPr anchor="ctr"/>
          <a:lstStyle/>
          <a:p>
            <a:pPr marL="346075" lvl="1" indent="-346075" fontAlgn="auto">
              <a:spcBef>
                <a:spcPts val="3600"/>
              </a:spcBef>
              <a:spcAft>
                <a:spcPts val="600"/>
              </a:spcAft>
              <a:buBlip>
                <a:blip r:embed="rId4"/>
              </a:buBlip>
              <a:defRPr/>
            </a:pPr>
            <a:r>
              <a:rPr lang="en-US" sz="2000" dirty="0" smtClean="0"/>
              <a:t>Write programs that evaluate logical conditions and perform operations based on those results.</a:t>
            </a:r>
          </a:p>
        </p:txBody>
      </p:sp>
    </p:spTree>
    <p:extLst>
      <p:ext uri="{BB962C8B-B14F-4D97-AF65-F5344CB8AC3E}">
        <p14:creationId xmlns:p14="http://schemas.microsoft.com/office/powerpoint/2010/main" val="17423115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900" decel="100000" fill="hold"/>
                                        <p:tgtEl>
                                          <p:spTgt spid="2"/>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2"/>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13" presetClass="entr" presetSubtype="16" fill="hold" nodeType="clickEffect">
                                  <p:stCondLst>
                                    <p:cond delay="0"/>
                                  </p:stCondLst>
                                  <p:childTnLst>
                                    <p:set>
                                      <p:cBhvr>
                                        <p:cTn id="14" dur="1" fill="hold">
                                          <p:stCondLst>
                                            <p:cond delay="0"/>
                                          </p:stCondLst>
                                        </p:cTn>
                                        <p:tgtEl>
                                          <p:spTgt spid="22530"/>
                                        </p:tgtEl>
                                        <p:attrNameLst>
                                          <p:attrName>style.visibility</p:attrName>
                                        </p:attrNameLst>
                                      </p:cBhvr>
                                      <p:to>
                                        <p:strVal val="visible"/>
                                      </p:to>
                                    </p:set>
                                    <p:animEffect transition="in" filter="plus(in)">
                                      <p:cBhvr>
                                        <p:cTn id="15" dur="2000"/>
                                        <p:tgtEl>
                                          <p:spTgt spid="22530"/>
                                        </p:tgtEl>
                                      </p:cBhvr>
                                    </p:animEffect>
                                  </p:childTnLst>
                                </p:cTn>
                              </p:par>
                            </p:childTnLst>
                          </p:cTn>
                        </p:par>
                      </p:childTnLst>
                    </p:cTn>
                  </p:par>
                  <p:par>
                    <p:cTn id="16" fill="hold">
                      <p:stCondLst>
                        <p:cond delay="indefinite"/>
                      </p:stCondLst>
                      <p:childTnLst>
                        <p:par>
                          <p:cTn id="17" fill="hold">
                            <p:stCondLst>
                              <p:cond delay="0"/>
                            </p:stCondLst>
                            <p:childTnLst>
                              <p:par>
                                <p:cTn id="18" presetID="58" presetClass="entr" presetSubtype="0" accel="100000" fill="hold" nodeType="clickEffect">
                                  <p:stCondLst>
                                    <p:cond delay="0"/>
                                  </p:stCondLst>
                                  <p:childTnLst>
                                    <p:set>
                                      <p:cBhvr>
                                        <p:cTn id="19" dur="1" fill="hold">
                                          <p:stCondLst>
                                            <p:cond delay="0"/>
                                          </p:stCondLst>
                                        </p:cTn>
                                        <p:tgtEl>
                                          <p:spTgt spid="25604"/>
                                        </p:tgtEl>
                                        <p:attrNameLst>
                                          <p:attrName>style.visibility</p:attrName>
                                        </p:attrNameLst>
                                      </p:cBhvr>
                                      <p:to>
                                        <p:strVal val="visible"/>
                                      </p:to>
                                    </p:set>
                                    <p:anim calcmode="lin" valueType="num">
                                      <p:cBhvr>
                                        <p:cTn id="20" dur="500" fill="hold"/>
                                        <p:tgtEl>
                                          <p:spTgt spid="25604"/>
                                        </p:tgtEl>
                                        <p:attrNameLst>
                                          <p:attrName>ppt_w</p:attrName>
                                        </p:attrNameLst>
                                      </p:cBhvr>
                                      <p:tavLst>
                                        <p:tav tm="0">
                                          <p:val>
                                            <p:strVal val="#ppt_w*2.5"/>
                                          </p:val>
                                        </p:tav>
                                        <p:tav tm="100000">
                                          <p:val>
                                            <p:strVal val="#ppt_w"/>
                                          </p:val>
                                        </p:tav>
                                      </p:tavLst>
                                    </p:anim>
                                    <p:anim calcmode="lin" valueType="num">
                                      <p:cBhvr>
                                        <p:cTn id="21" dur="500" fill="hold"/>
                                        <p:tgtEl>
                                          <p:spTgt spid="25604"/>
                                        </p:tgtEl>
                                        <p:attrNameLst>
                                          <p:attrName>ppt_h</p:attrName>
                                        </p:attrNameLst>
                                      </p:cBhvr>
                                      <p:tavLst>
                                        <p:tav tm="0">
                                          <p:val>
                                            <p:strVal val="#ppt_h*0.01"/>
                                          </p:val>
                                        </p:tav>
                                        <p:tav tm="100000">
                                          <p:val>
                                            <p:strVal val="#ppt_h"/>
                                          </p:val>
                                        </p:tav>
                                      </p:tavLst>
                                    </p:anim>
                                    <p:anim calcmode="lin" valueType="num">
                                      <p:cBhvr>
                                        <p:cTn id="22" dur="500" fill="hold"/>
                                        <p:tgtEl>
                                          <p:spTgt spid="25604"/>
                                        </p:tgtEl>
                                        <p:attrNameLst>
                                          <p:attrName>ppt_x</p:attrName>
                                        </p:attrNameLst>
                                      </p:cBhvr>
                                      <p:tavLst>
                                        <p:tav tm="0">
                                          <p:val>
                                            <p:strVal val="#ppt_x"/>
                                          </p:val>
                                        </p:tav>
                                        <p:tav tm="100000">
                                          <p:val>
                                            <p:strVal val="#ppt_x"/>
                                          </p:val>
                                        </p:tav>
                                      </p:tavLst>
                                    </p:anim>
                                    <p:anim calcmode="lin" valueType="num">
                                      <p:cBhvr>
                                        <p:cTn id="23" dur="500" fill="hold"/>
                                        <p:tgtEl>
                                          <p:spTgt spid="25604"/>
                                        </p:tgtEl>
                                        <p:attrNameLst>
                                          <p:attrName>ppt_y</p:attrName>
                                        </p:attrNameLst>
                                      </p:cBhvr>
                                      <p:tavLst>
                                        <p:tav tm="0">
                                          <p:val>
                                            <p:strVal val="#ppt_h+1"/>
                                          </p:val>
                                        </p:tav>
                                        <p:tav tm="100000">
                                          <p:val>
                                            <p:strVal val="#ppt_y"/>
                                          </p:val>
                                        </p:tav>
                                      </p:tavLst>
                                    </p:anim>
                                    <p:animEffect transition="in" filter="fade">
                                      <p:cBhvr>
                                        <p:cTn id="24" dur="500"/>
                                        <p:tgtEl>
                                          <p:spTgt spid="25604"/>
                                        </p:tgtEl>
                                      </p:cBhvr>
                                    </p:animEffect>
                                  </p:childTnLst>
                                </p:cTn>
                              </p:par>
                            </p:childTnLst>
                          </p:cTn>
                        </p:par>
                      </p:childTnLst>
                    </p:cTn>
                  </p:par>
                  <p:par>
                    <p:cTn id="25" fill="hold">
                      <p:stCondLst>
                        <p:cond delay="indefinite"/>
                      </p:stCondLst>
                      <p:childTnLst>
                        <p:par>
                          <p:cTn id="26" fill="hold">
                            <p:stCondLst>
                              <p:cond delay="0"/>
                            </p:stCondLst>
                            <p:childTnLst>
                              <p:par>
                                <p:cTn id="27" presetID="37" presetClass="entr" presetSubtype="0" fill="hold" grpId="0" nodeType="clickEffect">
                                  <p:stCondLst>
                                    <p:cond delay="0"/>
                                  </p:stCondLst>
                                  <p:childTnLst>
                                    <p:set>
                                      <p:cBhvr>
                                        <p:cTn id="28" dur="1" fill="hold">
                                          <p:stCondLst>
                                            <p:cond delay="0"/>
                                          </p:stCondLst>
                                        </p:cTn>
                                        <p:tgtEl>
                                          <p:spTgt spid="8"/>
                                        </p:tgtEl>
                                        <p:attrNameLst>
                                          <p:attrName>style.visibility</p:attrName>
                                        </p:attrNameLst>
                                      </p:cBhvr>
                                      <p:to>
                                        <p:strVal val="visible"/>
                                      </p:to>
                                    </p:set>
                                    <p:animEffect transition="in" filter="fade">
                                      <p:cBhvr>
                                        <p:cTn id="29" dur="1000"/>
                                        <p:tgtEl>
                                          <p:spTgt spid="8"/>
                                        </p:tgtEl>
                                      </p:cBhvr>
                                    </p:animEffect>
                                    <p:anim calcmode="lin" valueType="num">
                                      <p:cBhvr>
                                        <p:cTn id="30" dur="1000" fill="hold"/>
                                        <p:tgtEl>
                                          <p:spTgt spid="8"/>
                                        </p:tgtEl>
                                        <p:attrNameLst>
                                          <p:attrName>ppt_x</p:attrName>
                                        </p:attrNameLst>
                                      </p:cBhvr>
                                      <p:tavLst>
                                        <p:tav tm="0">
                                          <p:val>
                                            <p:strVal val="#ppt_x"/>
                                          </p:val>
                                        </p:tav>
                                        <p:tav tm="100000">
                                          <p:val>
                                            <p:strVal val="#ppt_x"/>
                                          </p:val>
                                        </p:tav>
                                      </p:tavLst>
                                    </p:anim>
                                    <p:anim calcmode="lin" valueType="num">
                                      <p:cBhvr>
                                        <p:cTn id="31" dur="900" decel="100000" fill="hold"/>
                                        <p:tgtEl>
                                          <p:spTgt spid="8"/>
                                        </p:tgtEl>
                                        <p:attrNameLst>
                                          <p:attrName>ppt_y</p:attrName>
                                        </p:attrNameLst>
                                      </p:cBhvr>
                                      <p:tavLst>
                                        <p:tav tm="0">
                                          <p:val>
                                            <p:strVal val="#ppt_y+1"/>
                                          </p:val>
                                        </p:tav>
                                        <p:tav tm="100000">
                                          <p:val>
                                            <p:strVal val="#ppt_y-.03"/>
                                          </p:val>
                                        </p:tav>
                                      </p:tavLst>
                                    </p:anim>
                                    <p:anim calcmode="lin" valueType="num">
                                      <p:cBhvr>
                                        <p:cTn id="32" dur="100" accel="100000" fill="hold">
                                          <p:stCondLst>
                                            <p:cond delay="900"/>
                                          </p:stCondLst>
                                        </p:cTn>
                                        <p:tgtEl>
                                          <p:spTgt spid="8"/>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8"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nvPr>
        </p:nvGraphicFramePr>
        <p:xfrm>
          <a:off x="228600" y="1371600"/>
          <a:ext cx="8686800" cy="4998720"/>
        </p:xfrm>
        <a:graphic>
          <a:graphicData uri="http://schemas.openxmlformats.org/drawingml/2006/table">
            <a:tbl>
              <a:tblPr firstRow="1" bandRow="1">
                <a:tableStyleId>{5C22544A-7EE6-4342-B048-85BDC9FD1C3A}</a:tableStyleId>
              </a:tblPr>
              <a:tblGrid>
                <a:gridCol w="8686800"/>
              </a:tblGrid>
              <a:tr h="1005840">
                <a:tc>
                  <a:txBody>
                    <a:bodyPr/>
                    <a:lstStyle/>
                    <a:p>
                      <a:pPr algn="ctr"/>
                      <a:r>
                        <a:rPr lang="en-GB" sz="4800" u="none" dirty="0" smtClean="0">
                          <a:solidFill>
                            <a:srgbClr val="002060"/>
                          </a:solidFill>
                          <a:latin typeface="Comic Sans MS" pitchFamily="66" charset="0"/>
                          <a:cs typeface="Arial" pitchFamily="34" charset="0"/>
                        </a:rPr>
                        <a:t>Consolidate – Exit ticket</a:t>
                      </a:r>
                      <a:endParaRPr lang="en-GB" sz="4800" u="none" dirty="0">
                        <a:solidFill>
                          <a:srgbClr val="002060"/>
                        </a:solidFill>
                        <a:latin typeface="Comic Sans MS" pitchFamily="66" charset="0"/>
                        <a:cs typeface="Arial" pitchFamily="34" charset="0"/>
                      </a:endParaRPr>
                    </a:p>
                  </a:txBody>
                  <a:tcPr>
                    <a:solidFill>
                      <a:schemeClr val="accent5">
                        <a:lumMod val="20000"/>
                        <a:lumOff val="80000"/>
                      </a:schemeClr>
                    </a:solidFill>
                  </a:tcPr>
                </a:tc>
              </a:tr>
              <a:tr h="3870960">
                <a:tc>
                  <a:txBody>
                    <a:bodyPr/>
                    <a:lstStyle/>
                    <a:p>
                      <a:pPr marL="457200" indent="-457200" algn="ctr">
                        <a:buNone/>
                      </a:pPr>
                      <a:endParaRPr lang="en-GB" sz="3200" b="0" u="none" dirty="0" smtClean="0">
                        <a:solidFill>
                          <a:srgbClr val="002060"/>
                        </a:solidFill>
                        <a:latin typeface="Comic Sans MS" pitchFamily="66" charset="0"/>
                        <a:cs typeface="Arial" pitchFamily="34" charset="0"/>
                      </a:endParaRPr>
                    </a:p>
                    <a:p>
                      <a:pPr marL="0" indent="0" algn="ctr">
                        <a:buNone/>
                      </a:pPr>
                      <a:r>
                        <a:rPr lang="en-GB" sz="3200" b="1" u="none" dirty="0" smtClean="0">
                          <a:solidFill>
                            <a:srgbClr val="00B050"/>
                          </a:solidFill>
                          <a:latin typeface="Comic Sans MS" pitchFamily="66" charset="0"/>
                          <a:cs typeface="Arial" pitchFamily="34" charset="0"/>
                        </a:rPr>
                        <a:t>WWW</a:t>
                      </a:r>
                      <a:r>
                        <a:rPr lang="en-GB" sz="3200" b="0" u="none" dirty="0" smtClean="0">
                          <a:solidFill>
                            <a:srgbClr val="002060"/>
                          </a:solidFill>
                          <a:latin typeface="Comic Sans MS" pitchFamily="66" charset="0"/>
                          <a:cs typeface="Arial" pitchFamily="34" charset="0"/>
                        </a:rPr>
                        <a:t> - One thing you learned</a:t>
                      </a:r>
                      <a:r>
                        <a:rPr lang="en-GB" sz="3200" b="0" u="none" baseline="0" dirty="0" smtClean="0">
                          <a:solidFill>
                            <a:srgbClr val="002060"/>
                          </a:solidFill>
                          <a:latin typeface="Comic Sans MS" pitchFamily="66" charset="0"/>
                          <a:cs typeface="Arial" pitchFamily="34" charset="0"/>
                        </a:rPr>
                        <a:t> today? </a:t>
                      </a:r>
                    </a:p>
                    <a:p>
                      <a:pPr marL="0" indent="0" algn="ctr">
                        <a:buNone/>
                      </a:pPr>
                      <a:r>
                        <a:rPr lang="en-GB" sz="3200" b="0" u="none" baseline="0" dirty="0" smtClean="0">
                          <a:solidFill>
                            <a:srgbClr val="002060"/>
                          </a:solidFill>
                          <a:latin typeface="Comic Sans MS" pitchFamily="66" charset="0"/>
                          <a:cs typeface="Arial" pitchFamily="34" charset="0"/>
                        </a:rPr>
                        <a:t>Or</a:t>
                      </a:r>
                    </a:p>
                    <a:p>
                      <a:pPr marL="0" indent="0" algn="ctr">
                        <a:buNone/>
                      </a:pPr>
                      <a:r>
                        <a:rPr lang="en-GB" sz="3200" b="0" u="none" baseline="0" dirty="0" smtClean="0">
                          <a:solidFill>
                            <a:srgbClr val="002060"/>
                          </a:solidFill>
                          <a:latin typeface="Comic Sans MS" pitchFamily="66" charset="0"/>
                          <a:cs typeface="Arial" pitchFamily="34" charset="0"/>
                        </a:rPr>
                        <a:t> One thing you enjoyed today?</a:t>
                      </a:r>
                    </a:p>
                    <a:p>
                      <a:pPr marL="0" indent="0" algn="ctr">
                        <a:buNone/>
                      </a:pPr>
                      <a:r>
                        <a:rPr lang="en-GB" sz="3200" b="1" u="none" baseline="0" dirty="0" smtClean="0">
                          <a:solidFill>
                            <a:srgbClr val="FF0000"/>
                          </a:solidFill>
                          <a:latin typeface="Comic Sans MS" pitchFamily="66" charset="0"/>
                          <a:cs typeface="Arial" pitchFamily="34" charset="0"/>
                        </a:rPr>
                        <a:t>EBI</a:t>
                      </a:r>
                      <a:r>
                        <a:rPr lang="en-GB" sz="3200" b="0" u="none" baseline="0" dirty="0" smtClean="0">
                          <a:solidFill>
                            <a:srgbClr val="002060"/>
                          </a:solidFill>
                          <a:latin typeface="Comic Sans MS" pitchFamily="66" charset="0"/>
                          <a:cs typeface="Arial" pitchFamily="34" charset="0"/>
                        </a:rPr>
                        <a:t> – One thing you could do better </a:t>
                      </a:r>
                    </a:p>
                    <a:p>
                      <a:pPr marL="0" indent="0" algn="ctr">
                        <a:buNone/>
                      </a:pPr>
                      <a:r>
                        <a:rPr lang="en-GB" sz="3200" b="0" u="none" baseline="0" dirty="0" smtClean="0">
                          <a:solidFill>
                            <a:srgbClr val="002060"/>
                          </a:solidFill>
                          <a:latin typeface="Comic Sans MS" pitchFamily="66" charset="0"/>
                          <a:cs typeface="Arial" pitchFamily="34" charset="0"/>
                        </a:rPr>
                        <a:t>Or</a:t>
                      </a:r>
                    </a:p>
                    <a:p>
                      <a:pPr marL="0" indent="0" algn="ctr">
                        <a:buNone/>
                      </a:pPr>
                      <a:r>
                        <a:rPr lang="en-GB" sz="3200" b="0" u="none" baseline="0" dirty="0" smtClean="0">
                          <a:solidFill>
                            <a:srgbClr val="002060"/>
                          </a:solidFill>
                          <a:latin typeface="Comic Sans MS" pitchFamily="66" charset="0"/>
                          <a:cs typeface="Arial" pitchFamily="34" charset="0"/>
                        </a:rPr>
                        <a:t>One thing you will need help with next lesson?</a:t>
                      </a:r>
                      <a:endParaRPr lang="en-GB" sz="3200" b="0" u="none" dirty="0" smtClean="0">
                        <a:solidFill>
                          <a:srgbClr val="002060"/>
                        </a:solidFill>
                        <a:latin typeface="Comic Sans MS" pitchFamily="66" charset="0"/>
                        <a:cs typeface="Arial" pitchFamily="34" charset="0"/>
                      </a:endParaRPr>
                    </a:p>
                  </a:txBody>
                  <a:tcPr>
                    <a:solidFill>
                      <a:schemeClr val="accent5">
                        <a:lumMod val="20000"/>
                        <a:lumOff val="80000"/>
                      </a:schemeClr>
                    </a:solidFill>
                  </a:tcPr>
                </a:tc>
              </a:tr>
            </a:tbl>
          </a:graphicData>
        </a:graphic>
      </p:graphicFrame>
      <p:sp>
        <p:nvSpPr>
          <p:cNvPr id="4" name="Date Placeholder 1"/>
          <p:cNvSpPr>
            <a:spLocks noGrp="1"/>
          </p:cNvSpPr>
          <p:nvPr>
            <p:ph type="dt" sz="half" idx="10"/>
          </p:nvPr>
        </p:nvSpPr>
        <p:spPr>
          <a:xfrm>
            <a:off x="5791200" y="228600"/>
            <a:ext cx="3352800" cy="365125"/>
          </a:xfrm>
        </p:spPr>
        <p:txBody>
          <a:bodyPr/>
          <a:lstStyle/>
          <a:p>
            <a:pPr>
              <a:defRPr/>
            </a:pPr>
            <a:fld id="{176296C8-2950-42D6-A174-C53F5189270F}" type="datetime2">
              <a:rPr lang="en-US" sz="1800" b="1" smtClean="0"/>
              <a:pPr>
                <a:defRPr/>
              </a:pPr>
              <a:t>Thursday, March 26, 2015</a:t>
            </a:fld>
            <a:endParaRPr lang="en-GB" b="1" dirty="0"/>
          </a:p>
        </p:txBody>
      </p:sp>
    </p:spTree>
    <p:extLst>
      <p:ext uri="{BB962C8B-B14F-4D97-AF65-F5344CB8AC3E}">
        <p14:creationId xmlns:p14="http://schemas.microsoft.com/office/powerpoint/2010/main" val="3778228136"/>
      </p:ext>
    </p:extLst>
  </p:cSld>
  <p:clrMapOvr>
    <a:masterClrMapping/>
  </p:clrMapOvr>
  <p:transition spd="slow"/>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1332770405"/>
              </p:ext>
            </p:extLst>
          </p:nvPr>
        </p:nvGraphicFramePr>
        <p:xfrm>
          <a:off x="228600" y="1371600"/>
          <a:ext cx="8686800" cy="4876800"/>
        </p:xfrm>
        <a:graphic>
          <a:graphicData uri="http://schemas.openxmlformats.org/drawingml/2006/table">
            <a:tbl>
              <a:tblPr firstRow="1" bandRow="1">
                <a:tableStyleId>{5C22544A-7EE6-4342-B048-85BDC9FD1C3A}</a:tableStyleId>
              </a:tblPr>
              <a:tblGrid>
                <a:gridCol w="8686800"/>
              </a:tblGrid>
              <a:tr h="1005840">
                <a:tc>
                  <a:txBody>
                    <a:bodyPr/>
                    <a:lstStyle/>
                    <a:p>
                      <a:pPr algn="ctr"/>
                      <a:r>
                        <a:rPr lang="en-GB" sz="4800" u="none" dirty="0" smtClean="0">
                          <a:solidFill>
                            <a:srgbClr val="002060"/>
                          </a:solidFill>
                          <a:latin typeface="Comic Sans MS" pitchFamily="66" charset="0"/>
                          <a:cs typeface="Arial" pitchFamily="34" charset="0"/>
                        </a:rPr>
                        <a:t>Homework -  Last</a:t>
                      </a:r>
                      <a:r>
                        <a:rPr lang="en-GB" sz="4800" u="none" baseline="0" dirty="0" smtClean="0">
                          <a:solidFill>
                            <a:srgbClr val="002060"/>
                          </a:solidFill>
                          <a:latin typeface="Comic Sans MS" pitchFamily="66" charset="0"/>
                          <a:cs typeface="Arial" pitchFamily="34" charset="0"/>
                        </a:rPr>
                        <a:t> Week </a:t>
                      </a:r>
                      <a:endParaRPr lang="en-GB" sz="4800" u="none" dirty="0">
                        <a:solidFill>
                          <a:srgbClr val="002060"/>
                        </a:solidFill>
                        <a:latin typeface="Comic Sans MS" pitchFamily="66" charset="0"/>
                        <a:cs typeface="Arial" pitchFamily="34" charset="0"/>
                      </a:endParaRPr>
                    </a:p>
                  </a:txBody>
                  <a:tcPr>
                    <a:solidFill>
                      <a:schemeClr val="accent5">
                        <a:lumMod val="20000"/>
                        <a:lumOff val="80000"/>
                      </a:schemeClr>
                    </a:solidFill>
                  </a:tcPr>
                </a:tc>
              </a:tr>
              <a:tr h="3870960">
                <a:tc>
                  <a:txBody>
                    <a:bodyPr/>
                    <a:lstStyle/>
                    <a:p>
                      <a:pPr marL="457200" marR="0" indent="-457200" algn="ctr" defTabSz="914400" rtl="0" eaLnBrk="1" fontAlgn="auto" latinLnBrk="0" hangingPunct="1">
                        <a:lnSpc>
                          <a:spcPct val="100000"/>
                        </a:lnSpc>
                        <a:spcBef>
                          <a:spcPts val="0"/>
                        </a:spcBef>
                        <a:spcAft>
                          <a:spcPts val="0"/>
                        </a:spcAft>
                        <a:buClrTx/>
                        <a:buSzTx/>
                        <a:buFontTx/>
                        <a:buNone/>
                        <a:tabLst/>
                        <a:defRPr/>
                      </a:pPr>
                      <a:endParaRPr lang="en-GB" sz="3200" b="0" u="none" baseline="0" dirty="0" smtClean="0">
                        <a:solidFill>
                          <a:srgbClr val="002060"/>
                        </a:solidFill>
                        <a:latin typeface="Comic Sans MS" pitchFamily="66" charset="0"/>
                        <a:cs typeface="Arial" pitchFamily="34" charset="0"/>
                      </a:endParaRPr>
                    </a:p>
                    <a:p>
                      <a:pPr marL="457200" marR="0" indent="-457200" algn="ctr" defTabSz="914400" rtl="0" eaLnBrk="1" fontAlgn="auto" latinLnBrk="0" hangingPunct="1">
                        <a:lnSpc>
                          <a:spcPct val="100000"/>
                        </a:lnSpc>
                        <a:spcBef>
                          <a:spcPts val="0"/>
                        </a:spcBef>
                        <a:spcAft>
                          <a:spcPts val="0"/>
                        </a:spcAft>
                        <a:buClrTx/>
                        <a:buSzTx/>
                        <a:buFontTx/>
                        <a:buNone/>
                        <a:tabLst/>
                        <a:defRPr/>
                      </a:pPr>
                      <a:r>
                        <a:rPr lang="en-GB" sz="3200" b="0" u="none" baseline="0" dirty="0" smtClean="0">
                          <a:solidFill>
                            <a:srgbClr val="002060"/>
                          </a:solidFill>
                          <a:latin typeface="Comic Sans MS" pitchFamily="66" charset="0"/>
                          <a:cs typeface="Arial" pitchFamily="34" charset="0"/>
                        </a:rPr>
                        <a:t>Questions on variables</a:t>
                      </a:r>
                      <a:endParaRPr lang="en-GB" sz="3200" b="0" u="none" dirty="0" smtClean="0">
                        <a:solidFill>
                          <a:srgbClr val="002060"/>
                        </a:solidFill>
                        <a:latin typeface="Comic Sans MS" pitchFamily="66" charset="0"/>
                        <a:cs typeface="Arial" pitchFamily="34" charset="0"/>
                      </a:endParaRPr>
                    </a:p>
                    <a:p>
                      <a:pPr marL="457200" indent="-457200" algn="ctr">
                        <a:buNone/>
                      </a:pPr>
                      <a:r>
                        <a:rPr lang="en-GB" sz="3200" b="0" u="none" dirty="0" smtClean="0">
                          <a:solidFill>
                            <a:srgbClr val="002060"/>
                          </a:solidFill>
                          <a:latin typeface="Comic Sans MS" pitchFamily="66" charset="0"/>
                          <a:cs typeface="Arial" pitchFamily="34" charset="0"/>
                        </a:rPr>
                        <a:t>Hand</a:t>
                      </a:r>
                      <a:r>
                        <a:rPr lang="en-GB" sz="3200" b="0" u="none" baseline="0" dirty="0" smtClean="0">
                          <a:solidFill>
                            <a:srgbClr val="002060"/>
                          </a:solidFill>
                          <a:latin typeface="Comic Sans MS" pitchFamily="66" charset="0"/>
                          <a:cs typeface="Arial" pitchFamily="34" charset="0"/>
                        </a:rPr>
                        <a:t> in for marking</a:t>
                      </a:r>
                      <a:endParaRPr lang="en-GB" sz="3200" b="0" u="none" dirty="0" smtClean="0">
                        <a:solidFill>
                          <a:srgbClr val="002060"/>
                        </a:solidFill>
                        <a:latin typeface="Comic Sans MS" pitchFamily="66" charset="0"/>
                        <a:cs typeface="Arial" pitchFamily="34" charset="0"/>
                      </a:endParaRPr>
                    </a:p>
                  </a:txBody>
                  <a:tcPr>
                    <a:solidFill>
                      <a:schemeClr val="accent5">
                        <a:lumMod val="20000"/>
                        <a:lumOff val="80000"/>
                      </a:schemeClr>
                    </a:solidFill>
                  </a:tcPr>
                </a:tc>
              </a:tr>
            </a:tbl>
          </a:graphicData>
        </a:graphic>
      </p:graphicFrame>
      <p:sp>
        <p:nvSpPr>
          <p:cNvPr id="4" name="Date Placeholder 1"/>
          <p:cNvSpPr>
            <a:spLocks noGrp="1"/>
          </p:cNvSpPr>
          <p:nvPr>
            <p:ph type="dt" sz="half" idx="10"/>
          </p:nvPr>
        </p:nvSpPr>
        <p:spPr>
          <a:xfrm>
            <a:off x="5791200" y="228600"/>
            <a:ext cx="3352800" cy="365125"/>
          </a:xfrm>
        </p:spPr>
        <p:txBody>
          <a:bodyPr/>
          <a:lstStyle/>
          <a:p>
            <a:pPr>
              <a:defRPr/>
            </a:pPr>
            <a:fld id="{176296C8-2950-42D6-A174-C53F5189270F}" type="datetime2">
              <a:rPr lang="en-US" sz="1800" b="1" smtClean="0"/>
              <a:pPr>
                <a:defRPr/>
              </a:pPr>
              <a:t>Thursday, March 26, 2015</a:t>
            </a:fld>
            <a:endParaRPr lang="en-GB" b="1" dirty="0"/>
          </a:p>
        </p:txBody>
      </p:sp>
    </p:spTree>
    <p:extLst>
      <p:ext uri="{BB962C8B-B14F-4D97-AF65-F5344CB8AC3E}">
        <p14:creationId xmlns:p14="http://schemas.microsoft.com/office/powerpoint/2010/main" val="736341270"/>
      </p:ext>
    </p:extLst>
  </p:cSld>
  <p:clrMapOvr>
    <a:masterClrMapping/>
  </p:clrMapOvr>
  <p:transition spd="slow"/>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3302076050"/>
              </p:ext>
            </p:extLst>
          </p:nvPr>
        </p:nvGraphicFramePr>
        <p:xfrm>
          <a:off x="228600" y="1371600"/>
          <a:ext cx="8686800" cy="4876800"/>
        </p:xfrm>
        <a:graphic>
          <a:graphicData uri="http://schemas.openxmlformats.org/drawingml/2006/table">
            <a:tbl>
              <a:tblPr firstRow="1" bandRow="1">
                <a:tableStyleId>{5C22544A-7EE6-4342-B048-85BDC9FD1C3A}</a:tableStyleId>
              </a:tblPr>
              <a:tblGrid>
                <a:gridCol w="8686800"/>
              </a:tblGrid>
              <a:tr h="1005840">
                <a:tc>
                  <a:txBody>
                    <a:bodyPr/>
                    <a:lstStyle/>
                    <a:p>
                      <a:pPr algn="ctr"/>
                      <a:r>
                        <a:rPr lang="en-GB" sz="4800" u="none" dirty="0" smtClean="0">
                          <a:solidFill>
                            <a:srgbClr val="002060"/>
                          </a:solidFill>
                          <a:latin typeface="Comic Sans MS" pitchFamily="66" charset="0"/>
                          <a:cs typeface="Arial" pitchFamily="34" charset="0"/>
                        </a:rPr>
                        <a:t>Homework -  This</a:t>
                      </a:r>
                      <a:r>
                        <a:rPr lang="en-GB" sz="4800" u="none" baseline="0" dirty="0" smtClean="0">
                          <a:solidFill>
                            <a:srgbClr val="002060"/>
                          </a:solidFill>
                          <a:latin typeface="Comic Sans MS" pitchFamily="66" charset="0"/>
                          <a:cs typeface="Arial" pitchFamily="34" charset="0"/>
                        </a:rPr>
                        <a:t> Week </a:t>
                      </a:r>
                      <a:endParaRPr lang="en-GB" sz="4800" u="none" dirty="0">
                        <a:solidFill>
                          <a:srgbClr val="002060"/>
                        </a:solidFill>
                        <a:latin typeface="Comic Sans MS" pitchFamily="66" charset="0"/>
                        <a:cs typeface="Arial" pitchFamily="34" charset="0"/>
                      </a:endParaRPr>
                    </a:p>
                  </a:txBody>
                  <a:tcPr>
                    <a:solidFill>
                      <a:schemeClr val="accent5">
                        <a:lumMod val="20000"/>
                        <a:lumOff val="80000"/>
                      </a:schemeClr>
                    </a:solidFill>
                  </a:tcPr>
                </a:tc>
              </a:tr>
              <a:tr h="3870960">
                <a:tc>
                  <a:txBody>
                    <a:bodyPr/>
                    <a:lstStyle/>
                    <a:p>
                      <a:pPr marL="457200" indent="-457200" algn="ctr">
                        <a:buNone/>
                      </a:pPr>
                      <a:r>
                        <a:rPr lang="en-GB" sz="3200" b="0" u="none" dirty="0" smtClean="0">
                          <a:solidFill>
                            <a:srgbClr val="002060"/>
                          </a:solidFill>
                          <a:latin typeface="Comic Sans MS" pitchFamily="66" charset="0"/>
                          <a:cs typeface="Arial" pitchFamily="34" charset="0"/>
                        </a:rPr>
                        <a:t>Write</a:t>
                      </a:r>
                      <a:r>
                        <a:rPr lang="en-GB" sz="3200" b="0" u="none" baseline="0" dirty="0" smtClean="0">
                          <a:solidFill>
                            <a:srgbClr val="002060"/>
                          </a:solidFill>
                          <a:latin typeface="Comic Sans MS" pitchFamily="66" charset="0"/>
                          <a:cs typeface="Arial" pitchFamily="34" charset="0"/>
                        </a:rPr>
                        <a:t> your homework in your planner – it’s due next week</a:t>
                      </a:r>
                    </a:p>
                    <a:p>
                      <a:pPr marL="457200" indent="-457200" algn="ctr">
                        <a:buNone/>
                      </a:pPr>
                      <a:endParaRPr lang="en-GB" sz="3200" b="0" u="none" baseline="0" dirty="0" smtClean="0">
                        <a:solidFill>
                          <a:srgbClr val="002060"/>
                        </a:solidFill>
                        <a:latin typeface="Comic Sans MS" pitchFamily="66" charset="0"/>
                        <a:cs typeface="Arial" pitchFamily="34" charset="0"/>
                      </a:endParaRPr>
                    </a:p>
                    <a:p>
                      <a:pPr marL="457200" indent="-457200" algn="ctr">
                        <a:buNone/>
                      </a:pPr>
                      <a:r>
                        <a:rPr lang="en-GB" sz="3200" b="0" u="none" baseline="0" dirty="0" smtClean="0">
                          <a:solidFill>
                            <a:srgbClr val="002060"/>
                          </a:solidFill>
                          <a:latin typeface="Comic Sans MS" pitchFamily="66" charset="0"/>
                          <a:cs typeface="Arial" pitchFamily="34" charset="0"/>
                        </a:rPr>
                        <a:t>IF, Else, </a:t>
                      </a:r>
                      <a:r>
                        <a:rPr lang="en-GB" sz="3200" b="0" u="none" baseline="0" dirty="0" err="1" smtClean="0">
                          <a:solidFill>
                            <a:srgbClr val="002060"/>
                          </a:solidFill>
                          <a:latin typeface="Comic Sans MS" pitchFamily="66" charset="0"/>
                          <a:cs typeface="Arial" pitchFamily="34" charset="0"/>
                        </a:rPr>
                        <a:t>Elseif</a:t>
                      </a:r>
                      <a:r>
                        <a:rPr lang="en-GB" sz="3200" b="0" u="none" baseline="0" dirty="0" smtClean="0">
                          <a:solidFill>
                            <a:srgbClr val="002060"/>
                          </a:solidFill>
                          <a:latin typeface="Comic Sans MS" pitchFamily="66" charset="0"/>
                          <a:cs typeface="Arial" pitchFamily="34" charset="0"/>
                        </a:rPr>
                        <a:t>, Then &amp; </a:t>
                      </a:r>
                      <a:r>
                        <a:rPr lang="en-GB" sz="3200" b="0" u="none" baseline="0" dirty="0" err="1" smtClean="0">
                          <a:solidFill>
                            <a:srgbClr val="002060"/>
                          </a:solidFill>
                          <a:latin typeface="Comic Sans MS" pitchFamily="66" charset="0"/>
                          <a:cs typeface="Arial" pitchFamily="34" charset="0"/>
                        </a:rPr>
                        <a:t>Endif</a:t>
                      </a:r>
                      <a:endParaRPr lang="en-GB" sz="3200" b="0" u="none" dirty="0" smtClean="0">
                        <a:solidFill>
                          <a:srgbClr val="002060"/>
                        </a:solidFill>
                        <a:latin typeface="Comic Sans MS" pitchFamily="66" charset="0"/>
                        <a:cs typeface="Arial" pitchFamily="34" charset="0"/>
                      </a:endParaRPr>
                    </a:p>
                  </a:txBody>
                  <a:tcPr>
                    <a:solidFill>
                      <a:schemeClr val="accent5">
                        <a:lumMod val="20000"/>
                        <a:lumOff val="80000"/>
                      </a:schemeClr>
                    </a:solidFill>
                  </a:tcPr>
                </a:tc>
              </a:tr>
            </a:tbl>
          </a:graphicData>
        </a:graphic>
      </p:graphicFrame>
      <p:sp>
        <p:nvSpPr>
          <p:cNvPr id="4" name="Date Placeholder 1"/>
          <p:cNvSpPr>
            <a:spLocks noGrp="1"/>
          </p:cNvSpPr>
          <p:nvPr>
            <p:ph type="dt" sz="half" idx="10"/>
          </p:nvPr>
        </p:nvSpPr>
        <p:spPr>
          <a:xfrm>
            <a:off x="5791200" y="228600"/>
            <a:ext cx="3352800" cy="365125"/>
          </a:xfrm>
        </p:spPr>
        <p:txBody>
          <a:bodyPr/>
          <a:lstStyle/>
          <a:p>
            <a:pPr>
              <a:defRPr/>
            </a:pPr>
            <a:fld id="{176296C8-2950-42D6-A174-C53F5189270F}" type="datetime2">
              <a:rPr lang="en-US" sz="1800" b="1" smtClean="0"/>
              <a:pPr>
                <a:defRPr/>
              </a:pPr>
              <a:t>Thursday, March 26, 2015</a:t>
            </a:fld>
            <a:endParaRPr lang="en-GB" b="1" dirty="0"/>
          </a:p>
        </p:txBody>
      </p:sp>
    </p:spTree>
    <p:extLst>
      <p:ext uri="{BB962C8B-B14F-4D97-AF65-F5344CB8AC3E}">
        <p14:creationId xmlns:p14="http://schemas.microsoft.com/office/powerpoint/2010/main" val="3961346895"/>
      </p:ext>
    </p:extLst>
  </p:cSld>
  <p:clrMapOvr>
    <a:masterClrMapping/>
  </p:clrMapOvr>
  <p:transition spd="slow"/>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9" descr="bgnew.jpg"/>
          <p:cNvPicPr>
            <a:picLocks noChangeAspect="1"/>
          </p:cNvPicPr>
          <p:nvPr/>
        </p:nvPicPr>
        <p:blipFill>
          <a:blip r:embed="rId3" cstate="print"/>
          <a:srcRect/>
          <a:stretch>
            <a:fillRect/>
          </a:stretch>
        </p:blipFill>
        <p:spPr bwMode="auto">
          <a:xfrm>
            <a:off x="0" y="0"/>
            <a:ext cx="9144000" cy="6858000"/>
          </a:xfrm>
          <a:prstGeom prst="rect">
            <a:avLst/>
          </a:prstGeom>
          <a:noFill/>
          <a:ln w="9525">
            <a:noFill/>
            <a:miter lim="800000"/>
            <a:headEnd/>
            <a:tailEnd/>
          </a:ln>
        </p:spPr>
      </p:pic>
      <p:grpSp>
        <p:nvGrpSpPr>
          <p:cNvPr id="13315" name="Group 17"/>
          <p:cNvGrpSpPr>
            <a:grpSpLocks/>
          </p:cNvGrpSpPr>
          <p:nvPr/>
        </p:nvGrpSpPr>
        <p:grpSpPr bwMode="auto">
          <a:xfrm>
            <a:off x="762000" y="685800"/>
            <a:ext cx="7772400" cy="1255713"/>
            <a:chOff x="838200" y="1143000"/>
            <a:chExt cx="7772400" cy="1255931"/>
          </a:xfrm>
        </p:grpSpPr>
        <p:sp>
          <p:nvSpPr>
            <p:cNvPr id="7" name="Rounded Rectangle 6"/>
            <p:cNvSpPr/>
            <p:nvPr/>
          </p:nvSpPr>
          <p:spPr>
            <a:xfrm>
              <a:off x="838200" y="1143000"/>
              <a:ext cx="7772400" cy="1066985"/>
            </a:xfrm>
            <a:prstGeom prst="roundRect">
              <a:avLst/>
            </a:prstGeom>
          </p:spPr>
          <p:style>
            <a:lnRef idx="3">
              <a:schemeClr val="lt1"/>
            </a:lnRef>
            <a:fillRef idx="1">
              <a:schemeClr val="accent3"/>
            </a:fillRef>
            <a:effectRef idx="1">
              <a:schemeClr val="accent3"/>
            </a:effectRef>
            <a:fontRef idx="minor">
              <a:schemeClr val="lt1"/>
            </a:fontRef>
          </p:style>
          <p:txBody>
            <a:bodyPr anchor="ctr"/>
            <a:lstStyle/>
            <a:p>
              <a:pPr algn="ctr" fontAlgn="auto">
                <a:spcBef>
                  <a:spcPts val="0"/>
                </a:spcBef>
                <a:spcAft>
                  <a:spcPts val="0"/>
                </a:spcAft>
                <a:defRPr/>
              </a:pPr>
              <a:endParaRPr lang="en-US" dirty="0"/>
            </a:p>
          </p:txBody>
        </p:sp>
        <p:sp>
          <p:nvSpPr>
            <p:cNvPr id="8" name="TextBox 7"/>
            <p:cNvSpPr txBox="1"/>
            <p:nvPr/>
          </p:nvSpPr>
          <p:spPr>
            <a:xfrm>
              <a:off x="1524000" y="1371640"/>
              <a:ext cx="6553200" cy="646225"/>
            </a:xfrm>
            <a:prstGeom prst="rect">
              <a:avLst/>
            </a:prstGeom>
            <a:noFill/>
          </p:spPr>
          <p:txBody>
            <a:bodyPr>
              <a:spAutoFit/>
            </a:bodyPr>
            <a:lstStyle/>
            <a:p>
              <a:pPr algn="ctr" fontAlgn="auto">
                <a:spcBef>
                  <a:spcPts val="0"/>
                </a:spcBef>
                <a:spcAft>
                  <a:spcPts val="0"/>
                </a:spcAft>
                <a:defRPr/>
              </a:pPr>
              <a:r>
                <a:rPr lang="fr-FR" sz="3600" b="1" dirty="0">
                  <a:latin typeface="+mj-lt"/>
                  <a:cs typeface="Tahoma" pitchFamily="34" charset="0"/>
                </a:rPr>
                <a:t>Microsoft</a:t>
              </a:r>
              <a:r>
                <a:rPr lang="en-US" sz="3600" b="1" dirty="0">
                  <a:latin typeface="+mj-lt"/>
                  <a:cs typeface="Tahoma" pitchFamily="34" charset="0"/>
                </a:rPr>
                <a:t>®</a:t>
              </a:r>
              <a:r>
                <a:rPr lang="fr-FR" sz="3600" b="1" dirty="0">
                  <a:latin typeface="+mj-lt"/>
                  <a:cs typeface="Tahoma" pitchFamily="34" charset="0"/>
                </a:rPr>
                <a:t> Small Basic</a:t>
              </a:r>
              <a:endParaRPr lang="en-US" sz="3600" b="1" dirty="0">
                <a:latin typeface="+mj-lt"/>
                <a:cs typeface="Tahoma" pitchFamily="34" charset="0"/>
              </a:endParaRPr>
            </a:p>
          </p:txBody>
        </p:sp>
        <p:sp>
          <p:nvSpPr>
            <p:cNvPr id="9" name="TextBox 8"/>
            <p:cNvSpPr txBox="1"/>
            <p:nvPr/>
          </p:nvSpPr>
          <p:spPr>
            <a:xfrm>
              <a:off x="1524000" y="1752706"/>
              <a:ext cx="6553200" cy="646225"/>
            </a:xfrm>
            <a:prstGeom prst="rect">
              <a:avLst/>
            </a:prstGeom>
            <a:noFill/>
          </p:spPr>
          <p:txBody>
            <a:bodyPr>
              <a:spAutoFit/>
            </a:bodyPr>
            <a:lstStyle/>
            <a:p>
              <a:pPr algn="ctr" fontAlgn="auto">
                <a:spcBef>
                  <a:spcPts val="0"/>
                </a:spcBef>
                <a:spcAft>
                  <a:spcPts val="0"/>
                </a:spcAft>
                <a:defRPr/>
              </a:pPr>
              <a:endParaRPr lang="en-US" sz="3600" dirty="0">
                <a:effectLst>
                  <a:reflection blurRad="6350" stA="55000" endA="300" endPos="45500" dir="5400000" sy="-100000" algn="bl" rotWithShape="0"/>
                </a:effectLst>
                <a:latin typeface="+mn-lt"/>
                <a:cs typeface="Tahoma" pitchFamily="34" charset="0"/>
              </a:endParaRPr>
            </a:p>
          </p:txBody>
        </p:sp>
      </p:grpSp>
      <p:sp>
        <p:nvSpPr>
          <p:cNvPr id="19" name="Rounded Rectangle 18"/>
          <p:cNvSpPr/>
          <p:nvPr/>
        </p:nvSpPr>
        <p:spPr>
          <a:xfrm>
            <a:off x="1447800" y="1752600"/>
            <a:ext cx="6400800" cy="838200"/>
          </a:xfrm>
          <a:prstGeom prst="roundRect">
            <a:avLst/>
          </a:prstGeom>
          <a:gradFill>
            <a:gsLst>
              <a:gs pos="0">
                <a:schemeClr val="bg1">
                  <a:alpha val="0"/>
                </a:schemeClr>
              </a:gs>
              <a:gs pos="0">
                <a:schemeClr val="bg1"/>
              </a:gs>
              <a:gs pos="50000">
                <a:schemeClr val="accent1">
                  <a:tint val="44500"/>
                  <a:satMod val="160000"/>
                  <a:alpha val="0"/>
                </a:schemeClr>
              </a:gs>
              <a:gs pos="100000">
                <a:schemeClr val="accent1">
                  <a:tint val="23500"/>
                  <a:satMod val="160000"/>
                </a:schemeClr>
              </a:gs>
            </a:gsLst>
            <a:lin ang="5400000" scaled="0"/>
          </a:gra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2800" b="1" dirty="0" smtClean="0">
                <a:solidFill>
                  <a:schemeClr val="accent4">
                    <a:lumMod val="75000"/>
                  </a:schemeClr>
                </a:solidFill>
                <a:latin typeface="+mj-lt"/>
              </a:rPr>
              <a:t>Conditions – IF, Then, Else, </a:t>
            </a:r>
            <a:r>
              <a:rPr lang="en-US" sz="2800" b="1" dirty="0" err="1" smtClean="0">
                <a:solidFill>
                  <a:schemeClr val="accent4">
                    <a:lumMod val="75000"/>
                  </a:schemeClr>
                </a:solidFill>
                <a:latin typeface="+mj-lt"/>
              </a:rPr>
              <a:t>Endif</a:t>
            </a:r>
            <a:endParaRPr lang="en-US" sz="2800" dirty="0">
              <a:solidFill>
                <a:schemeClr val="accent4">
                  <a:lumMod val="75000"/>
                </a:schemeClr>
              </a:solidFill>
              <a:effectLst>
                <a:reflection blurRad="6350" stA="55000" endA="300" endPos="45500" dir="5400000" sy="-100000" algn="bl" rotWithShape="0"/>
              </a:effectLst>
              <a:latin typeface="+mj-lt"/>
              <a:cs typeface="Tahoma" pitchFamily="34" charset="0"/>
            </a:endParaRPr>
          </a:p>
        </p:txBody>
      </p:sp>
      <p:sp>
        <p:nvSpPr>
          <p:cNvPr id="11" name="Rounded Rectangle 10"/>
          <p:cNvSpPr/>
          <p:nvPr/>
        </p:nvSpPr>
        <p:spPr>
          <a:xfrm>
            <a:off x="1981200" y="2590800"/>
            <a:ext cx="5334000" cy="658813"/>
          </a:xfrm>
          <a:prstGeom prst="roundRect">
            <a:avLst/>
          </a:prstGeom>
          <a:gradFill>
            <a:gsLst>
              <a:gs pos="0">
                <a:srgbClr val="FFE2B7"/>
              </a:gs>
              <a:gs pos="50000">
                <a:srgbClr val="FFC000"/>
              </a:gs>
            </a:gsLst>
            <a:lin ang="16200000" scaled="1"/>
          </a:gradFill>
          <a:ln/>
        </p:spPr>
        <p:style>
          <a:lnRef idx="3">
            <a:schemeClr val="lt1"/>
          </a:lnRef>
          <a:fillRef idx="1">
            <a:schemeClr val="accent6"/>
          </a:fillRef>
          <a:effectRef idx="1">
            <a:schemeClr val="accent6"/>
          </a:effectRef>
          <a:fontRef idx="minor">
            <a:schemeClr val="lt1"/>
          </a:fontRef>
        </p:style>
        <p:txBody>
          <a:bodyPr anchor="ctr"/>
          <a:lstStyle/>
          <a:p>
            <a:pPr algn="ctr" fontAlgn="auto">
              <a:lnSpc>
                <a:spcPct val="150000"/>
              </a:lnSpc>
              <a:spcBef>
                <a:spcPts val="0"/>
              </a:spcBef>
              <a:spcAft>
                <a:spcPts val="0"/>
              </a:spcAft>
              <a:defRPr/>
            </a:pPr>
            <a:r>
              <a:rPr lang="en-US" b="1" dirty="0">
                <a:solidFill>
                  <a:srgbClr val="205D0B"/>
                </a:solidFill>
              </a:rPr>
              <a:t>Estimated </a:t>
            </a:r>
            <a:r>
              <a:rPr lang="en-US" b="1" dirty="0" smtClean="0">
                <a:solidFill>
                  <a:srgbClr val="205D0B"/>
                </a:solidFill>
              </a:rPr>
              <a:t>time </a:t>
            </a:r>
            <a:r>
              <a:rPr lang="en-US" b="1" dirty="0">
                <a:solidFill>
                  <a:srgbClr val="205D0B"/>
                </a:solidFill>
              </a:rPr>
              <a:t>to </a:t>
            </a:r>
            <a:r>
              <a:rPr lang="en-US" b="1" dirty="0" smtClean="0">
                <a:solidFill>
                  <a:srgbClr val="205D0B"/>
                </a:solidFill>
              </a:rPr>
              <a:t>complete this lesson: 1 hour</a:t>
            </a:r>
            <a:endParaRPr lang="en-US" dirty="0">
              <a:solidFill>
                <a:srgbClr val="205D0B"/>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13315"/>
                                        </p:tgtEl>
                                        <p:attrNameLst>
                                          <p:attrName>style.visibility</p:attrName>
                                        </p:attrNameLst>
                                      </p:cBhvr>
                                      <p:to>
                                        <p:strVal val="visible"/>
                                      </p:to>
                                    </p:set>
                                    <p:animEffect transition="in" filter="diamond(in)">
                                      <p:cBhvr>
                                        <p:cTn id="7" dur="2000"/>
                                        <p:tgtEl>
                                          <p:spTgt spid="13315"/>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19"/>
                                        </p:tgtEl>
                                        <p:attrNameLst>
                                          <p:attrName>style.visibility</p:attrName>
                                        </p:attrNameLst>
                                      </p:cBhvr>
                                      <p:to>
                                        <p:strVal val="visible"/>
                                      </p:to>
                                    </p:set>
                                    <p:animEffect transition="in" filter="randombar(horizontal)">
                                      <p:cBhvr>
                                        <p:cTn id="12" dur="500"/>
                                        <p:tgtEl>
                                          <p:spTgt spid="19"/>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1"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fade">
                                      <p:cBhvr>
                                        <p:cTn id="17" dur="2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11" grpId="1"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p:cNvSpPr txBox="1">
            <a:spLocks/>
          </p:cNvSpPr>
          <p:nvPr/>
        </p:nvSpPr>
        <p:spPr bwMode="auto">
          <a:xfrm>
            <a:off x="76200" y="0"/>
            <a:ext cx="8229600" cy="563563"/>
          </a:xfrm>
          <a:prstGeom prst="rect">
            <a:avLst/>
          </a:prstGeom>
          <a:noFill/>
          <a:ln w="9525">
            <a:noFill/>
            <a:miter lim="800000"/>
            <a:headEnd/>
            <a:tailEnd/>
          </a:ln>
        </p:spPr>
        <p:txBody>
          <a:bodyPr vert="horz" wrap="square" lIns="91440" tIns="45720" rIns="91440" bIns="45720" numCol="1" rtlCol="0" anchor="ctr" anchorCtr="0" compatLnSpc="1">
            <a:prstTxWarp prst="textNoShape">
              <a:avLst/>
            </a:prstTxWarp>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400" b="1" i="0" u="none" strike="noStrike" kern="1200" cap="none" spc="0" normalizeH="0" baseline="0" noProof="0" smtClean="0">
                <a:ln>
                  <a:noFill/>
                </a:ln>
                <a:solidFill>
                  <a:schemeClr val="bg1"/>
                </a:solidFill>
                <a:effectLst/>
                <a:uLnTx/>
                <a:uFillTx/>
                <a:latin typeface="+mj-lt"/>
                <a:ea typeface="+mj-ea"/>
                <a:cs typeface="Tahoma" pitchFamily="34" charset="0"/>
              </a:rPr>
              <a:t>Conditions </a:t>
            </a:r>
            <a:endParaRPr kumimoji="0" lang="en-US" sz="2400" b="1" i="0" u="none" strike="noStrike" kern="1200" cap="none" spc="0" normalizeH="0" baseline="0" noProof="0" dirty="0">
              <a:ln>
                <a:noFill/>
              </a:ln>
              <a:solidFill>
                <a:schemeClr val="bg1"/>
              </a:solidFill>
              <a:effectLst/>
              <a:uLnTx/>
              <a:uFillTx/>
              <a:latin typeface="+mj-lt"/>
              <a:ea typeface="+mj-ea"/>
              <a:cs typeface="Tahoma" pitchFamily="34" charset="0"/>
            </a:endParaRPr>
          </a:p>
        </p:txBody>
      </p:sp>
      <p:pic>
        <p:nvPicPr>
          <p:cNvPr id="13" name="Picture 12" descr="edu_colo3_7393_rgb.jpg"/>
          <p:cNvPicPr>
            <a:picLocks noChangeAspect="1"/>
          </p:cNvPicPr>
          <p:nvPr/>
        </p:nvPicPr>
        <p:blipFill>
          <a:blip r:embed="rId3" cstate="print"/>
          <a:stretch>
            <a:fillRect/>
          </a:stretch>
        </p:blipFill>
        <p:spPr>
          <a:xfrm>
            <a:off x="5544325" y="1905000"/>
            <a:ext cx="3371075" cy="2784508"/>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grpSp>
        <p:nvGrpSpPr>
          <p:cNvPr id="14" name="Group 13"/>
          <p:cNvGrpSpPr/>
          <p:nvPr/>
        </p:nvGrpSpPr>
        <p:grpSpPr>
          <a:xfrm>
            <a:off x="228600" y="762000"/>
            <a:ext cx="5334000" cy="914400"/>
            <a:chOff x="304800" y="762000"/>
            <a:chExt cx="5334000" cy="762000"/>
          </a:xfrm>
        </p:grpSpPr>
        <p:sp>
          <p:nvSpPr>
            <p:cNvPr id="20" name="Rounded Rectangle 19"/>
            <p:cNvSpPr/>
            <p:nvPr/>
          </p:nvSpPr>
          <p:spPr>
            <a:xfrm>
              <a:off x="304800" y="762000"/>
              <a:ext cx="5334000" cy="762000"/>
            </a:xfrm>
            <a:prstGeom prst="roundRect">
              <a:avLst/>
            </a:prstGeom>
            <a:solidFill>
              <a:srgbClr val="9BBB59"/>
            </a:solidFill>
          </p:spPr>
          <p:style>
            <a:lnRef idx="3">
              <a:schemeClr val="lt1"/>
            </a:lnRef>
            <a:fillRef idx="1">
              <a:schemeClr val="accent3"/>
            </a:fillRef>
            <a:effectRef idx="1">
              <a:schemeClr val="accent3"/>
            </a:effectRef>
            <a:fontRef idx="minor">
              <a:schemeClr val="lt1"/>
            </a:fontRef>
          </p:style>
          <p:txBody>
            <a:bodyPr anchor="ctr"/>
            <a:lstStyle/>
            <a:p>
              <a:pPr algn="ctr" fontAlgn="auto">
                <a:spcBef>
                  <a:spcPts val="0"/>
                </a:spcBef>
                <a:spcAft>
                  <a:spcPts val="0"/>
                </a:spcAft>
                <a:defRPr/>
              </a:pPr>
              <a:endParaRPr lang="en-US" dirty="0"/>
            </a:p>
          </p:txBody>
        </p:sp>
        <p:sp>
          <p:nvSpPr>
            <p:cNvPr id="21" name="TextBox 20"/>
            <p:cNvSpPr txBox="1"/>
            <p:nvPr/>
          </p:nvSpPr>
          <p:spPr>
            <a:xfrm>
              <a:off x="381000" y="914400"/>
              <a:ext cx="5107546" cy="359073"/>
            </a:xfrm>
            <a:prstGeom prst="rect">
              <a:avLst/>
            </a:prstGeom>
            <a:noFill/>
          </p:spPr>
          <p:txBody>
            <a:bodyPr wrap="square">
              <a:spAutoFit/>
            </a:bodyPr>
            <a:lstStyle/>
            <a:p>
              <a:pPr fontAlgn="auto">
                <a:spcBef>
                  <a:spcPts val="0"/>
                </a:spcBef>
                <a:spcAft>
                  <a:spcPts val="0"/>
                </a:spcAft>
                <a:defRPr/>
              </a:pPr>
              <a:r>
                <a:rPr lang="en-US" sz="2200" b="1" dirty="0">
                  <a:latin typeface="+mj-lt"/>
                </a:rPr>
                <a:t>In this lesson, you will </a:t>
              </a:r>
              <a:r>
                <a:rPr lang="en-US" sz="2200" b="1">
                  <a:latin typeface="+mj-lt"/>
                </a:rPr>
                <a:t>learn </a:t>
              </a:r>
              <a:r>
                <a:rPr lang="en-US" sz="2200" b="1" smtClean="0">
                  <a:latin typeface="+mj-lt"/>
                </a:rPr>
                <a:t>how to</a:t>
              </a:r>
              <a:r>
                <a:rPr lang="en-US" sz="2200" b="1" dirty="0" smtClean="0">
                  <a:latin typeface="+mj-lt"/>
                </a:rPr>
                <a:t>:</a:t>
              </a:r>
              <a:endParaRPr lang="en-US" sz="2200" b="1" dirty="0">
                <a:latin typeface="+mj-lt"/>
              </a:endParaRPr>
            </a:p>
          </p:txBody>
        </p:sp>
      </p:grpSp>
      <p:grpSp>
        <p:nvGrpSpPr>
          <p:cNvPr id="22" name="Group 21"/>
          <p:cNvGrpSpPr/>
          <p:nvPr/>
        </p:nvGrpSpPr>
        <p:grpSpPr>
          <a:xfrm>
            <a:off x="383146" y="2722101"/>
            <a:ext cx="5029200" cy="1150306"/>
            <a:chOff x="304800" y="1523999"/>
            <a:chExt cx="5029200" cy="1518196"/>
          </a:xfrm>
        </p:grpSpPr>
        <p:sp>
          <p:nvSpPr>
            <p:cNvPr id="23" name="Rounded Rectangle 22"/>
            <p:cNvSpPr/>
            <p:nvPr/>
          </p:nvSpPr>
          <p:spPr>
            <a:xfrm>
              <a:off x="304800" y="1523999"/>
              <a:ext cx="4955146" cy="1518196"/>
            </a:xfrm>
            <a:prstGeom prst="roundRect">
              <a:avLst>
                <a:gd name="adj" fmla="val 21552"/>
              </a:avLst>
            </a:prstGeom>
            <a:ln/>
          </p:spPr>
          <p:style>
            <a:lnRef idx="1">
              <a:schemeClr val="accent4"/>
            </a:lnRef>
            <a:fillRef idx="2">
              <a:schemeClr val="accent4"/>
            </a:fillRef>
            <a:effectRef idx="1">
              <a:schemeClr val="accent4"/>
            </a:effectRef>
            <a:fontRef idx="minor">
              <a:schemeClr val="dk1"/>
            </a:fontRef>
          </p:style>
          <p:txBody>
            <a:bodyPr anchor="ctr"/>
            <a:lstStyle/>
            <a:p>
              <a:endParaRPr lang="en-US" sz="2400" b="1" dirty="0">
                <a:solidFill>
                  <a:srgbClr val="C00000"/>
                </a:solidFill>
              </a:endParaRPr>
            </a:p>
            <a:p>
              <a:r>
                <a:rPr lang="en-US" sz="2400" b="1" dirty="0" smtClean="0">
                  <a:solidFill>
                    <a:srgbClr val="C00000"/>
                  </a:solidFill>
                </a:rPr>
                <a:t>	</a:t>
              </a:r>
              <a:endParaRPr lang="en-US" sz="2400" b="1" dirty="0">
                <a:solidFill>
                  <a:srgbClr val="C00000"/>
                </a:solidFill>
              </a:endParaRPr>
            </a:p>
          </p:txBody>
        </p:sp>
        <p:sp>
          <p:nvSpPr>
            <p:cNvPr id="24" name="TextBox 23"/>
            <p:cNvSpPr txBox="1"/>
            <p:nvPr/>
          </p:nvSpPr>
          <p:spPr>
            <a:xfrm>
              <a:off x="381000" y="1641812"/>
              <a:ext cx="4953000" cy="888705"/>
            </a:xfrm>
            <a:prstGeom prst="rect">
              <a:avLst/>
            </a:prstGeom>
            <a:noFill/>
          </p:spPr>
          <p:txBody>
            <a:bodyPr wrap="square" rtlCol="0">
              <a:spAutoFit/>
            </a:bodyPr>
            <a:lstStyle/>
            <a:p>
              <a:pPr lvl="0"/>
              <a:r>
                <a:rPr lang="en-US" sz="2000" dirty="0" smtClean="0">
                  <a:latin typeface="+mn-lt"/>
                </a:rPr>
                <a:t>Write programs that carry out different instructions based on whether one or more logical conditions are true. </a:t>
              </a:r>
              <a:endParaRPr lang="en-US" dirty="0"/>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1000"/>
                                        <p:tgtEl>
                                          <p:spTgt spid="10"/>
                                        </p:tgtEl>
                                      </p:cBhvr>
                                    </p:animEffect>
                                    <p:anim calcmode="lin" valueType="num">
                                      <p:cBhvr>
                                        <p:cTn id="8" dur="1000" fill="hold"/>
                                        <p:tgtEl>
                                          <p:spTgt spid="10"/>
                                        </p:tgtEl>
                                        <p:attrNameLst>
                                          <p:attrName>ppt_x</p:attrName>
                                        </p:attrNameLst>
                                      </p:cBhvr>
                                      <p:tavLst>
                                        <p:tav tm="0">
                                          <p:val>
                                            <p:strVal val="#ppt_x"/>
                                          </p:val>
                                        </p:tav>
                                        <p:tav tm="100000">
                                          <p:val>
                                            <p:strVal val="#ppt_x"/>
                                          </p:val>
                                        </p:tav>
                                      </p:tavLst>
                                    </p:anim>
                                    <p:anim calcmode="lin" valueType="num">
                                      <p:cBhvr>
                                        <p:cTn id="9" dur="900" decel="100000" fill="hold"/>
                                        <p:tgtEl>
                                          <p:spTgt spid="10"/>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10"/>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9" presetClass="entr" presetSubtype="0" fill="hold" nodeType="clickEffect">
                                  <p:stCondLst>
                                    <p:cond delay="0"/>
                                  </p:stCondLst>
                                  <p:childTnLst>
                                    <p:set>
                                      <p:cBhvr>
                                        <p:cTn id="14" dur="1" fill="hold">
                                          <p:stCondLst>
                                            <p:cond delay="0"/>
                                          </p:stCondLst>
                                        </p:cTn>
                                        <p:tgtEl>
                                          <p:spTgt spid="13"/>
                                        </p:tgtEl>
                                        <p:attrNameLst>
                                          <p:attrName>style.visibility</p:attrName>
                                        </p:attrNameLst>
                                      </p:cBhvr>
                                      <p:to>
                                        <p:strVal val="visible"/>
                                      </p:to>
                                    </p:set>
                                    <p:animEffect transition="in" filter="dissolve">
                                      <p:cBhvr>
                                        <p:cTn id="15" dur="500"/>
                                        <p:tgtEl>
                                          <p:spTgt spid="13"/>
                                        </p:tgtEl>
                                      </p:cBhvr>
                                    </p:animEffect>
                                  </p:childTnLst>
                                </p:cTn>
                              </p:par>
                            </p:childTnLst>
                          </p:cTn>
                        </p:par>
                      </p:childTnLst>
                    </p:cTn>
                  </p:par>
                  <p:par>
                    <p:cTn id="16" fill="hold">
                      <p:stCondLst>
                        <p:cond delay="indefinite"/>
                      </p:stCondLst>
                      <p:childTnLst>
                        <p:par>
                          <p:cTn id="17" fill="hold">
                            <p:stCondLst>
                              <p:cond delay="0"/>
                            </p:stCondLst>
                            <p:childTnLst>
                              <p:par>
                                <p:cTn id="18" presetID="18" presetClass="entr" presetSubtype="12" fill="hold" nodeType="clickEffect">
                                  <p:stCondLst>
                                    <p:cond delay="0"/>
                                  </p:stCondLst>
                                  <p:childTnLst>
                                    <p:set>
                                      <p:cBhvr>
                                        <p:cTn id="19" dur="1" fill="hold">
                                          <p:stCondLst>
                                            <p:cond delay="0"/>
                                          </p:stCondLst>
                                        </p:cTn>
                                        <p:tgtEl>
                                          <p:spTgt spid="14"/>
                                        </p:tgtEl>
                                        <p:attrNameLst>
                                          <p:attrName>style.visibility</p:attrName>
                                        </p:attrNameLst>
                                      </p:cBhvr>
                                      <p:to>
                                        <p:strVal val="visible"/>
                                      </p:to>
                                    </p:set>
                                    <p:animEffect transition="in" filter="strips(downLeft)">
                                      <p:cBhvr>
                                        <p:cTn id="20" dur="500"/>
                                        <p:tgtEl>
                                          <p:spTgt spid="14"/>
                                        </p:tgtEl>
                                      </p:cBhvr>
                                    </p:animEffect>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2"/>
                                        </p:tgtEl>
                                        <p:attrNameLst>
                                          <p:attrName>style.visibility</p:attrName>
                                        </p:attrNameLst>
                                      </p:cBhvr>
                                      <p:to>
                                        <p:strVal val="visible"/>
                                      </p:to>
                                    </p:set>
                                    <p:anim calcmode="lin" valueType="num">
                                      <p:cBhvr additive="base">
                                        <p:cTn id="25" dur="500" fill="hold"/>
                                        <p:tgtEl>
                                          <p:spTgt spid="22"/>
                                        </p:tgtEl>
                                        <p:attrNameLst>
                                          <p:attrName>ppt_x</p:attrName>
                                        </p:attrNameLst>
                                      </p:cBhvr>
                                      <p:tavLst>
                                        <p:tav tm="0">
                                          <p:val>
                                            <p:strVal val="#ppt_x"/>
                                          </p:val>
                                        </p:tav>
                                        <p:tav tm="100000">
                                          <p:val>
                                            <p:strVal val="#ppt_x"/>
                                          </p:val>
                                        </p:tav>
                                      </p:tavLst>
                                    </p:anim>
                                    <p:anim calcmode="lin" valueType="num">
                                      <p:cBhvr additive="base">
                                        <p:cTn id="26"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
          </a:xfrm>
        </p:spPr>
        <p:txBody>
          <a:bodyPr>
            <a:normAutofit fontScale="90000"/>
          </a:bodyPr>
          <a:lstStyle/>
          <a:p>
            <a:r>
              <a:rPr lang="en-US" sz="1800" dirty="0" smtClean="0"/>
              <a:t/>
            </a:r>
            <a:br>
              <a:rPr lang="en-US" sz="1800" dirty="0" smtClean="0"/>
            </a:br>
            <a:r>
              <a:rPr lang="en-US" sz="2700" dirty="0" smtClean="0">
                <a:latin typeface="+mj-lt"/>
              </a:rPr>
              <a:t> </a:t>
            </a:r>
            <a:r>
              <a:rPr lang="en-US" sz="2700" b="1" dirty="0" smtClean="0">
                <a:latin typeface="+mj-lt"/>
              </a:rPr>
              <a:t>Conditions in Small Basic Programs</a:t>
            </a:r>
            <a:br>
              <a:rPr lang="en-US" sz="2700" b="1" dirty="0" smtClean="0">
                <a:latin typeface="+mj-lt"/>
              </a:rPr>
            </a:br>
            <a:endParaRPr lang="en-US" sz="2700" dirty="0" smtClean="0">
              <a:latin typeface="+mj-lt"/>
            </a:endParaRPr>
          </a:p>
        </p:txBody>
      </p:sp>
      <p:grpSp>
        <p:nvGrpSpPr>
          <p:cNvPr id="12" name="Group 11"/>
          <p:cNvGrpSpPr/>
          <p:nvPr/>
        </p:nvGrpSpPr>
        <p:grpSpPr>
          <a:xfrm>
            <a:off x="228600" y="1701237"/>
            <a:ext cx="4419600" cy="685800"/>
            <a:chOff x="228600" y="1828800"/>
            <a:chExt cx="4419600" cy="685800"/>
          </a:xfrm>
        </p:grpSpPr>
        <p:sp>
          <p:nvSpPr>
            <p:cNvPr id="10" name="Rounded Rectangle 9"/>
            <p:cNvSpPr/>
            <p:nvPr/>
          </p:nvSpPr>
          <p:spPr bwMode="auto">
            <a:xfrm>
              <a:off x="228600" y="1828800"/>
              <a:ext cx="4267200" cy="685800"/>
            </a:xfrm>
            <a:prstGeom prst="roundRect">
              <a:avLst>
                <a:gd name="adj" fmla="val 30000"/>
              </a:avLst>
            </a:prstGeom>
            <a:gradFill>
              <a:gsLst>
                <a:gs pos="0">
                  <a:srgbClr val="FFC000"/>
                </a:gs>
                <a:gs pos="35000">
                  <a:srgbClr val="FFC000"/>
                </a:gs>
                <a:gs pos="100000">
                  <a:srgbClr val="FFFFD5"/>
                </a:gs>
              </a:gsLst>
            </a:gradFill>
            <a:ln>
              <a:solidFill>
                <a:srgbClr val="205D0B"/>
              </a:solidFill>
            </a:ln>
          </p:spPr>
          <p:style>
            <a:lnRef idx="1">
              <a:schemeClr val="accent3"/>
            </a:lnRef>
            <a:fillRef idx="2">
              <a:schemeClr val="accent3"/>
            </a:fillRef>
            <a:effectRef idx="1">
              <a:schemeClr val="accent3"/>
            </a:effectRef>
            <a:fontRef idx="minor">
              <a:schemeClr val="dk1"/>
            </a:fontRef>
          </p:style>
          <p:txBody>
            <a:bodyPr anchor="ctr"/>
            <a:lstStyle/>
            <a:p>
              <a:pPr algn="ctr" fontAlgn="auto">
                <a:spcBef>
                  <a:spcPts val="0"/>
                </a:spcBef>
                <a:spcAft>
                  <a:spcPts val="0"/>
                </a:spcAft>
                <a:defRPr/>
              </a:pPr>
              <a:endParaRPr lang="en-US" dirty="0">
                <a:solidFill>
                  <a:schemeClr val="tx1">
                    <a:lumMod val="85000"/>
                    <a:lumOff val="15000"/>
                  </a:schemeClr>
                </a:solidFill>
              </a:endParaRPr>
            </a:p>
          </p:txBody>
        </p:sp>
        <p:sp>
          <p:nvSpPr>
            <p:cNvPr id="11" name="TextBox 20"/>
            <p:cNvSpPr txBox="1">
              <a:spLocks noChangeArrowheads="1"/>
            </p:cNvSpPr>
            <p:nvPr/>
          </p:nvSpPr>
          <p:spPr bwMode="auto">
            <a:xfrm>
              <a:off x="304800" y="1981200"/>
              <a:ext cx="4343400" cy="400110"/>
            </a:xfrm>
            <a:prstGeom prst="rect">
              <a:avLst/>
            </a:prstGeom>
            <a:noFill/>
            <a:ln w="9525">
              <a:noFill/>
              <a:miter lim="800000"/>
              <a:headEnd/>
              <a:tailEnd/>
            </a:ln>
          </p:spPr>
          <p:txBody>
            <a:bodyPr wrap="square">
              <a:spAutoFit/>
            </a:bodyPr>
            <a:lstStyle/>
            <a:p>
              <a:r>
                <a:rPr lang="en-US" sz="2000" smtClean="0">
                  <a:latin typeface="+mn-lt"/>
                </a:rPr>
                <a:t>Let’s look at the following program:</a:t>
              </a:r>
              <a:endParaRPr lang="en-US" sz="2000" dirty="0">
                <a:latin typeface="+mn-lt"/>
              </a:endParaRPr>
            </a:p>
          </p:txBody>
        </p:sp>
      </p:grpSp>
      <p:sp>
        <p:nvSpPr>
          <p:cNvPr id="23" name="Rounded Rectangle 22"/>
          <p:cNvSpPr/>
          <p:nvPr/>
        </p:nvSpPr>
        <p:spPr bwMode="auto">
          <a:xfrm>
            <a:off x="2946623" y="2435927"/>
            <a:ext cx="5855776" cy="1863804"/>
          </a:xfrm>
          <a:prstGeom prst="roundRect">
            <a:avLst>
              <a:gd name="adj" fmla="val 30000"/>
            </a:avLst>
          </a:prstGeom>
          <a:gradFill>
            <a:gsLst>
              <a:gs pos="0">
                <a:srgbClr val="FFC000"/>
              </a:gs>
              <a:gs pos="35000">
                <a:srgbClr val="FFC000"/>
              </a:gs>
              <a:gs pos="100000">
                <a:srgbClr val="FFFFD5"/>
              </a:gs>
            </a:gsLst>
          </a:gradFill>
          <a:ln>
            <a:solidFill>
              <a:srgbClr val="205D0B"/>
            </a:solidFill>
          </a:ln>
        </p:spPr>
        <p:style>
          <a:lnRef idx="1">
            <a:schemeClr val="accent3"/>
          </a:lnRef>
          <a:fillRef idx="2">
            <a:schemeClr val="accent3"/>
          </a:fillRef>
          <a:effectRef idx="1">
            <a:schemeClr val="accent3"/>
          </a:effectRef>
          <a:fontRef idx="minor">
            <a:schemeClr val="dk1"/>
          </a:fontRef>
        </p:style>
        <p:txBody>
          <a:bodyPr anchor="ctr"/>
          <a:lstStyle/>
          <a:p>
            <a:pPr algn="ctr" fontAlgn="auto">
              <a:spcBef>
                <a:spcPts val="0"/>
              </a:spcBef>
              <a:spcAft>
                <a:spcPts val="0"/>
              </a:spcAft>
              <a:defRPr/>
            </a:pPr>
            <a:endParaRPr lang="en-US" dirty="0">
              <a:solidFill>
                <a:schemeClr val="tx1">
                  <a:lumMod val="85000"/>
                  <a:lumOff val="15000"/>
                </a:schemeClr>
              </a:solidFill>
            </a:endParaRPr>
          </a:p>
        </p:txBody>
      </p:sp>
      <p:grpSp>
        <p:nvGrpSpPr>
          <p:cNvPr id="18" name="Group 17"/>
          <p:cNvGrpSpPr/>
          <p:nvPr/>
        </p:nvGrpSpPr>
        <p:grpSpPr>
          <a:xfrm>
            <a:off x="228600" y="762000"/>
            <a:ext cx="8686800" cy="762000"/>
            <a:chOff x="5200261" y="3886200"/>
            <a:chExt cx="3486539" cy="1676400"/>
          </a:xfrm>
        </p:grpSpPr>
        <p:sp>
          <p:nvSpPr>
            <p:cNvPr id="24" name="Rounded Rectangle 23"/>
            <p:cNvSpPr/>
            <p:nvPr/>
          </p:nvSpPr>
          <p:spPr bwMode="auto">
            <a:xfrm>
              <a:off x="5200261" y="3886200"/>
              <a:ext cx="3486539" cy="1676400"/>
            </a:xfrm>
            <a:prstGeom prst="roundRect">
              <a:avLst/>
            </a:prstGeom>
            <a:solidFill>
              <a:srgbClr val="9BBB59"/>
            </a:solidFill>
          </p:spPr>
          <p:style>
            <a:lnRef idx="3">
              <a:schemeClr val="lt1"/>
            </a:lnRef>
            <a:fillRef idx="1">
              <a:schemeClr val="accent3"/>
            </a:fillRef>
            <a:effectRef idx="1">
              <a:schemeClr val="accent3"/>
            </a:effectRef>
            <a:fontRef idx="minor">
              <a:schemeClr val="lt1"/>
            </a:fontRef>
          </p:style>
          <p:txBody>
            <a:bodyPr anchor="ctr"/>
            <a:lstStyle/>
            <a:p>
              <a:pPr algn="ctr" fontAlgn="auto">
                <a:spcBef>
                  <a:spcPts val="0"/>
                </a:spcBef>
                <a:spcAft>
                  <a:spcPts val="0"/>
                </a:spcAft>
                <a:defRPr/>
              </a:pPr>
              <a:endParaRPr lang="en-US" sz="2000" dirty="0"/>
            </a:p>
          </p:txBody>
        </p:sp>
        <p:sp>
          <p:nvSpPr>
            <p:cNvPr id="25" name="TextBox 4"/>
            <p:cNvSpPr txBox="1">
              <a:spLocks noChangeArrowheads="1"/>
            </p:cNvSpPr>
            <p:nvPr/>
          </p:nvSpPr>
          <p:spPr bwMode="auto">
            <a:xfrm>
              <a:off x="5231115" y="4025900"/>
              <a:ext cx="3402555" cy="880242"/>
            </a:xfrm>
            <a:prstGeom prst="rect">
              <a:avLst/>
            </a:prstGeom>
            <a:noFill/>
            <a:ln w="9525">
              <a:noFill/>
              <a:miter lim="800000"/>
              <a:headEnd/>
              <a:tailEnd/>
            </a:ln>
          </p:spPr>
          <p:txBody>
            <a:bodyPr wrap="square">
              <a:spAutoFit/>
            </a:bodyPr>
            <a:lstStyle/>
            <a:p>
              <a:r>
                <a:rPr lang="en-US" sz="2000" dirty="0" smtClean="0">
                  <a:latin typeface="+mn-lt"/>
                </a:rPr>
                <a:t>Recap variables and the read function</a:t>
              </a:r>
              <a:endParaRPr lang="en-US" sz="2000" dirty="0">
                <a:latin typeface="+mn-lt"/>
              </a:endParaRPr>
            </a:p>
          </p:txBody>
        </p:sp>
      </p:grpSp>
      <p:grpSp>
        <p:nvGrpSpPr>
          <p:cNvPr id="26" name="Group 25"/>
          <p:cNvGrpSpPr/>
          <p:nvPr/>
        </p:nvGrpSpPr>
        <p:grpSpPr>
          <a:xfrm>
            <a:off x="214692" y="4242841"/>
            <a:ext cx="7848600" cy="653700"/>
            <a:chOff x="296158" y="2866515"/>
            <a:chExt cx="4876800" cy="780564"/>
          </a:xfrm>
        </p:grpSpPr>
        <p:sp>
          <p:nvSpPr>
            <p:cNvPr id="27" name="Rounded Rectangle 26"/>
            <p:cNvSpPr/>
            <p:nvPr/>
          </p:nvSpPr>
          <p:spPr>
            <a:xfrm>
              <a:off x="296158" y="2866515"/>
              <a:ext cx="4876800" cy="780564"/>
            </a:xfrm>
            <a:prstGeom prst="roundRect">
              <a:avLst>
                <a:gd name="adj" fmla="val 25431"/>
              </a:avLst>
            </a:prstGeom>
            <a:ln/>
          </p:spPr>
          <p:style>
            <a:lnRef idx="1">
              <a:schemeClr val="accent4"/>
            </a:lnRef>
            <a:fillRef idx="2">
              <a:schemeClr val="accent4"/>
            </a:fillRef>
            <a:effectRef idx="1">
              <a:schemeClr val="accent4"/>
            </a:effectRef>
            <a:fontRef idx="minor">
              <a:schemeClr val="dk1"/>
            </a:fontRef>
          </p:style>
          <p:txBody>
            <a:bodyPr anchor="ctr"/>
            <a:lstStyle/>
            <a:p>
              <a:endParaRPr lang="en-US" sz="2000" b="1" dirty="0">
                <a:solidFill>
                  <a:srgbClr val="C00000"/>
                </a:solidFill>
              </a:endParaRPr>
            </a:p>
            <a:p>
              <a:r>
                <a:rPr lang="en-US" sz="2000" b="1" dirty="0" smtClean="0">
                  <a:solidFill>
                    <a:srgbClr val="C00000"/>
                  </a:solidFill>
                </a:rPr>
                <a:t>	</a:t>
              </a:r>
              <a:endParaRPr lang="en-US" sz="2000" b="1" dirty="0">
                <a:solidFill>
                  <a:srgbClr val="C00000"/>
                </a:solidFill>
              </a:endParaRPr>
            </a:p>
          </p:txBody>
        </p:sp>
        <p:sp>
          <p:nvSpPr>
            <p:cNvPr id="28" name="TextBox 27"/>
            <p:cNvSpPr txBox="1"/>
            <p:nvPr/>
          </p:nvSpPr>
          <p:spPr>
            <a:xfrm>
              <a:off x="352148" y="3051203"/>
              <a:ext cx="4799390" cy="477759"/>
            </a:xfrm>
            <a:prstGeom prst="rect">
              <a:avLst/>
            </a:prstGeom>
            <a:noFill/>
          </p:spPr>
          <p:txBody>
            <a:bodyPr wrap="square" rtlCol="0">
              <a:spAutoFit/>
            </a:bodyPr>
            <a:lstStyle/>
            <a:p>
              <a:r>
                <a:rPr lang="en-US" sz="2000" dirty="0" smtClean="0">
                  <a:latin typeface="+mn-lt"/>
                </a:rPr>
                <a:t>This program instructs the computer to ask for your age.</a:t>
              </a:r>
            </a:p>
          </p:txBody>
        </p:sp>
      </p:grpSp>
      <p:grpSp>
        <p:nvGrpSpPr>
          <p:cNvPr id="29" name="Group 28"/>
          <p:cNvGrpSpPr/>
          <p:nvPr/>
        </p:nvGrpSpPr>
        <p:grpSpPr>
          <a:xfrm>
            <a:off x="242510" y="5119577"/>
            <a:ext cx="7848600" cy="1150670"/>
            <a:chOff x="304800" y="2895600"/>
            <a:chExt cx="4876800" cy="1123690"/>
          </a:xfrm>
        </p:grpSpPr>
        <p:sp>
          <p:nvSpPr>
            <p:cNvPr id="30" name="Rounded Rectangle 29"/>
            <p:cNvSpPr/>
            <p:nvPr/>
          </p:nvSpPr>
          <p:spPr>
            <a:xfrm>
              <a:off x="304800" y="2895600"/>
              <a:ext cx="4876800" cy="1066800"/>
            </a:xfrm>
            <a:prstGeom prst="roundRect">
              <a:avLst>
                <a:gd name="adj" fmla="val 25431"/>
              </a:avLst>
            </a:prstGeom>
            <a:ln/>
          </p:spPr>
          <p:style>
            <a:lnRef idx="1">
              <a:schemeClr val="accent4"/>
            </a:lnRef>
            <a:fillRef idx="2">
              <a:schemeClr val="accent4"/>
            </a:fillRef>
            <a:effectRef idx="1">
              <a:schemeClr val="accent4"/>
            </a:effectRef>
            <a:fontRef idx="minor">
              <a:schemeClr val="dk1"/>
            </a:fontRef>
          </p:style>
          <p:txBody>
            <a:bodyPr anchor="ctr"/>
            <a:lstStyle/>
            <a:p>
              <a:endParaRPr lang="en-US" sz="2000" b="1" dirty="0">
                <a:solidFill>
                  <a:srgbClr val="C00000"/>
                </a:solidFill>
              </a:endParaRPr>
            </a:p>
            <a:p>
              <a:r>
                <a:rPr lang="en-US" sz="2000" b="1" dirty="0" smtClean="0">
                  <a:solidFill>
                    <a:srgbClr val="C00000"/>
                  </a:solidFill>
                </a:rPr>
                <a:t>	</a:t>
              </a:r>
              <a:endParaRPr lang="en-US" sz="2000" b="1" dirty="0">
                <a:solidFill>
                  <a:srgbClr val="C00000"/>
                </a:solidFill>
              </a:endParaRPr>
            </a:p>
          </p:txBody>
        </p:sp>
        <p:sp>
          <p:nvSpPr>
            <p:cNvPr id="31" name="TextBox 30"/>
            <p:cNvSpPr txBox="1"/>
            <p:nvPr/>
          </p:nvSpPr>
          <p:spPr>
            <a:xfrm>
              <a:off x="334863" y="3027442"/>
              <a:ext cx="4799390" cy="991848"/>
            </a:xfrm>
            <a:prstGeom prst="rect">
              <a:avLst/>
            </a:prstGeom>
            <a:noFill/>
          </p:spPr>
          <p:txBody>
            <a:bodyPr wrap="square" rtlCol="0">
              <a:spAutoFit/>
            </a:bodyPr>
            <a:lstStyle/>
            <a:p>
              <a:r>
                <a:rPr lang="en-US" sz="2000" dirty="0" smtClean="0">
                  <a:latin typeface="+mn-lt"/>
                </a:rPr>
                <a:t>Notice that this program contains a variable “</a:t>
              </a:r>
              <a:r>
                <a:rPr lang="en-US" sz="2000" dirty="0" err="1" smtClean="0">
                  <a:latin typeface="+mn-lt"/>
                </a:rPr>
                <a:t>myage</a:t>
              </a:r>
              <a:r>
                <a:rPr lang="en-US" sz="2000" dirty="0" smtClean="0">
                  <a:latin typeface="+mn-lt"/>
                </a:rPr>
                <a:t>”. It read the input and remembers what it is.</a:t>
              </a:r>
            </a:p>
            <a:p>
              <a:r>
                <a:rPr lang="en-US" sz="2000" dirty="0" smtClean="0">
                  <a:latin typeface="+mn-lt"/>
                </a:rPr>
                <a:t>Finally it writes a sentence to the screen that tells you how old you are</a:t>
              </a:r>
              <a:endParaRPr lang="en-US" sz="2000" dirty="0">
                <a:latin typeface="+mn-lt"/>
              </a:endParaRPr>
            </a:p>
          </p:txBody>
        </p:sp>
      </p:grpSp>
      <p:pic>
        <p:nvPicPr>
          <p:cNvPr id="19" name="Picture 18"/>
          <p:cNvPicPr/>
          <p:nvPr/>
        </p:nvPicPr>
        <p:blipFill>
          <a:blip r:embed="rId3"/>
          <a:stretch>
            <a:fillRect/>
          </a:stretch>
        </p:blipFill>
        <p:spPr>
          <a:xfrm>
            <a:off x="3377195" y="2617939"/>
            <a:ext cx="4994632" cy="1499780"/>
          </a:xfrm>
          <a:prstGeom prst="rect">
            <a:avLst/>
          </a:prstGeom>
        </p:spPr>
      </p:pic>
    </p:spTree>
    <p:extLst>
      <p:ext uri="{BB962C8B-B14F-4D97-AF65-F5344CB8AC3E}">
        <p14:creationId xmlns:p14="http://schemas.microsoft.com/office/powerpoint/2010/main" val="29122495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900" decel="100000" fill="hold"/>
                                        <p:tgtEl>
                                          <p:spTgt spid="2"/>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2"/>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nodeType="clickEffect">
                                  <p:stCondLst>
                                    <p:cond delay="0"/>
                                  </p:stCondLst>
                                  <p:childTnLst>
                                    <p:set>
                                      <p:cBhvr>
                                        <p:cTn id="14" dur="1" fill="hold">
                                          <p:stCondLst>
                                            <p:cond delay="0"/>
                                          </p:stCondLst>
                                        </p:cTn>
                                        <p:tgtEl>
                                          <p:spTgt spid="18"/>
                                        </p:tgtEl>
                                        <p:attrNameLst>
                                          <p:attrName>style.visibility</p:attrName>
                                        </p:attrNameLst>
                                      </p:cBhvr>
                                      <p:to>
                                        <p:strVal val="visible"/>
                                      </p:to>
                                    </p:set>
                                    <p:animEffect transition="in" filter="blinds(horizontal)">
                                      <p:cBhvr>
                                        <p:cTn id="15" dur="500"/>
                                        <p:tgtEl>
                                          <p:spTgt spid="18"/>
                                        </p:tgtEl>
                                      </p:cBhvr>
                                    </p:animEffect>
                                  </p:childTnLst>
                                </p:cTn>
                              </p:par>
                            </p:childTnLst>
                          </p:cTn>
                        </p:par>
                      </p:childTnLst>
                    </p:cTn>
                  </p:par>
                  <p:par>
                    <p:cTn id="16" fill="hold">
                      <p:stCondLst>
                        <p:cond delay="indefinite"/>
                      </p:stCondLst>
                      <p:childTnLst>
                        <p:par>
                          <p:cTn id="17" fill="hold">
                            <p:stCondLst>
                              <p:cond delay="0"/>
                            </p:stCondLst>
                            <p:childTnLst>
                              <p:par>
                                <p:cTn id="18" presetID="30" presetClass="entr" presetSubtype="0" fill="hold" nodeType="clickEffect">
                                  <p:stCondLst>
                                    <p:cond delay="0"/>
                                  </p:stCondLst>
                                  <p:childTnLst>
                                    <p:set>
                                      <p:cBhvr>
                                        <p:cTn id="19" dur="1" fill="hold">
                                          <p:stCondLst>
                                            <p:cond delay="0"/>
                                          </p:stCondLst>
                                        </p:cTn>
                                        <p:tgtEl>
                                          <p:spTgt spid="12"/>
                                        </p:tgtEl>
                                        <p:attrNameLst>
                                          <p:attrName>style.visibility</p:attrName>
                                        </p:attrNameLst>
                                      </p:cBhvr>
                                      <p:to>
                                        <p:strVal val="visible"/>
                                      </p:to>
                                    </p:set>
                                    <p:animEffect transition="in" filter="fade">
                                      <p:cBhvr>
                                        <p:cTn id="20" dur="800" decel="100000"/>
                                        <p:tgtEl>
                                          <p:spTgt spid="12"/>
                                        </p:tgtEl>
                                      </p:cBhvr>
                                    </p:animEffect>
                                    <p:anim calcmode="lin" valueType="num">
                                      <p:cBhvr>
                                        <p:cTn id="21" dur="800" decel="100000" fill="hold"/>
                                        <p:tgtEl>
                                          <p:spTgt spid="12"/>
                                        </p:tgtEl>
                                        <p:attrNameLst>
                                          <p:attrName>style.rotation</p:attrName>
                                        </p:attrNameLst>
                                      </p:cBhvr>
                                      <p:tavLst>
                                        <p:tav tm="0">
                                          <p:val>
                                            <p:fltVal val="-90"/>
                                          </p:val>
                                        </p:tav>
                                        <p:tav tm="100000">
                                          <p:val>
                                            <p:fltVal val="0"/>
                                          </p:val>
                                        </p:tav>
                                      </p:tavLst>
                                    </p:anim>
                                    <p:anim calcmode="lin" valueType="num">
                                      <p:cBhvr>
                                        <p:cTn id="22" dur="800" decel="100000" fill="hold"/>
                                        <p:tgtEl>
                                          <p:spTgt spid="12"/>
                                        </p:tgtEl>
                                        <p:attrNameLst>
                                          <p:attrName>ppt_x</p:attrName>
                                        </p:attrNameLst>
                                      </p:cBhvr>
                                      <p:tavLst>
                                        <p:tav tm="0">
                                          <p:val>
                                            <p:strVal val="#ppt_x+0.4"/>
                                          </p:val>
                                        </p:tav>
                                        <p:tav tm="100000">
                                          <p:val>
                                            <p:strVal val="#ppt_x-0.05"/>
                                          </p:val>
                                        </p:tav>
                                      </p:tavLst>
                                    </p:anim>
                                    <p:anim calcmode="lin" valueType="num">
                                      <p:cBhvr>
                                        <p:cTn id="23" dur="800" decel="100000" fill="hold"/>
                                        <p:tgtEl>
                                          <p:spTgt spid="12"/>
                                        </p:tgtEl>
                                        <p:attrNameLst>
                                          <p:attrName>ppt_y</p:attrName>
                                        </p:attrNameLst>
                                      </p:cBhvr>
                                      <p:tavLst>
                                        <p:tav tm="0">
                                          <p:val>
                                            <p:strVal val="#ppt_y-0.4"/>
                                          </p:val>
                                        </p:tav>
                                        <p:tav tm="100000">
                                          <p:val>
                                            <p:strVal val="#ppt_y+0.1"/>
                                          </p:val>
                                        </p:tav>
                                      </p:tavLst>
                                    </p:anim>
                                    <p:anim calcmode="lin" valueType="num">
                                      <p:cBhvr>
                                        <p:cTn id="24" dur="200" accel="100000" fill="hold">
                                          <p:stCondLst>
                                            <p:cond delay="800"/>
                                          </p:stCondLst>
                                        </p:cTn>
                                        <p:tgtEl>
                                          <p:spTgt spid="12"/>
                                        </p:tgtEl>
                                        <p:attrNameLst>
                                          <p:attrName>ppt_x</p:attrName>
                                        </p:attrNameLst>
                                      </p:cBhvr>
                                      <p:tavLst>
                                        <p:tav tm="0">
                                          <p:val>
                                            <p:strVal val="#ppt_x-0.05"/>
                                          </p:val>
                                        </p:tav>
                                        <p:tav tm="100000">
                                          <p:val>
                                            <p:strVal val="#ppt_x"/>
                                          </p:val>
                                        </p:tav>
                                      </p:tavLst>
                                    </p:anim>
                                    <p:anim calcmode="lin" valueType="num">
                                      <p:cBhvr>
                                        <p:cTn id="25" dur="200" accel="100000" fill="hold">
                                          <p:stCondLst>
                                            <p:cond delay="800"/>
                                          </p:stCondLst>
                                        </p:cTn>
                                        <p:tgtEl>
                                          <p:spTgt spid="12"/>
                                        </p:tgtEl>
                                        <p:attrNameLst>
                                          <p:attrName>ppt_y</p:attrName>
                                        </p:attrNameLst>
                                      </p:cBhvr>
                                      <p:tavLst>
                                        <p:tav tm="0">
                                          <p:val>
                                            <p:strVal val="#ppt_y+0.1"/>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nodeType="clickEffect">
                                  <p:stCondLst>
                                    <p:cond delay="0"/>
                                  </p:stCondLst>
                                  <p:childTnLst>
                                    <p:set>
                                      <p:cBhvr>
                                        <p:cTn id="29" dur="1" fill="hold">
                                          <p:stCondLst>
                                            <p:cond delay="0"/>
                                          </p:stCondLst>
                                        </p:cTn>
                                        <p:tgtEl>
                                          <p:spTgt spid="26"/>
                                        </p:tgtEl>
                                        <p:attrNameLst>
                                          <p:attrName>style.visibility</p:attrName>
                                        </p:attrNameLst>
                                      </p:cBhvr>
                                      <p:to>
                                        <p:strVal val="visible"/>
                                      </p:to>
                                    </p:set>
                                    <p:anim calcmode="lin" valueType="num">
                                      <p:cBhvr additive="base">
                                        <p:cTn id="30" dur="500" fill="hold"/>
                                        <p:tgtEl>
                                          <p:spTgt spid="26"/>
                                        </p:tgtEl>
                                        <p:attrNameLst>
                                          <p:attrName>ppt_x</p:attrName>
                                        </p:attrNameLst>
                                      </p:cBhvr>
                                      <p:tavLst>
                                        <p:tav tm="0">
                                          <p:val>
                                            <p:strVal val="#ppt_x"/>
                                          </p:val>
                                        </p:tav>
                                        <p:tav tm="100000">
                                          <p:val>
                                            <p:strVal val="#ppt_x"/>
                                          </p:val>
                                        </p:tav>
                                      </p:tavLst>
                                    </p:anim>
                                    <p:anim calcmode="lin" valueType="num">
                                      <p:cBhvr additive="base">
                                        <p:cTn id="31" dur="500" fill="hold"/>
                                        <p:tgtEl>
                                          <p:spTgt spid="26"/>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39" presetClass="entr" presetSubtype="0" accel="100000" fill="hold" nodeType="clickEffect">
                                  <p:stCondLst>
                                    <p:cond delay="0"/>
                                  </p:stCondLst>
                                  <p:childTnLst>
                                    <p:set>
                                      <p:cBhvr>
                                        <p:cTn id="35" dur="1" fill="hold">
                                          <p:stCondLst>
                                            <p:cond delay="0"/>
                                          </p:stCondLst>
                                        </p:cTn>
                                        <p:tgtEl>
                                          <p:spTgt spid="29"/>
                                        </p:tgtEl>
                                        <p:attrNameLst>
                                          <p:attrName>style.visibility</p:attrName>
                                        </p:attrNameLst>
                                      </p:cBhvr>
                                      <p:to>
                                        <p:strVal val="visible"/>
                                      </p:to>
                                    </p:set>
                                    <p:anim calcmode="lin" valueType="num">
                                      <p:cBhvr>
                                        <p:cTn id="36" dur="500" fill="hold"/>
                                        <p:tgtEl>
                                          <p:spTgt spid="29"/>
                                        </p:tgtEl>
                                        <p:attrNameLst>
                                          <p:attrName>ppt_h</p:attrName>
                                        </p:attrNameLst>
                                      </p:cBhvr>
                                      <p:tavLst>
                                        <p:tav tm="0">
                                          <p:val>
                                            <p:strVal val="#ppt_h/20"/>
                                          </p:val>
                                        </p:tav>
                                        <p:tav tm="50000">
                                          <p:val>
                                            <p:strVal val="#ppt_h/20"/>
                                          </p:val>
                                        </p:tav>
                                        <p:tav tm="100000">
                                          <p:val>
                                            <p:strVal val="#ppt_h"/>
                                          </p:val>
                                        </p:tav>
                                      </p:tavLst>
                                    </p:anim>
                                    <p:anim calcmode="lin" valueType="num">
                                      <p:cBhvr>
                                        <p:cTn id="37" dur="500" fill="hold"/>
                                        <p:tgtEl>
                                          <p:spTgt spid="29"/>
                                        </p:tgtEl>
                                        <p:attrNameLst>
                                          <p:attrName>ppt_w</p:attrName>
                                        </p:attrNameLst>
                                      </p:cBhvr>
                                      <p:tavLst>
                                        <p:tav tm="0">
                                          <p:val>
                                            <p:strVal val="#ppt_w+.3"/>
                                          </p:val>
                                        </p:tav>
                                        <p:tav tm="50000">
                                          <p:val>
                                            <p:strVal val="#ppt_w+.3"/>
                                          </p:val>
                                        </p:tav>
                                        <p:tav tm="100000">
                                          <p:val>
                                            <p:strVal val="#ppt_w"/>
                                          </p:val>
                                        </p:tav>
                                      </p:tavLst>
                                    </p:anim>
                                    <p:anim calcmode="lin" valueType="num">
                                      <p:cBhvr>
                                        <p:cTn id="38" dur="500" fill="hold"/>
                                        <p:tgtEl>
                                          <p:spTgt spid="29"/>
                                        </p:tgtEl>
                                        <p:attrNameLst>
                                          <p:attrName>ppt_x</p:attrName>
                                        </p:attrNameLst>
                                      </p:cBhvr>
                                      <p:tavLst>
                                        <p:tav tm="0">
                                          <p:val>
                                            <p:strVal val="#ppt_x-.3"/>
                                          </p:val>
                                        </p:tav>
                                        <p:tav tm="50000">
                                          <p:val>
                                            <p:strVal val="#ppt_x"/>
                                          </p:val>
                                        </p:tav>
                                        <p:tav tm="100000">
                                          <p:val>
                                            <p:strVal val="#ppt_x"/>
                                          </p:val>
                                        </p:tav>
                                      </p:tavLst>
                                    </p:anim>
                                    <p:anim calcmode="lin" valueType="num">
                                      <p:cBhvr>
                                        <p:cTn id="39" dur="500" fill="hold"/>
                                        <p:tgtEl>
                                          <p:spTgt spid="2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
          </a:xfrm>
        </p:spPr>
        <p:txBody>
          <a:bodyPr>
            <a:normAutofit fontScale="90000"/>
          </a:bodyPr>
          <a:lstStyle/>
          <a:p>
            <a:r>
              <a:rPr lang="en-US" sz="1800" dirty="0" smtClean="0"/>
              <a:t/>
            </a:r>
            <a:br>
              <a:rPr lang="en-US" sz="1800" dirty="0" smtClean="0"/>
            </a:br>
            <a:r>
              <a:rPr lang="en-US" sz="2700" dirty="0" smtClean="0">
                <a:latin typeface="+mj-lt"/>
              </a:rPr>
              <a:t> </a:t>
            </a:r>
            <a:r>
              <a:rPr lang="en-US" sz="2700" b="1" dirty="0" smtClean="0">
                <a:latin typeface="+mj-lt"/>
              </a:rPr>
              <a:t>Conditions in Small Basic Programs</a:t>
            </a:r>
            <a:br>
              <a:rPr lang="en-US" sz="2700" b="1" dirty="0" smtClean="0">
                <a:latin typeface="+mj-lt"/>
              </a:rPr>
            </a:br>
            <a:endParaRPr lang="en-US" sz="2700" dirty="0" smtClean="0">
              <a:latin typeface="+mj-lt"/>
            </a:endParaRPr>
          </a:p>
        </p:txBody>
      </p:sp>
      <p:grpSp>
        <p:nvGrpSpPr>
          <p:cNvPr id="12" name="Group 11"/>
          <p:cNvGrpSpPr/>
          <p:nvPr/>
        </p:nvGrpSpPr>
        <p:grpSpPr>
          <a:xfrm>
            <a:off x="38100" y="1603406"/>
            <a:ext cx="4419600" cy="685800"/>
            <a:chOff x="228600" y="1828800"/>
            <a:chExt cx="4419600" cy="685800"/>
          </a:xfrm>
        </p:grpSpPr>
        <p:sp>
          <p:nvSpPr>
            <p:cNvPr id="10" name="Rounded Rectangle 9"/>
            <p:cNvSpPr/>
            <p:nvPr/>
          </p:nvSpPr>
          <p:spPr bwMode="auto">
            <a:xfrm>
              <a:off x="228600" y="1828800"/>
              <a:ext cx="4267200" cy="685800"/>
            </a:xfrm>
            <a:prstGeom prst="roundRect">
              <a:avLst>
                <a:gd name="adj" fmla="val 30000"/>
              </a:avLst>
            </a:prstGeom>
            <a:gradFill>
              <a:gsLst>
                <a:gs pos="0">
                  <a:srgbClr val="FFC000"/>
                </a:gs>
                <a:gs pos="35000">
                  <a:srgbClr val="FFC000"/>
                </a:gs>
                <a:gs pos="100000">
                  <a:srgbClr val="FFFFD5"/>
                </a:gs>
              </a:gsLst>
            </a:gradFill>
            <a:ln>
              <a:solidFill>
                <a:srgbClr val="205D0B"/>
              </a:solidFill>
            </a:ln>
          </p:spPr>
          <p:style>
            <a:lnRef idx="1">
              <a:schemeClr val="accent3"/>
            </a:lnRef>
            <a:fillRef idx="2">
              <a:schemeClr val="accent3"/>
            </a:fillRef>
            <a:effectRef idx="1">
              <a:schemeClr val="accent3"/>
            </a:effectRef>
            <a:fontRef idx="minor">
              <a:schemeClr val="dk1"/>
            </a:fontRef>
          </p:style>
          <p:txBody>
            <a:bodyPr anchor="ctr"/>
            <a:lstStyle/>
            <a:p>
              <a:pPr algn="ctr" fontAlgn="auto">
                <a:spcBef>
                  <a:spcPts val="0"/>
                </a:spcBef>
                <a:spcAft>
                  <a:spcPts val="0"/>
                </a:spcAft>
                <a:defRPr/>
              </a:pPr>
              <a:endParaRPr lang="en-US" dirty="0">
                <a:solidFill>
                  <a:schemeClr val="tx1">
                    <a:lumMod val="85000"/>
                    <a:lumOff val="15000"/>
                  </a:schemeClr>
                </a:solidFill>
              </a:endParaRPr>
            </a:p>
          </p:txBody>
        </p:sp>
        <p:sp>
          <p:nvSpPr>
            <p:cNvPr id="11" name="TextBox 20"/>
            <p:cNvSpPr txBox="1">
              <a:spLocks noChangeArrowheads="1"/>
            </p:cNvSpPr>
            <p:nvPr/>
          </p:nvSpPr>
          <p:spPr bwMode="auto">
            <a:xfrm>
              <a:off x="304800" y="1981200"/>
              <a:ext cx="4343400" cy="400110"/>
            </a:xfrm>
            <a:prstGeom prst="rect">
              <a:avLst/>
            </a:prstGeom>
            <a:noFill/>
            <a:ln w="9525">
              <a:noFill/>
              <a:miter lim="800000"/>
              <a:headEnd/>
              <a:tailEnd/>
            </a:ln>
          </p:spPr>
          <p:txBody>
            <a:bodyPr wrap="square">
              <a:spAutoFit/>
            </a:bodyPr>
            <a:lstStyle/>
            <a:p>
              <a:r>
                <a:rPr lang="en-US" sz="2000" smtClean="0">
                  <a:latin typeface="+mn-lt"/>
                </a:rPr>
                <a:t>Let’s look at the following program:</a:t>
              </a:r>
              <a:endParaRPr lang="en-US" sz="2000" dirty="0">
                <a:latin typeface="+mn-lt"/>
              </a:endParaRPr>
            </a:p>
          </p:txBody>
        </p:sp>
      </p:grpSp>
      <p:sp>
        <p:nvSpPr>
          <p:cNvPr id="23" name="Rounded Rectangle 22"/>
          <p:cNvSpPr/>
          <p:nvPr/>
        </p:nvSpPr>
        <p:spPr bwMode="auto">
          <a:xfrm>
            <a:off x="3677626" y="1931419"/>
            <a:ext cx="5105400" cy="1859280"/>
          </a:xfrm>
          <a:prstGeom prst="roundRect">
            <a:avLst>
              <a:gd name="adj" fmla="val 30000"/>
            </a:avLst>
          </a:prstGeom>
          <a:gradFill>
            <a:gsLst>
              <a:gs pos="0">
                <a:srgbClr val="FFC000"/>
              </a:gs>
              <a:gs pos="35000">
                <a:srgbClr val="FFC000"/>
              </a:gs>
              <a:gs pos="100000">
                <a:srgbClr val="FFFFD5"/>
              </a:gs>
            </a:gsLst>
          </a:gradFill>
          <a:ln>
            <a:solidFill>
              <a:srgbClr val="205D0B"/>
            </a:solidFill>
          </a:ln>
        </p:spPr>
        <p:style>
          <a:lnRef idx="1">
            <a:schemeClr val="accent3"/>
          </a:lnRef>
          <a:fillRef idx="2">
            <a:schemeClr val="accent3"/>
          </a:fillRef>
          <a:effectRef idx="1">
            <a:schemeClr val="accent3"/>
          </a:effectRef>
          <a:fontRef idx="minor">
            <a:schemeClr val="dk1"/>
          </a:fontRef>
        </p:style>
        <p:txBody>
          <a:bodyPr anchor="ctr"/>
          <a:lstStyle/>
          <a:p>
            <a:pPr algn="ctr" fontAlgn="auto">
              <a:spcBef>
                <a:spcPts val="0"/>
              </a:spcBef>
              <a:spcAft>
                <a:spcPts val="0"/>
              </a:spcAft>
              <a:defRPr/>
            </a:pPr>
            <a:endParaRPr lang="en-US" dirty="0">
              <a:solidFill>
                <a:schemeClr val="tx1">
                  <a:lumMod val="85000"/>
                  <a:lumOff val="15000"/>
                </a:schemeClr>
              </a:solidFill>
            </a:endParaRPr>
          </a:p>
        </p:txBody>
      </p:sp>
      <p:grpSp>
        <p:nvGrpSpPr>
          <p:cNvPr id="18" name="Group 17"/>
          <p:cNvGrpSpPr/>
          <p:nvPr/>
        </p:nvGrpSpPr>
        <p:grpSpPr>
          <a:xfrm>
            <a:off x="228600" y="762000"/>
            <a:ext cx="8686800" cy="771386"/>
            <a:chOff x="5200261" y="3886200"/>
            <a:chExt cx="3486539" cy="1697049"/>
          </a:xfrm>
        </p:grpSpPr>
        <p:sp>
          <p:nvSpPr>
            <p:cNvPr id="24" name="Rounded Rectangle 23"/>
            <p:cNvSpPr/>
            <p:nvPr/>
          </p:nvSpPr>
          <p:spPr bwMode="auto">
            <a:xfrm>
              <a:off x="5200261" y="3886200"/>
              <a:ext cx="3486539" cy="1676400"/>
            </a:xfrm>
            <a:prstGeom prst="roundRect">
              <a:avLst/>
            </a:prstGeom>
            <a:solidFill>
              <a:srgbClr val="9BBB59"/>
            </a:solidFill>
          </p:spPr>
          <p:style>
            <a:lnRef idx="3">
              <a:schemeClr val="lt1"/>
            </a:lnRef>
            <a:fillRef idx="1">
              <a:schemeClr val="accent3"/>
            </a:fillRef>
            <a:effectRef idx="1">
              <a:schemeClr val="accent3"/>
            </a:effectRef>
            <a:fontRef idx="minor">
              <a:schemeClr val="lt1"/>
            </a:fontRef>
          </p:style>
          <p:txBody>
            <a:bodyPr anchor="ctr"/>
            <a:lstStyle/>
            <a:p>
              <a:pPr algn="ctr" fontAlgn="auto">
                <a:spcBef>
                  <a:spcPts val="0"/>
                </a:spcBef>
                <a:spcAft>
                  <a:spcPts val="0"/>
                </a:spcAft>
                <a:defRPr/>
              </a:pPr>
              <a:endParaRPr lang="en-US" sz="2000" dirty="0"/>
            </a:p>
          </p:txBody>
        </p:sp>
        <p:sp>
          <p:nvSpPr>
            <p:cNvPr id="25" name="TextBox 4"/>
            <p:cNvSpPr txBox="1">
              <a:spLocks noChangeArrowheads="1"/>
            </p:cNvSpPr>
            <p:nvPr/>
          </p:nvSpPr>
          <p:spPr bwMode="auto">
            <a:xfrm>
              <a:off x="5231115" y="4025900"/>
              <a:ext cx="3402555" cy="1557349"/>
            </a:xfrm>
            <a:prstGeom prst="rect">
              <a:avLst/>
            </a:prstGeom>
            <a:noFill/>
            <a:ln w="9525">
              <a:noFill/>
              <a:miter lim="800000"/>
              <a:headEnd/>
              <a:tailEnd/>
            </a:ln>
          </p:spPr>
          <p:txBody>
            <a:bodyPr wrap="square">
              <a:spAutoFit/>
            </a:bodyPr>
            <a:lstStyle/>
            <a:p>
              <a:r>
                <a:rPr lang="en-US" sz="2000" dirty="0" smtClean="0">
                  <a:latin typeface="+mn-lt"/>
                </a:rPr>
                <a:t>In small basic you can specify conditions that control how your program runs (or whether it runs at all)? </a:t>
              </a:r>
              <a:endParaRPr lang="en-US" sz="2000" dirty="0">
                <a:latin typeface="+mn-lt"/>
              </a:endParaRPr>
            </a:p>
          </p:txBody>
        </p:sp>
      </p:grpSp>
      <p:grpSp>
        <p:nvGrpSpPr>
          <p:cNvPr id="26" name="Group 25"/>
          <p:cNvGrpSpPr/>
          <p:nvPr/>
        </p:nvGrpSpPr>
        <p:grpSpPr>
          <a:xfrm>
            <a:off x="228600" y="3890999"/>
            <a:ext cx="7848600" cy="893415"/>
            <a:chOff x="304800" y="2895600"/>
            <a:chExt cx="4876800" cy="1066800"/>
          </a:xfrm>
        </p:grpSpPr>
        <p:sp>
          <p:nvSpPr>
            <p:cNvPr id="27" name="Rounded Rectangle 26"/>
            <p:cNvSpPr/>
            <p:nvPr/>
          </p:nvSpPr>
          <p:spPr>
            <a:xfrm>
              <a:off x="304800" y="2895600"/>
              <a:ext cx="4876800" cy="1066800"/>
            </a:xfrm>
            <a:prstGeom prst="roundRect">
              <a:avLst>
                <a:gd name="adj" fmla="val 25431"/>
              </a:avLst>
            </a:prstGeom>
            <a:ln/>
          </p:spPr>
          <p:style>
            <a:lnRef idx="1">
              <a:schemeClr val="accent4"/>
            </a:lnRef>
            <a:fillRef idx="2">
              <a:schemeClr val="accent4"/>
            </a:fillRef>
            <a:effectRef idx="1">
              <a:schemeClr val="accent4"/>
            </a:effectRef>
            <a:fontRef idx="minor">
              <a:schemeClr val="dk1"/>
            </a:fontRef>
          </p:style>
          <p:txBody>
            <a:bodyPr anchor="ctr"/>
            <a:lstStyle/>
            <a:p>
              <a:endParaRPr lang="en-US" sz="2000" b="1" dirty="0">
                <a:solidFill>
                  <a:srgbClr val="C00000"/>
                </a:solidFill>
              </a:endParaRPr>
            </a:p>
            <a:p>
              <a:r>
                <a:rPr lang="en-US" sz="2000" b="1" dirty="0" smtClean="0">
                  <a:solidFill>
                    <a:srgbClr val="C00000"/>
                  </a:solidFill>
                </a:rPr>
                <a:t>	</a:t>
              </a:r>
              <a:endParaRPr lang="en-US" sz="2000" b="1" dirty="0">
                <a:solidFill>
                  <a:srgbClr val="C00000"/>
                </a:solidFill>
              </a:endParaRPr>
            </a:p>
          </p:txBody>
        </p:sp>
        <p:sp>
          <p:nvSpPr>
            <p:cNvPr id="28" name="TextBox 27"/>
            <p:cNvSpPr txBox="1"/>
            <p:nvPr/>
          </p:nvSpPr>
          <p:spPr>
            <a:xfrm>
              <a:off x="352148" y="3051203"/>
              <a:ext cx="4799390" cy="845265"/>
            </a:xfrm>
            <a:prstGeom prst="rect">
              <a:avLst/>
            </a:prstGeom>
            <a:noFill/>
          </p:spPr>
          <p:txBody>
            <a:bodyPr wrap="square" rtlCol="0">
              <a:spAutoFit/>
            </a:bodyPr>
            <a:lstStyle/>
            <a:p>
              <a:r>
                <a:rPr lang="en-US" sz="2000" dirty="0" smtClean="0">
                  <a:latin typeface="+mn-lt"/>
                </a:rPr>
                <a:t>This program uses some of the code from the previous slide but then informs the user which school year they are in. </a:t>
              </a:r>
            </a:p>
          </p:txBody>
        </p:sp>
      </p:grpSp>
      <p:grpSp>
        <p:nvGrpSpPr>
          <p:cNvPr id="29" name="Group 28"/>
          <p:cNvGrpSpPr/>
          <p:nvPr/>
        </p:nvGrpSpPr>
        <p:grpSpPr>
          <a:xfrm>
            <a:off x="533400" y="4914727"/>
            <a:ext cx="7848600" cy="533399"/>
            <a:chOff x="304800" y="2895600"/>
            <a:chExt cx="4876800" cy="1066800"/>
          </a:xfrm>
        </p:grpSpPr>
        <p:sp>
          <p:nvSpPr>
            <p:cNvPr id="30" name="Rounded Rectangle 29"/>
            <p:cNvSpPr/>
            <p:nvPr/>
          </p:nvSpPr>
          <p:spPr>
            <a:xfrm>
              <a:off x="304800" y="2895600"/>
              <a:ext cx="4876800" cy="1066800"/>
            </a:xfrm>
            <a:prstGeom prst="roundRect">
              <a:avLst>
                <a:gd name="adj" fmla="val 25431"/>
              </a:avLst>
            </a:prstGeom>
            <a:ln/>
          </p:spPr>
          <p:style>
            <a:lnRef idx="1">
              <a:schemeClr val="accent4"/>
            </a:lnRef>
            <a:fillRef idx="2">
              <a:schemeClr val="accent4"/>
            </a:fillRef>
            <a:effectRef idx="1">
              <a:schemeClr val="accent4"/>
            </a:effectRef>
            <a:fontRef idx="minor">
              <a:schemeClr val="dk1"/>
            </a:fontRef>
          </p:style>
          <p:txBody>
            <a:bodyPr anchor="ctr"/>
            <a:lstStyle/>
            <a:p>
              <a:endParaRPr lang="en-US" sz="2000" b="1" dirty="0">
                <a:solidFill>
                  <a:srgbClr val="C00000"/>
                </a:solidFill>
              </a:endParaRPr>
            </a:p>
            <a:p>
              <a:r>
                <a:rPr lang="en-US" sz="2000" b="1" dirty="0" smtClean="0">
                  <a:solidFill>
                    <a:srgbClr val="C00000"/>
                  </a:solidFill>
                </a:rPr>
                <a:t>	</a:t>
              </a:r>
              <a:endParaRPr lang="en-US" sz="2000" b="1" dirty="0">
                <a:solidFill>
                  <a:srgbClr val="C00000"/>
                </a:solidFill>
              </a:endParaRPr>
            </a:p>
          </p:txBody>
        </p:sp>
        <p:sp>
          <p:nvSpPr>
            <p:cNvPr id="31" name="TextBox 30"/>
            <p:cNvSpPr txBox="1"/>
            <p:nvPr/>
          </p:nvSpPr>
          <p:spPr>
            <a:xfrm>
              <a:off x="334863" y="3027442"/>
              <a:ext cx="4799390" cy="800222"/>
            </a:xfrm>
            <a:prstGeom prst="rect">
              <a:avLst/>
            </a:prstGeom>
            <a:noFill/>
          </p:spPr>
          <p:txBody>
            <a:bodyPr wrap="square" rtlCol="0">
              <a:spAutoFit/>
            </a:bodyPr>
            <a:lstStyle/>
            <a:p>
              <a:r>
                <a:rPr lang="en-US" sz="2000" dirty="0" smtClean="0">
                  <a:latin typeface="+mn-lt"/>
                </a:rPr>
                <a:t>Notice that this program contains the </a:t>
              </a:r>
              <a:r>
                <a:rPr lang="en-US" sz="2000" b="1" dirty="0" smtClean="0">
                  <a:latin typeface="+mn-lt"/>
                </a:rPr>
                <a:t>If, Then</a:t>
              </a:r>
              <a:r>
                <a:rPr lang="en-US" sz="2000" dirty="0" smtClean="0">
                  <a:latin typeface="+mn-lt"/>
                </a:rPr>
                <a:t> and </a:t>
              </a:r>
              <a:r>
                <a:rPr lang="en-US" sz="2000" b="1" dirty="0" err="1" smtClean="0">
                  <a:latin typeface="+mn-lt"/>
                </a:rPr>
                <a:t>EndIf</a:t>
              </a:r>
              <a:r>
                <a:rPr lang="en-US" sz="2000" dirty="0" smtClean="0">
                  <a:latin typeface="+mn-lt"/>
                </a:rPr>
                <a:t> keywords.</a:t>
              </a:r>
              <a:endParaRPr lang="en-US" sz="2000" dirty="0">
                <a:latin typeface="+mn-lt"/>
              </a:endParaRPr>
            </a:p>
          </p:txBody>
        </p:sp>
      </p:grpSp>
      <p:pic>
        <p:nvPicPr>
          <p:cNvPr id="3" name="Picture 2"/>
          <p:cNvPicPr>
            <a:picLocks noChangeAspect="1"/>
          </p:cNvPicPr>
          <p:nvPr/>
        </p:nvPicPr>
        <p:blipFill rotWithShape="1">
          <a:blip r:embed="rId3"/>
          <a:srcRect l="11127" t="30208" r="60176" b="46615"/>
          <a:stretch/>
        </p:blipFill>
        <p:spPr>
          <a:xfrm>
            <a:off x="4114800" y="2031719"/>
            <a:ext cx="4191000" cy="169539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900" decel="100000" fill="hold"/>
                                        <p:tgtEl>
                                          <p:spTgt spid="2"/>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2"/>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nodeType="clickEffect">
                                  <p:stCondLst>
                                    <p:cond delay="0"/>
                                  </p:stCondLst>
                                  <p:childTnLst>
                                    <p:set>
                                      <p:cBhvr>
                                        <p:cTn id="14" dur="1" fill="hold">
                                          <p:stCondLst>
                                            <p:cond delay="0"/>
                                          </p:stCondLst>
                                        </p:cTn>
                                        <p:tgtEl>
                                          <p:spTgt spid="18"/>
                                        </p:tgtEl>
                                        <p:attrNameLst>
                                          <p:attrName>style.visibility</p:attrName>
                                        </p:attrNameLst>
                                      </p:cBhvr>
                                      <p:to>
                                        <p:strVal val="visible"/>
                                      </p:to>
                                    </p:set>
                                    <p:animEffect transition="in" filter="blinds(horizontal)">
                                      <p:cBhvr>
                                        <p:cTn id="15" dur="500"/>
                                        <p:tgtEl>
                                          <p:spTgt spid="18"/>
                                        </p:tgtEl>
                                      </p:cBhvr>
                                    </p:animEffect>
                                  </p:childTnLst>
                                </p:cTn>
                              </p:par>
                            </p:childTnLst>
                          </p:cTn>
                        </p:par>
                      </p:childTnLst>
                    </p:cTn>
                  </p:par>
                  <p:par>
                    <p:cTn id="16" fill="hold">
                      <p:stCondLst>
                        <p:cond delay="indefinite"/>
                      </p:stCondLst>
                      <p:childTnLst>
                        <p:par>
                          <p:cTn id="17" fill="hold">
                            <p:stCondLst>
                              <p:cond delay="0"/>
                            </p:stCondLst>
                            <p:childTnLst>
                              <p:par>
                                <p:cTn id="18" presetID="30" presetClass="entr" presetSubtype="0" fill="hold" nodeType="clickEffect">
                                  <p:stCondLst>
                                    <p:cond delay="0"/>
                                  </p:stCondLst>
                                  <p:childTnLst>
                                    <p:set>
                                      <p:cBhvr>
                                        <p:cTn id="19" dur="1" fill="hold">
                                          <p:stCondLst>
                                            <p:cond delay="0"/>
                                          </p:stCondLst>
                                        </p:cTn>
                                        <p:tgtEl>
                                          <p:spTgt spid="12"/>
                                        </p:tgtEl>
                                        <p:attrNameLst>
                                          <p:attrName>style.visibility</p:attrName>
                                        </p:attrNameLst>
                                      </p:cBhvr>
                                      <p:to>
                                        <p:strVal val="visible"/>
                                      </p:to>
                                    </p:set>
                                    <p:animEffect transition="in" filter="fade">
                                      <p:cBhvr>
                                        <p:cTn id="20" dur="800" decel="100000"/>
                                        <p:tgtEl>
                                          <p:spTgt spid="12"/>
                                        </p:tgtEl>
                                      </p:cBhvr>
                                    </p:animEffect>
                                    <p:anim calcmode="lin" valueType="num">
                                      <p:cBhvr>
                                        <p:cTn id="21" dur="800" decel="100000" fill="hold"/>
                                        <p:tgtEl>
                                          <p:spTgt spid="12"/>
                                        </p:tgtEl>
                                        <p:attrNameLst>
                                          <p:attrName>style.rotation</p:attrName>
                                        </p:attrNameLst>
                                      </p:cBhvr>
                                      <p:tavLst>
                                        <p:tav tm="0">
                                          <p:val>
                                            <p:fltVal val="-90"/>
                                          </p:val>
                                        </p:tav>
                                        <p:tav tm="100000">
                                          <p:val>
                                            <p:fltVal val="0"/>
                                          </p:val>
                                        </p:tav>
                                      </p:tavLst>
                                    </p:anim>
                                    <p:anim calcmode="lin" valueType="num">
                                      <p:cBhvr>
                                        <p:cTn id="22" dur="800" decel="100000" fill="hold"/>
                                        <p:tgtEl>
                                          <p:spTgt spid="12"/>
                                        </p:tgtEl>
                                        <p:attrNameLst>
                                          <p:attrName>ppt_x</p:attrName>
                                        </p:attrNameLst>
                                      </p:cBhvr>
                                      <p:tavLst>
                                        <p:tav tm="0">
                                          <p:val>
                                            <p:strVal val="#ppt_x+0.4"/>
                                          </p:val>
                                        </p:tav>
                                        <p:tav tm="100000">
                                          <p:val>
                                            <p:strVal val="#ppt_x-0.05"/>
                                          </p:val>
                                        </p:tav>
                                      </p:tavLst>
                                    </p:anim>
                                    <p:anim calcmode="lin" valueType="num">
                                      <p:cBhvr>
                                        <p:cTn id="23" dur="800" decel="100000" fill="hold"/>
                                        <p:tgtEl>
                                          <p:spTgt spid="12"/>
                                        </p:tgtEl>
                                        <p:attrNameLst>
                                          <p:attrName>ppt_y</p:attrName>
                                        </p:attrNameLst>
                                      </p:cBhvr>
                                      <p:tavLst>
                                        <p:tav tm="0">
                                          <p:val>
                                            <p:strVal val="#ppt_y-0.4"/>
                                          </p:val>
                                        </p:tav>
                                        <p:tav tm="100000">
                                          <p:val>
                                            <p:strVal val="#ppt_y+0.1"/>
                                          </p:val>
                                        </p:tav>
                                      </p:tavLst>
                                    </p:anim>
                                    <p:anim calcmode="lin" valueType="num">
                                      <p:cBhvr>
                                        <p:cTn id="24" dur="200" accel="100000" fill="hold">
                                          <p:stCondLst>
                                            <p:cond delay="800"/>
                                          </p:stCondLst>
                                        </p:cTn>
                                        <p:tgtEl>
                                          <p:spTgt spid="12"/>
                                        </p:tgtEl>
                                        <p:attrNameLst>
                                          <p:attrName>ppt_x</p:attrName>
                                        </p:attrNameLst>
                                      </p:cBhvr>
                                      <p:tavLst>
                                        <p:tav tm="0">
                                          <p:val>
                                            <p:strVal val="#ppt_x-0.05"/>
                                          </p:val>
                                        </p:tav>
                                        <p:tav tm="100000">
                                          <p:val>
                                            <p:strVal val="#ppt_x"/>
                                          </p:val>
                                        </p:tav>
                                      </p:tavLst>
                                    </p:anim>
                                    <p:anim calcmode="lin" valueType="num">
                                      <p:cBhvr>
                                        <p:cTn id="25" dur="200" accel="100000" fill="hold">
                                          <p:stCondLst>
                                            <p:cond delay="800"/>
                                          </p:stCondLst>
                                        </p:cTn>
                                        <p:tgtEl>
                                          <p:spTgt spid="12"/>
                                        </p:tgtEl>
                                        <p:attrNameLst>
                                          <p:attrName>ppt_y</p:attrName>
                                        </p:attrNameLst>
                                      </p:cBhvr>
                                      <p:tavLst>
                                        <p:tav tm="0">
                                          <p:val>
                                            <p:strVal val="#ppt_y+0.1"/>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nodeType="clickEffect">
                                  <p:stCondLst>
                                    <p:cond delay="0"/>
                                  </p:stCondLst>
                                  <p:childTnLst>
                                    <p:set>
                                      <p:cBhvr>
                                        <p:cTn id="29" dur="1" fill="hold">
                                          <p:stCondLst>
                                            <p:cond delay="0"/>
                                          </p:stCondLst>
                                        </p:cTn>
                                        <p:tgtEl>
                                          <p:spTgt spid="26"/>
                                        </p:tgtEl>
                                        <p:attrNameLst>
                                          <p:attrName>style.visibility</p:attrName>
                                        </p:attrNameLst>
                                      </p:cBhvr>
                                      <p:to>
                                        <p:strVal val="visible"/>
                                      </p:to>
                                    </p:set>
                                    <p:anim calcmode="lin" valueType="num">
                                      <p:cBhvr additive="base">
                                        <p:cTn id="30" dur="500" fill="hold"/>
                                        <p:tgtEl>
                                          <p:spTgt spid="26"/>
                                        </p:tgtEl>
                                        <p:attrNameLst>
                                          <p:attrName>ppt_x</p:attrName>
                                        </p:attrNameLst>
                                      </p:cBhvr>
                                      <p:tavLst>
                                        <p:tav tm="0">
                                          <p:val>
                                            <p:strVal val="#ppt_x"/>
                                          </p:val>
                                        </p:tav>
                                        <p:tav tm="100000">
                                          <p:val>
                                            <p:strVal val="#ppt_x"/>
                                          </p:val>
                                        </p:tav>
                                      </p:tavLst>
                                    </p:anim>
                                    <p:anim calcmode="lin" valueType="num">
                                      <p:cBhvr additive="base">
                                        <p:cTn id="31" dur="500" fill="hold"/>
                                        <p:tgtEl>
                                          <p:spTgt spid="26"/>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39" presetClass="entr" presetSubtype="0" accel="100000" fill="hold" nodeType="clickEffect">
                                  <p:stCondLst>
                                    <p:cond delay="0"/>
                                  </p:stCondLst>
                                  <p:childTnLst>
                                    <p:set>
                                      <p:cBhvr>
                                        <p:cTn id="35" dur="1" fill="hold">
                                          <p:stCondLst>
                                            <p:cond delay="0"/>
                                          </p:stCondLst>
                                        </p:cTn>
                                        <p:tgtEl>
                                          <p:spTgt spid="29"/>
                                        </p:tgtEl>
                                        <p:attrNameLst>
                                          <p:attrName>style.visibility</p:attrName>
                                        </p:attrNameLst>
                                      </p:cBhvr>
                                      <p:to>
                                        <p:strVal val="visible"/>
                                      </p:to>
                                    </p:set>
                                    <p:anim calcmode="lin" valueType="num">
                                      <p:cBhvr>
                                        <p:cTn id="36" dur="500" fill="hold"/>
                                        <p:tgtEl>
                                          <p:spTgt spid="29"/>
                                        </p:tgtEl>
                                        <p:attrNameLst>
                                          <p:attrName>ppt_h</p:attrName>
                                        </p:attrNameLst>
                                      </p:cBhvr>
                                      <p:tavLst>
                                        <p:tav tm="0">
                                          <p:val>
                                            <p:strVal val="#ppt_h/20"/>
                                          </p:val>
                                        </p:tav>
                                        <p:tav tm="50000">
                                          <p:val>
                                            <p:strVal val="#ppt_h/20"/>
                                          </p:val>
                                        </p:tav>
                                        <p:tav tm="100000">
                                          <p:val>
                                            <p:strVal val="#ppt_h"/>
                                          </p:val>
                                        </p:tav>
                                      </p:tavLst>
                                    </p:anim>
                                    <p:anim calcmode="lin" valueType="num">
                                      <p:cBhvr>
                                        <p:cTn id="37" dur="500" fill="hold"/>
                                        <p:tgtEl>
                                          <p:spTgt spid="29"/>
                                        </p:tgtEl>
                                        <p:attrNameLst>
                                          <p:attrName>ppt_w</p:attrName>
                                        </p:attrNameLst>
                                      </p:cBhvr>
                                      <p:tavLst>
                                        <p:tav tm="0">
                                          <p:val>
                                            <p:strVal val="#ppt_w+.3"/>
                                          </p:val>
                                        </p:tav>
                                        <p:tav tm="50000">
                                          <p:val>
                                            <p:strVal val="#ppt_w+.3"/>
                                          </p:val>
                                        </p:tav>
                                        <p:tav tm="100000">
                                          <p:val>
                                            <p:strVal val="#ppt_w"/>
                                          </p:val>
                                        </p:tav>
                                      </p:tavLst>
                                    </p:anim>
                                    <p:anim calcmode="lin" valueType="num">
                                      <p:cBhvr>
                                        <p:cTn id="38" dur="500" fill="hold"/>
                                        <p:tgtEl>
                                          <p:spTgt spid="29"/>
                                        </p:tgtEl>
                                        <p:attrNameLst>
                                          <p:attrName>ppt_x</p:attrName>
                                        </p:attrNameLst>
                                      </p:cBhvr>
                                      <p:tavLst>
                                        <p:tav tm="0">
                                          <p:val>
                                            <p:strVal val="#ppt_x-.3"/>
                                          </p:val>
                                        </p:tav>
                                        <p:tav tm="50000">
                                          <p:val>
                                            <p:strVal val="#ppt_x"/>
                                          </p:val>
                                        </p:tav>
                                        <p:tav tm="100000">
                                          <p:val>
                                            <p:strVal val="#ppt_x"/>
                                          </p:val>
                                        </p:tav>
                                      </p:tavLst>
                                    </p:anim>
                                    <p:anim calcmode="lin" valueType="num">
                                      <p:cBhvr>
                                        <p:cTn id="39" dur="500" fill="hold"/>
                                        <p:tgtEl>
                                          <p:spTgt spid="2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
          </a:xfrm>
        </p:spPr>
        <p:txBody>
          <a:bodyPr>
            <a:normAutofit fontScale="90000"/>
          </a:bodyPr>
          <a:lstStyle/>
          <a:p>
            <a:r>
              <a:rPr lang="en-US" sz="1800" dirty="0" smtClean="0"/>
              <a:t/>
            </a:r>
            <a:br>
              <a:rPr lang="en-US" sz="1800" dirty="0" smtClean="0"/>
            </a:br>
            <a:r>
              <a:rPr lang="en-US" sz="2700" dirty="0" smtClean="0">
                <a:latin typeface="+mj-lt"/>
              </a:rPr>
              <a:t> </a:t>
            </a:r>
            <a:r>
              <a:rPr lang="en-US" sz="2700" b="1" dirty="0" smtClean="0">
                <a:latin typeface="+mj-lt"/>
              </a:rPr>
              <a:t>Conditions in Small Basic Programs</a:t>
            </a:r>
            <a:br>
              <a:rPr lang="en-US" sz="2700" b="1" dirty="0" smtClean="0">
                <a:latin typeface="+mj-lt"/>
              </a:rPr>
            </a:br>
            <a:endParaRPr lang="en-US" sz="2700" dirty="0" smtClean="0">
              <a:latin typeface="+mj-lt"/>
            </a:endParaRPr>
          </a:p>
        </p:txBody>
      </p:sp>
      <p:grpSp>
        <p:nvGrpSpPr>
          <p:cNvPr id="12" name="Group 11"/>
          <p:cNvGrpSpPr/>
          <p:nvPr/>
        </p:nvGrpSpPr>
        <p:grpSpPr>
          <a:xfrm>
            <a:off x="228600" y="1828800"/>
            <a:ext cx="4419600" cy="685800"/>
            <a:chOff x="228600" y="1828800"/>
            <a:chExt cx="4419600" cy="685800"/>
          </a:xfrm>
        </p:grpSpPr>
        <p:sp>
          <p:nvSpPr>
            <p:cNvPr id="10" name="Rounded Rectangle 9"/>
            <p:cNvSpPr/>
            <p:nvPr/>
          </p:nvSpPr>
          <p:spPr bwMode="auto">
            <a:xfrm>
              <a:off x="228600" y="1828800"/>
              <a:ext cx="4267200" cy="685800"/>
            </a:xfrm>
            <a:prstGeom prst="roundRect">
              <a:avLst>
                <a:gd name="adj" fmla="val 30000"/>
              </a:avLst>
            </a:prstGeom>
            <a:gradFill>
              <a:gsLst>
                <a:gs pos="0">
                  <a:srgbClr val="FFC000"/>
                </a:gs>
                <a:gs pos="35000">
                  <a:srgbClr val="FFC000"/>
                </a:gs>
                <a:gs pos="100000">
                  <a:srgbClr val="FFFFD5"/>
                </a:gs>
              </a:gsLst>
            </a:gradFill>
            <a:ln>
              <a:solidFill>
                <a:srgbClr val="205D0B"/>
              </a:solidFill>
            </a:ln>
          </p:spPr>
          <p:style>
            <a:lnRef idx="1">
              <a:schemeClr val="accent3"/>
            </a:lnRef>
            <a:fillRef idx="2">
              <a:schemeClr val="accent3"/>
            </a:fillRef>
            <a:effectRef idx="1">
              <a:schemeClr val="accent3"/>
            </a:effectRef>
            <a:fontRef idx="minor">
              <a:schemeClr val="dk1"/>
            </a:fontRef>
          </p:style>
          <p:txBody>
            <a:bodyPr anchor="ctr"/>
            <a:lstStyle/>
            <a:p>
              <a:pPr algn="ctr" fontAlgn="auto">
                <a:spcBef>
                  <a:spcPts val="0"/>
                </a:spcBef>
                <a:spcAft>
                  <a:spcPts val="0"/>
                </a:spcAft>
                <a:defRPr/>
              </a:pPr>
              <a:endParaRPr lang="en-US" dirty="0">
                <a:solidFill>
                  <a:schemeClr val="tx1">
                    <a:lumMod val="85000"/>
                    <a:lumOff val="15000"/>
                  </a:schemeClr>
                </a:solidFill>
              </a:endParaRPr>
            </a:p>
          </p:txBody>
        </p:sp>
        <p:sp>
          <p:nvSpPr>
            <p:cNvPr id="11" name="TextBox 20"/>
            <p:cNvSpPr txBox="1">
              <a:spLocks noChangeArrowheads="1"/>
            </p:cNvSpPr>
            <p:nvPr/>
          </p:nvSpPr>
          <p:spPr bwMode="auto">
            <a:xfrm>
              <a:off x="304800" y="1981200"/>
              <a:ext cx="4343400" cy="400110"/>
            </a:xfrm>
            <a:prstGeom prst="rect">
              <a:avLst/>
            </a:prstGeom>
            <a:noFill/>
            <a:ln w="9525">
              <a:noFill/>
              <a:miter lim="800000"/>
              <a:headEnd/>
              <a:tailEnd/>
            </a:ln>
          </p:spPr>
          <p:txBody>
            <a:bodyPr wrap="square">
              <a:spAutoFit/>
            </a:bodyPr>
            <a:lstStyle/>
            <a:p>
              <a:r>
                <a:rPr lang="en-US" sz="2000" smtClean="0">
                  <a:latin typeface="+mn-lt"/>
                </a:rPr>
                <a:t>Let’s look at the following program:</a:t>
              </a:r>
              <a:endParaRPr lang="en-US" sz="2000" dirty="0">
                <a:latin typeface="+mn-lt"/>
              </a:endParaRPr>
            </a:p>
          </p:txBody>
        </p:sp>
      </p:grpSp>
      <p:grpSp>
        <p:nvGrpSpPr>
          <p:cNvPr id="22" name="Group 21"/>
          <p:cNvGrpSpPr/>
          <p:nvPr/>
        </p:nvGrpSpPr>
        <p:grpSpPr>
          <a:xfrm>
            <a:off x="3657600" y="2438400"/>
            <a:ext cx="5181600" cy="1236518"/>
            <a:chOff x="3657600" y="2438400"/>
            <a:chExt cx="5181600" cy="1236518"/>
          </a:xfrm>
        </p:grpSpPr>
        <p:sp>
          <p:nvSpPr>
            <p:cNvPr id="23" name="Rounded Rectangle 22"/>
            <p:cNvSpPr/>
            <p:nvPr/>
          </p:nvSpPr>
          <p:spPr bwMode="auto">
            <a:xfrm>
              <a:off x="3657600" y="2438400"/>
              <a:ext cx="5181600" cy="1219200"/>
            </a:xfrm>
            <a:prstGeom prst="roundRect">
              <a:avLst>
                <a:gd name="adj" fmla="val 30000"/>
              </a:avLst>
            </a:prstGeom>
            <a:gradFill>
              <a:gsLst>
                <a:gs pos="0">
                  <a:srgbClr val="FFC000"/>
                </a:gs>
                <a:gs pos="35000">
                  <a:srgbClr val="FFC000"/>
                </a:gs>
                <a:gs pos="100000">
                  <a:srgbClr val="FFFFD5"/>
                </a:gs>
              </a:gsLst>
            </a:gradFill>
            <a:ln>
              <a:solidFill>
                <a:srgbClr val="205D0B"/>
              </a:solidFill>
            </a:ln>
          </p:spPr>
          <p:style>
            <a:lnRef idx="1">
              <a:schemeClr val="accent3"/>
            </a:lnRef>
            <a:fillRef idx="2">
              <a:schemeClr val="accent3"/>
            </a:fillRef>
            <a:effectRef idx="1">
              <a:schemeClr val="accent3"/>
            </a:effectRef>
            <a:fontRef idx="minor">
              <a:schemeClr val="dk1"/>
            </a:fontRef>
          </p:style>
          <p:txBody>
            <a:bodyPr anchor="ctr"/>
            <a:lstStyle/>
            <a:p>
              <a:pPr algn="ctr" fontAlgn="auto">
                <a:spcBef>
                  <a:spcPts val="0"/>
                </a:spcBef>
                <a:spcAft>
                  <a:spcPts val="0"/>
                </a:spcAft>
                <a:defRPr/>
              </a:pPr>
              <a:endParaRPr lang="en-US" dirty="0">
                <a:solidFill>
                  <a:schemeClr val="tx1">
                    <a:lumMod val="85000"/>
                    <a:lumOff val="15000"/>
                  </a:schemeClr>
                </a:solidFill>
              </a:endParaRPr>
            </a:p>
          </p:txBody>
        </p:sp>
        <p:pic>
          <p:nvPicPr>
            <p:cNvPr id="2050" name="Picture 2" descr="C:\Documents and Settings\priya.suri\My Documents\My Pictures\2222.PNG"/>
            <p:cNvPicPr>
              <a:picLocks noChangeAspect="1" noChangeArrowheads="1"/>
            </p:cNvPicPr>
            <p:nvPr/>
          </p:nvPicPr>
          <p:blipFill>
            <a:blip r:embed="rId3" cstate="print"/>
            <a:stretch>
              <a:fillRect/>
            </a:stretch>
          </p:blipFill>
          <p:spPr bwMode="auto">
            <a:xfrm>
              <a:off x="3733800" y="2514600"/>
              <a:ext cx="5029200" cy="1160318"/>
            </a:xfrm>
            <a:prstGeom prst="rect">
              <a:avLst/>
            </a:prstGeom>
            <a:ln>
              <a:noFill/>
            </a:ln>
            <a:effectLst>
              <a:softEdge rad="112500"/>
            </a:effectLst>
          </p:spPr>
        </p:pic>
      </p:grpSp>
      <p:grpSp>
        <p:nvGrpSpPr>
          <p:cNvPr id="18" name="Group 17"/>
          <p:cNvGrpSpPr/>
          <p:nvPr/>
        </p:nvGrpSpPr>
        <p:grpSpPr>
          <a:xfrm>
            <a:off x="228600" y="762000"/>
            <a:ext cx="8686800" cy="762000"/>
            <a:chOff x="5200261" y="3886200"/>
            <a:chExt cx="3486539" cy="1676400"/>
          </a:xfrm>
        </p:grpSpPr>
        <p:sp>
          <p:nvSpPr>
            <p:cNvPr id="24" name="Rounded Rectangle 23"/>
            <p:cNvSpPr/>
            <p:nvPr/>
          </p:nvSpPr>
          <p:spPr bwMode="auto">
            <a:xfrm>
              <a:off x="5200261" y="3886200"/>
              <a:ext cx="3486539" cy="1676400"/>
            </a:xfrm>
            <a:prstGeom prst="roundRect">
              <a:avLst/>
            </a:prstGeom>
            <a:solidFill>
              <a:srgbClr val="9BBB59"/>
            </a:solidFill>
          </p:spPr>
          <p:style>
            <a:lnRef idx="3">
              <a:schemeClr val="lt1"/>
            </a:lnRef>
            <a:fillRef idx="1">
              <a:schemeClr val="accent3"/>
            </a:fillRef>
            <a:effectRef idx="1">
              <a:schemeClr val="accent3"/>
            </a:effectRef>
            <a:fontRef idx="minor">
              <a:schemeClr val="lt1"/>
            </a:fontRef>
          </p:style>
          <p:txBody>
            <a:bodyPr anchor="ctr"/>
            <a:lstStyle/>
            <a:p>
              <a:pPr algn="ctr" fontAlgn="auto">
                <a:spcBef>
                  <a:spcPts val="0"/>
                </a:spcBef>
                <a:spcAft>
                  <a:spcPts val="0"/>
                </a:spcAft>
                <a:defRPr/>
              </a:pPr>
              <a:endParaRPr lang="en-US" sz="2000" dirty="0"/>
            </a:p>
          </p:txBody>
        </p:sp>
        <p:sp>
          <p:nvSpPr>
            <p:cNvPr id="25" name="TextBox 4"/>
            <p:cNvSpPr txBox="1">
              <a:spLocks noChangeArrowheads="1"/>
            </p:cNvSpPr>
            <p:nvPr/>
          </p:nvSpPr>
          <p:spPr bwMode="auto">
            <a:xfrm>
              <a:off x="5231115" y="4025900"/>
              <a:ext cx="3402555" cy="880242"/>
            </a:xfrm>
            <a:prstGeom prst="rect">
              <a:avLst/>
            </a:prstGeom>
            <a:noFill/>
            <a:ln w="9525">
              <a:noFill/>
              <a:miter lim="800000"/>
              <a:headEnd/>
              <a:tailEnd/>
            </a:ln>
          </p:spPr>
          <p:txBody>
            <a:bodyPr wrap="square">
              <a:spAutoFit/>
            </a:bodyPr>
            <a:lstStyle/>
            <a:p>
              <a:r>
                <a:rPr lang="en-US" sz="2000" dirty="0" smtClean="0">
                  <a:latin typeface="+mn-lt"/>
                </a:rPr>
                <a:t>Using objects to specify conditions to control your program runs</a:t>
              </a:r>
              <a:endParaRPr lang="en-US" sz="2000" dirty="0">
                <a:latin typeface="+mn-lt"/>
              </a:endParaRPr>
            </a:p>
          </p:txBody>
        </p:sp>
      </p:grpSp>
      <p:grpSp>
        <p:nvGrpSpPr>
          <p:cNvPr id="26" name="Group 25"/>
          <p:cNvGrpSpPr/>
          <p:nvPr/>
        </p:nvGrpSpPr>
        <p:grpSpPr>
          <a:xfrm>
            <a:off x="228600" y="4267201"/>
            <a:ext cx="7848600" cy="893415"/>
            <a:chOff x="304800" y="2895600"/>
            <a:chExt cx="4876800" cy="1066800"/>
          </a:xfrm>
        </p:grpSpPr>
        <p:sp>
          <p:nvSpPr>
            <p:cNvPr id="27" name="Rounded Rectangle 26"/>
            <p:cNvSpPr/>
            <p:nvPr/>
          </p:nvSpPr>
          <p:spPr>
            <a:xfrm>
              <a:off x="304800" y="2895600"/>
              <a:ext cx="4876800" cy="1066800"/>
            </a:xfrm>
            <a:prstGeom prst="roundRect">
              <a:avLst>
                <a:gd name="adj" fmla="val 25431"/>
              </a:avLst>
            </a:prstGeom>
            <a:ln/>
          </p:spPr>
          <p:style>
            <a:lnRef idx="1">
              <a:schemeClr val="accent4"/>
            </a:lnRef>
            <a:fillRef idx="2">
              <a:schemeClr val="accent4"/>
            </a:fillRef>
            <a:effectRef idx="1">
              <a:schemeClr val="accent4"/>
            </a:effectRef>
            <a:fontRef idx="minor">
              <a:schemeClr val="dk1"/>
            </a:fontRef>
          </p:style>
          <p:txBody>
            <a:bodyPr anchor="ctr"/>
            <a:lstStyle/>
            <a:p>
              <a:endParaRPr lang="en-US" sz="2000" b="1" dirty="0">
                <a:solidFill>
                  <a:srgbClr val="C00000"/>
                </a:solidFill>
              </a:endParaRPr>
            </a:p>
            <a:p>
              <a:r>
                <a:rPr lang="en-US" sz="2000" b="1" dirty="0" smtClean="0">
                  <a:solidFill>
                    <a:srgbClr val="C00000"/>
                  </a:solidFill>
                </a:rPr>
                <a:t>	</a:t>
              </a:r>
              <a:endParaRPr lang="en-US" sz="2000" b="1" dirty="0">
                <a:solidFill>
                  <a:srgbClr val="C00000"/>
                </a:solidFill>
              </a:endParaRPr>
            </a:p>
          </p:txBody>
        </p:sp>
        <p:sp>
          <p:nvSpPr>
            <p:cNvPr id="28" name="TextBox 27"/>
            <p:cNvSpPr txBox="1"/>
            <p:nvPr/>
          </p:nvSpPr>
          <p:spPr>
            <a:xfrm>
              <a:off x="352148" y="3051203"/>
              <a:ext cx="4799390" cy="845265"/>
            </a:xfrm>
            <a:prstGeom prst="rect">
              <a:avLst/>
            </a:prstGeom>
            <a:noFill/>
          </p:spPr>
          <p:txBody>
            <a:bodyPr wrap="square" rtlCol="0">
              <a:spAutoFit/>
            </a:bodyPr>
            <a:lstStyle/>
            <a:p>
              <a:r>
                <a:rPr lang="en-US" sz="2000" dirty="0" smtClean="0">
                  <a:latin typeface="+mn-lt"/>
                </a:rPr>
                <a:t>This program instructs the computer to display "Happy New Year</a:t>
              </a:r>
              <a:r>
                <a:rPr lang="en-US" sz="2000" smtClean="0">
                  <a:latin typeface="+mn-lt"/>
                </a:rPr>
                <a:t>" only if today </a:t>
              </a:r>
              <a:r>
                <a:rPr lang="en-US" sz="2000" dirty="0" smtClean="0">
                  <a:latin typeface="+mn-lt"/>
                </a:rPr>
                <a:t>is January 1</a:t>
              </a:r>
              <a:r>
                <a:rPr lang="en-US" sz="2000" baseline="30000" dirty="0" smtClean="0">
                  <a:latin typeface="+mn-lt"/>
                </a:rPr>
                <a:t>st</a:t>
              </a:r>
              <a:r>
                <a:rPr lang="en-US" sz="2000" dirty="0" smtClean="0">
                  <a:latin typeface="+mn-lt"/>
                </a:rPr>
                <a:t>. </a:t>
              </a:r>
            </a:p>
          </p:txBody>
        </p:sp>
      </p:grpSp>
      <p:grpSp>
        <p:nvGrpSpPr>
          <p:cNvPr id="29" name="Group 28"/>
          <p:cNvGrpSpPr/>
          <p:nvPr/>
        </p:nvGrpSpPr>
        <p:grpSpPr>
          <a:xfrm>
            <a:off x="228600" y="5486400"/>
            <a:ext cx="7848600" cy="533399"/>
            <a:chOff x="304800" y="2895600"/>
            <a:chExt cx="4876800" cy="1066800"/>
          </a:xfrm>
        </p:grpSpPr>
        <p:sp>
          <p:nvSpPr>
            <p:cNvPr id="30" name="Rounded Rectangle 29"/>
            <p:cNvSpPr/>
            <p:nvPr/>
          </p:nvSpPr>
          <p:spPr>
            <a:xfrm>
              <a:off x="304800" y="2895600"/>
              <a:ext cx="4876800" cy="1066800"/>
            </a:xfrm>
            <a:prstGeom prst="roundRect">
              <a:avLst>
                <a:gd name="adj" fmla="val 25431"/>
              </a:avLst>
            </a:prstGeom>
            <a:ln/>
          </p:spPr>
          <p:style>
            <a:lnRef idx="1">
              <a:schemeClr val="accent4"/>
            </a:lnRef>
            <a:fillRef idx="2">
              <a:schemeClr val="accent4"/>
            </a:fillRef>
            <a:effectRef idx="1">
              <a:schemeClr val="accent4"/>
            </a:effectRef>
            <a:fontRef idx="minor">
              <a:schemeClr val="dk1"/>
            </a:fontRef>
          </p:style>
          <p:txBody>
            <a:bodyPr anchor="ctr"/>
            <a:lstStyle/>
            <a:p>
              <a:endParaRPr lang="en-US" sz="2000" b="1" dirty="0">
                <a:solidFill>
                  <a:srgbClr val="C00000"/>
                </a:solidFill>
              </a:endParaRPr>
            </a:p>
            <a:p>
              <a:r>
                <a:rPr lang="en-US" sz="2000" b="1" dirty="0" smtClean="0">
                  <a:solidFill>
                    <a:srgbClr val="C00000"/>
                  </a:solidFill>
                </a:rPr>
                <a:t>	</a:t>
              </a:r>
              <a:endParaRPr lang="en-US" sz="2000" b="1" dirty="0">
                <a:solidFill>
                  <a:srgbClr val="C00000"/>
                </a:solidFill>
              </a:endParaRPr>
            </a:p>
          </p:txBody>
        </p:sp>
        <p:sp>
          <p:nvSpPr>
            <p:cNvPr id="31" name="TextBox 30"/>
            <p:cNvSpPr txBox="1"/>
            <p:nvPr/>
          </p:nvSpPr>
          <p:spPr>
            <a:xfrm>
              <a:off x="334863" y="3027442"/>
              <a:ext cx="4799390" cy="800222"/>
            </a:xfrm>
            <a:prstGeom prst="rect">
              <a:avLst/>
            </a:prstGeom>
            <a:noFill/>
          </p:spPr>
          <p:txBody>
            <a:bodyPr wrap="square" rtlCol="0">
              <a:spAutoFit/>
            </a:bodyPr>
            <a:lstStyle/>
            <a:p>
              <a:r>
                <a:rPr lang="en-US" sz="2000" dirty="0" smtClean="0">
                  <a:latin typeface="+mn-lt"/>
                </a:rPr>
                <a:t>Notice that this program also contains the </a:t>
              </a:r>
              <a:r>
                <a:rPr lang="en-US" sz="2000" b="1" dirty="0" smtClean="0">
                  <a:latin typeface="+mn-lt"/>
                </a:rPr>
                <a:t>If</a:t>
              </a:r>
              <a:r>
                <a:rPr lang="en-US" sz="2000" dirty="0" smtClean="0">
                  <a:latin typeface="+mn-lt"/>
                </a:rPr>
                <a:t>,</a:t>
              </a:r>
              <a:r>
                <a:rPr lang="en-US" sz="2000" b="1" dirty="0" smtClean="0">
                  <a:latin typeface="+mn-lt"/>
                </a:rPr>
                <a:t> Then</a:t>
              </a:r>
              <a:r>
                <a:rPr lang="en-US" sz="2000" dirty="0" smtClean="0">
                  <a:latin typeface="+mn-lt"/>
                </a:rPr>
                <a:t>, and </a:t>
              </a:r>
              <a:r>
                <a:rPr lang="en-US" sz="2000" b="1" dirty="0" err="1" smtClean="0">
                  <a:latin typeface="+mn-lt"/>
                </a:rPr>
                <a:t>EndIf</a:t>
              </a:r>
              <a:r>
                <a:rPr lang="en-US" sz="2000" dirty="0" smtClean="0">
                  <a:latin typeface="+mn-lt"/>
                </a:rPr>
                <a:t> keywords.</a:t>
              </a:r>
              <a:endParaRPr lang="en-US" sz="2000" dirty="0">
                <a:latin typeface="+mn-lt"/>
              </a:endParaRPr>
            </a:p>
          </p:txBody>
        </p:sp>
      </p:grpSp>
    </p:spTree>
    <p:extLst>
      <p:ext uri="{BB962C8B-B14F-4D97-AF65-F5344CB8AC3E}">
        <p14:creationId xmlns:p14="http://schemas.microsoft.com/office/powerpoint/2010/main" val="17177365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900" decel="100000" fill="hold"/>
                                        <p:tgtEl>
                                          <p:spTgt spid="2"/>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2"/>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nodeType="clickEffect">
                                  <p:stCondLst>
                                    <p:cond delay="0"/>
                                  </p:stCondLst>
                                  <p:childTnLst>
                                    <p:set>
                                      <p:cBhvr>
                                        <p:cTn id="14" dur="1" fill="hold">
                                          <p:stCondLst>
                                            <p:cond delay="0"/>
                                          </p:stCondLst>
                                        </p:cTn>
                                        <p:tgtEl>
                                          <p:spTgt spid="18"/>
                                        </p:tgtEl>
                                        <p:attrNameLst>
                                          <p:attrName>style.visibility</p:attrName>
                                        </p:attrNameLst>
                                      </p:cBhvr>
                                      <p:to>
                                        <p:strVal val="visible"/>
                                      </p:to>
                                    </p:set>
                                    <p:animEffect transition="in" filter="blinds(horizontal)">
                                      <p:cBhvr>
                                        <p:cTn id="15" dur="500"/>
                                        <p:tgtEl>
                                          <p:spTgt spid="18"/>
                                        </p:tgtEl>
                                      </p:cBhvr>
                                    </p:animEffect>
                                  </p:childTnLst>
                                </p:cTn>
                              </p:par>
                            </p:childTnLst>
                          </p:cTn>
                        </p:par>
                      </p:childTnLst>
                    </p:cTn>
                  </p:par>
                  <p:par>
                    <p:cTn id="16" fill="hold">
                      <p:stCondLst>
                        <p:cond delay="indefinite"/>
                      </p:stCondLst>
                      <p:childTnLst>
                        <p:par>
                          <p:cTn id="17" fill="hold">
                            <p:stCondLst>
                              <p:cond delay="0"/>
                            </p:stCondLst>
                            <p:childTnLst>
                              <p:par>
                                <p:cTn id="18" presetID="30" presetClass="entr" presetSubtype="0" fill="hold" nodeType="clickEffect">
                                  <p:stCondLst>
                                    <p:cond delay="0"/>
                                  </p:stCondLst>
                                  <p:childTnLst>
                                    <p:set>
                                      <p:cBhvr>
                                        <p:cTn id="19" dur="1" fill="hold">
                                          <p:stCondLst>
                                            <p:cond delay="0"/>
                                          </p:stCondLst>
                                        </p:cTn>
                                        <p:tgtEl>
                                          <p:spTgt spid="12"/>
                                        </p:tgtEl>
                                        <p:attrNameLst>
                                          <p:attrName>style.visibility</p:attrName>
                                        </p:attrNameLst>
                                      </p:cBhvr>
                                      <p:to>
                                        <p:strVal val="visible"/>
                                      </p:to>
                                    </p:set>
                                    <p:animEffect transition="in" filter="fade">
                                      <p:cBhvr>
                                        <p:cTn id="20" dur="800" decel="100000"/>
                                        <p:tgtEl>
                                          <p:spTgt spid="12"/>
                                        </p:tgtEl>
                                      </p:cBhvr>
                                    </p:animEffect>
                                    <p:anim calcmode="lin" valueType="num">
                                      <p:cBhvr>
                                        <p:cTn id="21" dur="800" decel="100000" fill="hold"/>
                                        <p:tgtEl>
                                          <p:spTgt spid="12"/>
                                        </p:tgtEl>
                                        <p:attrNameLst>
                                          <p:attrName>style.rotation</p:attrName>
                                        </p:attrNameLst>
                                      </p:cBhvr>
                                      <p:tavLst>
                                        <p:tav tm="0">
                                          <p:val>
                                            <p:fltVal val="-90"/>
                                          </p:val>
                                        </p:tav>
                                        <p:tav tm="100000">
                                          <p:val>
                                            <p:fltVal val="0"/>
                                          </p:val>
                                        </p:tav>
                                      </p:tavLst>
                                    </p:anim>
                                    <p:anim calcmode="lin" valueType="num">
                                      <p:cBhvr>
                                        <p:cTn id="22" dur="800" decel="100000" fill="hold"/>
                                        <p:tgtEl>
                                          <p:spTgt spid="12"/>
                                        </p:tgtEl>
                                        <p:attrNameLst>
                                          <p:attrName>ppt_x</p:attrName>
                                        </p:attrNameLst>
                                      </p:cBhvr>
                                      <p:tavLst>
                                        <p:tav tm="0">
                                          <p:val>
                                            <p:strVal val="#ppt_x+0.4"/>
                                          </p:val>
                                        </p:tav>
                                        <p:tav tm="100000">
                                          <p:val>
                                            <p:strVal val="#ppt_x-0.05"/>
                                          </p:val>
                                        </p:tav>
                                      </p:tavLst>
                                    </p:anim>
                                    <p:anim calcmode="lin" valueType="num">
                                      <p:cBhvr>
                                        <p:cTn id="23" dur="800" decel="100000" fill="hold"/>
                                        <p:tgtEl>
                                          <p:spTgt spid="12"/>
                                        </p:tgtEl>
                                        <p:attrNameLst>
                                          <p:attrName>ppt_y</p:attrName>
                                        </p:attrNameLst>
                                      </p:cBhvr>
                                      <p:tavLst>
                                        <p:tav tm="0">
                                          <p:val>
                                            <p:strVal val="#ppt_y-0.4"/>
                                          </p:val>
                                        </p:tav>
                                        <p:tav tm="100000">
                                          <p:val>
                                            <p:strVal val="#ppt_y+0.1"/>
                                          </p:val>
                                        </p:tav>
                                      </p:tavLst>
                                    </p:anim>
                                    <p:anim calcmode="lin" valueType="num">
                                      <p:cBhvr>
                                        <p:cTn id="24" dur="200" accel="100000" fill="hold">
                                          <p:stCondLst>
                                            <p:cond delay="800"/>
                                          </p:stCondLst>
                                        </p:cTn>
                                        <p:tgtEl>
                                          <p:spTgt spid="12"/>
                                        </p:tgtEl>
                                        <p:attrNameLst>
                                          <p:attrName>ppt_x</p:attrName>
                                        </p:attrNameLst>
                                      </p:cBhvr>
                                      <p:tavLst>
                                        <p:tav tm="0">
                                          <p:val>
                                            <p:strVal val="#ppt_x-0.05"/>
                                          </p:val>
                                        </p:tav>
                                        <p:tav tm="100000">
                                          <p:val>
                                            <p:strVal val="#ppt_x"/>
                                          </p:val>
                                        </p:tav>
                                      </p:tavLst>
                                    </p:anim>
                                    <p:anim calcmode="lin" valueType="num">
                                      <p:cBhvr>
                                        <p:cTn id="25" dur="200" accel="100000" fill="hold">
                                          <p:stCondLst>
                                            <p:cond delay="800"/>
                                          </p:stCondLst>
                                        </p:cTn>
                                        <p:tgtEl>
                                          <p:spTgt spid="12"/>
                                        </p:tgtEl>
                                        <p:attrNameLst>
                                          <p:attrName>ppt_y</p:attrName>
                                        </p:attrNameLst>
                                      </p:cBhvr>
                                      <p:tavLst>
                                        <p:tav tm="0">
                                          <p:val>
                                            <p:strVal val="#ppt_y+0.1"/>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nodeType="clickEffect">
                                  <p:stCondLst>
                                    <p:cond delay="0"/>
                                  </p:stCondLst>
                                  <p:childTnLst>
                                    <p:set>
                                      <p:cBhvr>
                                        <p:cTn id="29" dur="1" fill="hold">
                                          <p:stCondLst>
                                            <p:cond delay="0"/>
                                          </p:stCondLst>
                                        </p:cTn>
                                        <p:tgtEl>
                                          <p:spTgt spid="22"/>
                                        </p:tgtEl>
                                        <p:attrNameLst>
                                          <p:attrName>style.visibility</p:attrName>
                                        </p:attrNameLst>
                                      </p:cBhvr>
                                      <p:to>
                                        <p:strVal val="visible"/>
                                      </p:to>
                                    </p:set>
                                    <p:anim calcmode="lin" valueType="num">
                                      <p:cBhvr additive="base">
                                        <p:cTn id="30" dur="500" fill="hold"/>
                                        <p:tgtEl>
                                          <p:spTgt spid="22"/>
                                        </p:tgtEl>
                                        <p:attrNameLst>
                                          <p:attrName>ppt_x</p:attrName>
                                        </p:attrNameLst>
                                      </p:cBhvr>
                                      <p:tavLst>
                                        <p:tav tm="0">
                                          <p:val>
                                            <p:strVal val="#ppt_x"/>
                                          </p:val>
                                        </p:tav>
                                        <p:tav tm="100000">
                                          <p:val>
                                            <p:strVal val="#ppt_x"/>
                                          </p:val>
                                        </p:tav>
                                      </p:tavLst>
                                    </p:anim>
                                    <p:anim calcmode="lin" valueType="num">
                                      <p:cBhvr additive="base">
                                        <p:cTn id="31"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nodeType="clickEffect">
                                  <p:stCondLst>
                                    <p:cond delay="0"/>
                                  </p:stCondLst>
                                  <p:childTnLst>
                                    <p:set>
                                      <p:cBhvr>
                                        <p:cTn id="35" dur="1" fill="hold">
                                          <p:stCondLst>
                                            <p:cond delay="0"/>
                                          </p:stCondLst>
                                        </p:cTn>
                                        <p:tgtEl>
                                          <p:spTgt spid="26"/>
                                        </p:tgtEl>
                                        <p:attrNameLst>
                                          <p:attrName>style.visibility</p:attrName>
                                        </p:attrNameLst>
                                      </p:cBhvr>
                                      <p:to>
                                        <p:strVal val="visible"/>
                                      </p:to>
                                    </p:set>
                                    <p:anim calcmode="lin" valueType="num">
                                      <p:cBhvr additive="base">
                                        <p:cTn id="36" dur="500" fill="hold"/>
                                        <p:tgtEl>
                                          <p:spTgt spid="26"/>
                                        </p:tgtEl>
                                        <p:attrNameLst>
                                          <p:attrName>ppt_x</p:attrName>
                                        </p:attrNameLst>
                                      </p:cBhvr>
                                      <p:tavLst>
                                        <p:tav tm="0">
                                          <p:val>
                                            <p:strVal val="#ppt_x"/>
                                          </p:val>
                                        </p:tav>
                                        <p:tav tm="100000">
                                          <p:val>
                                            <p:strVal val="#ppt_x"/>
                                          </p:val>
                                        </p:tav>
                                      </p:tavLst>
                                    </p:anim>
                                    <p:anim calcmode="lin" valueType="num">
                                      <p:cBhvr additive="base">
                                        <p:cTn id="37" dur="500" fill="hold"/>
                                        <p:tgtEl>
                                          <p:spTgt spid="26"/>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39" presetClass="entr" presetSubtype="0" accel="100000" fill="hold" nodeType="clickEffect">
                                  <p:stCondLst>
                                    <p:cond delay="0"/>
                                  </p:stCondLst>
                                  <p:childTnLst>
                                    <p:set>
                                      <p:cBhvr>
                                        <p:cTn id="41" dur="1" fill="hold">
                                          <p:stCondLst>
                                            <p:cond delay="0"/>
                                          </p:stCondLst>
                                        </p:cTn>
                                        <p:tgtEl>
                                          <p:spTgt spid="29"/>
                                        </p:tgtEl>
                                        <p:attrNameLst>
                                          <p:attrName>style.visibility</p:attrName>
                                        </p:attrNameLst>
                                      </p:cBhvr>
                                      <p:to>
                                        <p:strVal val="visible"/>
                                      </p:to>
                                    </p:set>
                                    <p:anim calcmode="lin" valueType="num">
                                      <p:cBhvr>
                                        <p:cTn id="42" dur="500" fill="hold"/>
                                        <p:tgtEl>
                                          <p:spTgt spid="29"/>
                                        </p:tgtEl>
                                        <p:attrNameLst>
                                          <p:attrName>ppt_h</p:attrName>
                                        </p:attrNameLst>
                                      </p:cBhvr>
                                      <p:tavLst>
                                        <p:tav tm="0">
                                          <p:val>
                                            <p:strVal val="#ppt_h/20"/>
                                          </p:val>
                                        </p:tav>
                                        <p:tav tm="50000">
                                          <p:val>
                                            <p:strVal val="#ppt_h/20"/>
                                          </p:val>
                                        </p:tav>
                                        <p:tav tm="100000">
                                          <p:val>
                                            <p:strVal val="#ppt_h"/>
                                          </p:val>
                                        </p:tav>
                                      </p:tavLst>
                                    </p:anim>
                                    <p:anim calcmode="lin" valueType="num">
                                      <p:cBhvr>
                                        <p:cTn id="43" dur="500" fill="hold"/>
                                        <p:tgtEl>
                                          <p:spTgt spid="29"/>
                                        </p:tgtEl>
                                        <p:attrNameLst>
                                          <p:attrName>ppt_w</p:attrName>
                                        </p:attrNameLst>
                                      </p:cBhvr>
                                      <p:tavLst>
                                        <p:tav tm="0">
                                          <p:val>
                                            <p:strVal val="#ppt_w+.3"/>
                                          </p:val>
                                        </p:tav>
                                        <p:tav tm="50000">
                                          <p:val>
                                            <p:strVal val="#ppt_w+.3"/>
                                          </p:val>
                                        </p:tav>
                                        <p:tav tm="100000">
                                          <p:val>
                                            <p:strVal val="#ppt_w"/>
                                          </p:val>
                                        </p:tav>
                                      </p:tavLst>
                                    </p:anim>
                                    <p:anim calcmode="lin" valueType="num">
                                      <p:cBhvr>
                                        <p:cTn id="44" dur="500" fill="hold"/>
                                        <p:tgtEl>
                                          <p:spTgt spid="29"/>
                                        </p:tgtEl>
                                        <p:attrNameLst>
                                          <p:attrName>ppt_x</p:attrName>
                                        </p:attrNameLst>
                                      </p:cBhvr>
                                      <p:tavLst>
                                        <p:tav tm="0">
                                          <p:val>
                                            <p:strVal val="#ppt_x-.3"/>
                                          </p:val>
                                        </p:tav>
                                        <p:tav tm="50000">
                                          <p:val>
                                            <p:strVal val="#ppt_x"/>
                                          </p:val>
                                        </p:tav>
                                        <p:tav tm="100000">
                                          <p:val>
                                            <p:strVal val="#ppt_x"/>
                                          </p:val>
                                        </p:tav>
                                      </p:tavLst>
                                    </p:anim>
                                    <p:anim calcmode="lin" valueType="num">
                                      <p:cBhvr>
                                        <p:cTn id="45" dur="500" fill="hold"/>
                                        <p:tgtEl>
                                          <p:spTgt spid="2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rtlCol="0">
            <a:normAutofit/>
          </a:bodyPr>
          <a:lstStyle/>
          <a:p>
            <a:pPr fontAlgn="auto">
              <a:spcAft>
                <a:spcPts val="0"/>
              </a:spcAft>
              <a:defRPr/>
            </a:pPr>
            <a:r>
              <a:rPr lang="en-US" sz="2400" b="1" dirty="0" smtClean="0">
                <a:latin typeface="+mj-lt"/>
              </a:rPr>
              <a:t>Conditions in Small Basic Programs</a:t>
            </a:r>
            <a:endParaRPr lang="en-US" sz="2400" b="1" dirty="0">
              <a:latin typeface="+mj-lt"/>
            </a:endParaRPr>
          </a:p>
        </p:txBody>
      </p:sp>
      <p:grpSp>
        <p:nvGrpSpPr>
          <p:cNvPr id="9" name="Group 8"/>
          <p:cNvGrpSpPr/>
          <p:nvPr/>
        </p:nvGrpSpPr>
        <p:grpSpPr>
          <a:xfrm>
            <a:off x="228601" y="762000"/>
            <a:ext cx="3962399" cy="1295400"/>
            <a:chOff x="152400" y="1342018"/>
            <a:chExt cx="8760521" cy="685800"/>
          </a:xfrm>
        </p:grpSpPr>
        <p:sp>
          <p:nvSpPr>
            <p:cNvPr id="7" name="Rounded Rectangle 6"/>
            <p:cNvSpPr/>
            <p:nvPr/>
          </p:nvSpPr>
          <p:spPr bwMode="auto">
            <a:xfrm>
              <a:off x="152400" y="1342018"/>
              <a:ext cx="8610600" cy="685800"/>
            </a:xfrm>
            <a:prstGeom prst="roundRect">
              <a:avLst/>
            </a:prstGeom>
            <a:solidFill>
              <a:srgbClr val="9BBB59"/>
            </a:solidFill>
          </p:spPr>
          <p:style>
            <a:lnRef idx="3">
              <a:schemeClr val="lt1"/>
            </a:lnRef>
            <a:fillRef idx="1">
              <a:schemeClr val="accent3"/>
            </a:fillRef>
            <a:effectRef idx="1">
              <a:schemeClr val="accent3"/>
            </a:effectRef>
            <a:fontRef idx="minor">
              <a:schemeClr val="lt1"/>
            </a:fontRef>
          </p:style>
          <p:txBody>
            <a:bodyPr anchor="ctr"/>
            <a:lstStyle/>
            <a:p>
              <a:pPr algn="ctr" fontAlgn="auto">
                <a:spcBef>
                  <a:spcPts val="0"/>
                </a:spcBef>
                <a:spcAft>
                  <a:spcPts val="0"/>
                </a:spcAft>
                <a:defRPr/>
              </a:pPr>
              <a:endParaRPr lang="en-US" dirty="0"/>
            </a:p>
          </p:txBody>
        </p:sp>
        <p:sp>
          <p:nvSpPr>
            <p:cNvPr id="8" name="TextBox 4"/>
            <p:cNvSpPr txBox="1">
              <a:spLocks noChangeArrowheads="1"/>
            </p:cNvSpPr>
            <p:nvPr/>
          </p:nvSpPr>
          <p:spPr bwMode="auto">
            <a:xfrm>
              <a:off x="381000" y="1418693"/>
              <a:ext cx="8531921" cy="537704"/>
            </a:xfrm>
            <a:prstGeom prst="rect">
              <a:avLst/>
            </a:prstGeom>
            <a:noFill/>
            <a:ln w="9525">
              <a:noFill/>
              <a:miter lim="800000"/>
              <a:headEnd/>
              <a:tailEnd/>
            </a:ln>
          </p:spPr>
          <p:txBody>
            <a:bodyPr wrap="square">
              <a:spAutoFit/>
            </a:bodyPr>
            <a:lstStyle/>
            <a:p>
              <a:r>
                <a:rPr lang="en-US" sz="2000" dirty="0" smtClean="0">
                  <a:latin typeface="+mn-lt"/>
                </a:rPr>
                <a:t>Now, let’s write a </a:t>
              </a:r>
              <a:r>
                <a:rPr lang="en-US" sz="2000" smtClean="0">
                  <a:latin typeface="+mn-lt"/>
                </a:rPr>
                <a:t>program in which you specify </a:t>
              </a:r>
              <a:r>
                <a:rPr lang="en-US" sz="2000" dirty="0" smtClean="0">
                  <a:latin typeface="+mn-lt"/>
                </a:rPr>
                <a:t>an alternate action </a:t>
              </a:r>
              <a:r>
                <a:rPr lang="en-US" sz="2000" smtClean="0">
                  <a:latin typeface="+mn-lt"/>
                </a:rPr>
                <a:t>to perform </a:t>
              </a:r>
              <a:r>
                <a:rPr lang="en-US" sz="2000" dirty="0" smtClean="0">
                  <a:latin typeface="+mn-lt"/>
                </a:rPr>
                <a:t>if the condition </a:t>
              </a:r>
              <a:r>
                <a:rPr lang="en-US" sz="2000" smtClean="0">
                  <a:latin typeface="+mn-lt"/>
                </a:rPr>
                <a:t>is false.</a:t>
              </a:r>
              <a:endParaRPr lang="en-US" sz="2000" dirty="0">
                <a:latin typeface="Calibri" pitchFamily="34" charset="0"/>
              </a:endParaRPr>
            </a:p>
          </p:txBody>
        </p:sp>
      </p:grpSp>
      <p:pic>
        <p:nvPicPr>
          <p:cNvPr id="18" name="Picture 12"/>
          <p:cNvPicPr>
            <a:picLocks noChangeAspect="1" noChangeArrowheads="1"/>
          </p:cNvPicPr>
          <p:nvPr/>
        </p:nvPicPr>
        <p:blipFill>
          <a:blip r:embed="rId3" cstate="print"/>
          <a:srcRect/>
          <a:stretch>
            <a:fillRect/>
          </a:stretch>
        </p:blipFill>
        <p:spPr bwMode="auto">
          <a:xfrm>
            <a:off x="304800" y="4038600"/>
            <a:ext cx="4148496" cy="1812882"/>
          </a:xfrm>
          <a:prstGeom prst="rect">
            <a:avLst/>
          </a:prstGeom>
          <a:ln>
            <a:noFill/>
          </a:ln>
          <a:effectLst>
            <a:outerShdw blurRad="190500" algn="tl" rotWithShape="0">
              <a:srgbClr val="000000">
                <a:alpha val="70000"/>
              </a:srgbClr>
            </a:outerShdw>
          </a:effectLst>
        </p:spPr>
      </p:pic>
      <p:pic>
        <p:nvPicPr>
          <p:cNvPr id="19" name="Picture 10"/>
          <p:cNvPicPr>
            <a:picLocks noChangeAspect="1" noChangeArrowheads="1"/>
          </p:cNvPicPr>
          <p:nvPr/>
        </p:nvPicPr>
        <p:blipFill>
          <a:blip r:embed="rId4" cstate="print"/>
          <a:srcRect/>
          <a:stretch>
            <a:fillRect/>
          </a:stretch>
        </p:blipFill>
        <p:spPr bwMode="auto">
          <a:xfrm>
            <a:off x="4598276" y="4405301"/>
            <a:ext cx="4469523" cy="1919299"/>
          </a:xfrm>
          <a:prstGeom prst="rect">
            <a:avLst/>
          </a:prstGeom>
          <a:ln>
            <a:noFill/>
          </a:ln>
          <a:effectLst>
            <a:outerShdw blurRad="190500" algn="tl" rotWithShape="0">
              <a:srgbClr val="000000">
                <a:alpha val="70000"/>
              </a:srgbClr>
            </a:outerShdw>
          </a:effectLst>
        </p:spPr>
      </p:pic>
      <p:grpSp>
        <p:nvGrpSpPr>
          <p:cNvPr id="20" name="Group 19"/>
          <p:cNvGrpSpPr/>
          <p:nvPr/>
        </p:nvGrpSpPr>
        <p:grpSpPr>
          <a:xfrm>
            <a:off x="4419600" y="762000"/>
            <a:ext cx="4495800" cy="1905000"/>
            <a:chOff x="4419600" y="762000"/>
            <a:chExt cx="4495800" cy="1905000"/>
          </a:xfrm>
        </p:grpSpPr>
        <p:sp>
          <p:nvSpPr>
            <p:cNvPr id="10" name="Rounded Rectangle 9"/>
            <p:cNvSpPr/>
            <p:nvPr/>
          </p:nvSpPr>
          <p:spPr bwMode="auto">
            <a:xfrm>
              <a:off x="4419600" y="762000"/>
              <a:ext cx="4495800" cy="1905000"/>
            </a:xfrm>
            <a:prstGeom prst="roundRect">
              <a:avLst>
                <a:gd name="adj" fmla="val 30000"/>
              </a:avLst>
            </a:prstGeom>
            <a:gradFill>
              <a:gsLst>
                <a:gs pos="0">
                  <a:srgbClr val="FFC000"/>
                </a:gs>
                <a:gs pos="35000">
                  <a:srgbClr val="FFC000"/>
                </a:gs>
                <a:gs pos="100000">
                  <a:srgbClr val="FFFFD5"/>
                </a:gs>
              </a:gsLst>
            </a:gradFill>
            <a:ln>
              <a:solidFill>
                <a:srgbClr val="205D0B"/>
              </a:solidFill>
            </a:ln>
          </p:spPr>
          <p:style>
            <a:lnRef idx="1">
              <a:schemeClr val="accent3"/>
            </a:lnRef>
            <a:fillRef idx="2">
              <a:schemeClr val="accent3"/>
            </a:fillRef>
            <a:effectRef idx="1">
              <a:schemeClr val="accent3"/>
            </a:effectRef>
            <a:fontRef idx="minor">
              <a:schemeClr val="dk1"/>
            </a:fontRef>
          </p:style>
          <p:txBody>
            <a:bodyPr anchor="ctr"/>
            <a:lstStyle/>
            <a:p>
              <a:pPr algn="ctr" fontAlgn="auto">
                <a:spcBef>
                  <a:spcPts val="0"/>
                </a:spcBef>
                <a:spcAft>
                  <a:spcPts val="0"/>
                </a:spcAft>
                <a:defRPr/>
              </a:pPr>
              <a:endParaRPr lang="en-US" dirty="0">
                <a:solidFill>
                  <a:schemeClr val="tx1">
                    <a:lumMod val="85000"/>
                    <a:lumOff val="15000"/>
                  </a:schemeClr>
                </a:solidFill>
              </a:endParaRPr>
            </a:p>
          </p:txBody>
        </p:sp>
        <p:pic>
          <p:nvPicPr>
            <p:cNvPr id="4098" name="Picture 2" descr="C:\Documents and Settings\priya.suri\My Documents\My Pictures\4444.PNG"/>
            <p:cNvPicPr>
              <a:picLocks noChangeAspect="1" noChangeArrowheads="1"/>
            </p:cNvPicPr>
            <p:nvPr/>
          </p:nvPicPr>
          <p:blipFill>
            <a:blip r:embed="rId5" cstate="print"/>
            <a:srcRect/>
            <a:stretch>
              <a:fillRect/>
            </a:stretch>
          </p:blipFill>
          <p:spPr bwMode="auto">
            <a:xfrm>
              <a:off x="4476750" y="914400"/>
              <a:ext cx="4438650" cy="1676400"/>
            </a:xfrm>
            <a:prstGeom prst="rect">
              <a:avLst/>
            </a:prstGeom>
            <a:ln>
              <a:noFill/>
            </a:ln>
            <a:effectLst>
              <a:softEdge rad="112500"/>
            </a:effectLst>
          </p:spPr>
        </p:pic>
      </p:grpSp>
      <p:grpSp>
        <p:nvGrpSpPr>
          <p:cNvPr id="15" name="Group 14"/>
          <p:cNvGrpSpPr/>
          <p:nvPr/>
        </p:nvGrpSpPr>
        <p:grpSpPr>
          <a:xfrm>
            <a:off x="304800" y="2916585"/>
            <a:ext cx="6019800" cy="893415"/>
            <a:chOff x="304800" y="2895600"/>
            <a:chExt cx="4876800" cy="1066800"/>
          </a:xfrm>
        </p:grpSpPr>
        <p:sp>
          <p:nvSpPr>
            <p:cNvPr id="17" name="Rounded Rectangle 16"/>
            <p:cNvSpPr/>
            <p:nvPr/>
          </p:nvSpPr>
          <p:spPr>
            <a:xfrm>
              <a:off x="304800" y="2895600"/>
              <a:ext cx="4876800" cy="1066800"/>
            </a:xfrm>
            <a:prstGeom prst="roundRect">
              <a:avLst>
                <a:gd name="adj" fmla="val 25431"/>
              </a:avLst>
            </a:prstGeom>
            <a:ln/>
          </p:spPr>
          <p:style>
            <a:lnRef idx="1">
              <a:schemeClr val="accent4"/>
            </a:lnRef>
            <a:fillRef idx="2">
              <a:schemeClr val="accent4"/>
            </a:fillRef>
            <a:effectRef idx="1">
              <a:schemeClr val="accent4"/>
            </a:effectRef>
            <a:fontRef idx="minor">
              <a:schemeClr val="dk1"/>
            </a:fontRef>
          </p:style>
          <p:txBody>
            <a:bodyPr anchor="ctr"/>
            <a:lstStyle/>
            <a:p>
              <a:endParaRPr lang="en-US" sz="2000" b="1" dirty="0">
                <a:solidFill>
                  <a:srgbClr val="C00000"/>
                </a:solidFill>
              </a:endParaRPr>
            </a:p>
            <a:p>
              <a:r>
                <a:rPr lang="en-US" sz="2000" b="1" dirty="0" smtClean="0">
                  <a:solidFill>
                    <a:srgbClr val="C00000"/>
                  </a:solidFill>
                </a:rPr>
                <a:t>	</a:t>
              </a:r>
              <a:endParaRPr lang="en-US" sz="2000" b="1" dirty="0">
                <a:solidFill>
                  <a:srgbClr val="C00000"/>
                </a:solidFill>
              </a:endParaRPr>
            </a:p>
          </p:txBody>
        </p:sp>
        <p:sp>
          <p:nvSpPr>
            <p:cNvPr id="21" name="TextBox 20"/>
            <p:cNvSpPr txBox="1"/>
            <p:nvPr/>
          </p:nvSpPr>
          <p:spPr>
            <a:xfrm>
              <a:off x="334863" y="2971796"/>
              <a:ext cx="4799390" cy="845266"/>
            </a:xfrm>
            <a:prstGeom prst="rect">
              <a:avLst/>
            </a:prstGeom>
            <a:noFill/>
          </p:spPr>
          <p:txBody>
            <a:bodyPr wrap="square" rtlCol="0">
              <a:spAutoFit/>
            </a:bodyPr>
            <a:lstStyle/>
            <a:p>
              <a:r>
                <a:rPr lang="en-US" sz="2000" smtClean="0">
                  <a:latin typeface="+mn-lt"/>
                </a:rPr>
                <a:t>Depending on when you run the program, the computer displays one of the following results:</a:t>
              </a:r>
              <a:endParaRPr lang="en-US" sz="2000" dirty="0">
                <a:latin typeface="+mn-lt"/>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900" decel="100000" fill="hold"/>
                                        <p:tgtEl>
                                          <p:spTgt spid="4"/>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4"/>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0" presetClass="entr" presetSubtype="0" fill="hold" nodeType="click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fade">
                                      <p:cBhvr>
                                        <p:cTn id="15" dur="800" decel="100000"/>
                                        <p:tgtEl>
                                          <p:spTgt spid="9"/>
                                        </p:tgtEl>
                                      </p:cBhvr>
                                    </p:animEffect>
                                    <p:anim calcmode="lin" valueType="num">
                                      <p:cBhvr>
                                        <p:cTn id="16" dur="800" decel="100000" fill="hold"/>
                                        <p:tgtEl>
                                          <p:spTgt spid="9"/>
                                        </p:tgtEl>
                                        <p:attrNameLst>
                                          <p:attrName>style.rotation</p:attrName>
                                        </p:attrNameLst>
                                      </p:cBhvr>
                                      <p:tavLst>
                                        <p:tav tm="0">
                                          <p:val>
                                            <p:fltVal val="-90"/>
                                          </p:val>
                                        </p:tav>
                                        <p:tav tm="100000">
                                          <p:val>
                                            <p:fltVal val="0"/>
                                          </p:val>
                                        </p:tav>
                                      </p:tavLst>
                                    </p:anim>
                                    <p:anim calcmode="lin" valueType="num">
                                      <p:cBhvr>
                                        <p:cTn id="17" dur="800" decel="100000" fill="hold"/>
                                        <p:tgtEl>
                                          <p:spTgt spid="9"/>
                                        </p:tgtEl>
                                        <p:attrNameLst>
                                          <p:attrName>ppt_x</p:attrName>
                                        </p:attrNameLst>
                                      </p:cBhvr>
                                      <p:tavLst>
                                        <p:tav tm="0">
                                          <p:val>
                                            <p:strVal val="#ppt_x+0.4"/>
                                          </p:val>
                                        </p:tav>
                                        <p:tav tm="100000">
                                          <p:val>
                                            <p:strVal val="#ppt_x-0.05"/>
                                          </p:val>
                                        </p:tav>
                                      </p:tavLst>
                                    </p:anim>
                                    <p:anim calcmode="lin" valueType="num">
                                      <p:cBhvr>
                                        <p:cTn id="18" dur="800" decel="100000" fill="hold"/>
                                        <p:tgtEl>
                                          <p:spTgt spid="9"/>
                                        </p:tgtEl>
                                        <p:attrNameLst>
                                          <p:attrName>ppt_y</p:attrName>
                                        </p:attrNameLst>
                                      </p:cBhvr>
                                      <p:tavLst>
                                        <p:tav tm="0">
                                          <p:val>
                                            <p:strVal val="#ppt_y-0.4"/>
                                          </p:val>
                                        </p:tav>
                                        <p:tav tm="100000">
                                          <p:val>
                                            <p:strVal val="#ppt_y+0.1"/>
                                          </p:val>
                                        </p:tav>
                                      </p:tavLst>
                                    </p:anim>
                                    <p:anim calcmode="lin" valueType="num">
                                      <p:cBhvr>
                                        <p:cTn id="19" dur="200" accel="100000" fill="hold">
                                          <p:stCondLst>
                                            <p:cond delay="800"/>
                                          </p:stCondLst>
                                        </p:cTn>
                                        <p:tgtEl>
                                          <p:spTgt spid="9"/>
                                        </p:tgtEl>
                                        <p:attrNameLst>
                                          <p:attrName>ppt_x</p:attrName>
                                        </p:attrNameLst>
                                      </p:cBhvr>
                                      <p:tavLst>
                                        <p:tav tm="0">
                                          <p:val>
                                            <p:strVal val="#ppt_x-0.05"/>
                                          </p:val>
                                        </p:tav>
                                        <p:tav tm="100000">
                                          <p:val>
                                            <p:strVal val="#ppt_x"/>
                                          </p:val>
                                        </p:tav>
                                      </p:tavLst>
                                    </p:anim>
                                    <p:anim calcmode="lin" valueType="num">
                                      <p:cBhvr>
                                        <p:cTn id="20" dur="200" accel="100000" fill="hold">
                                          <p:stCondLst>
                                            <p:cond delay="800"/>
                                          </p:stCondLst>
                                        </p:cTn>
                                        <p:tgtEl>
                                          <p:spTgt spid="9"/>
                                        </p:tgtEl>
                                        <p:attrNameLst>
                                          <p:attrName>ppt_y</p:attrName>
                                        </p:attrNameLst>
                                      </p:cBhvr>
                                      <p:tavLst>
                                        <p:tav tm="0">
                                          <p:val>
                                            <p:strVal val="#ppt_y+0.1"/>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9" presetClass="entr" presetSubtype="0" fill="hold" nodeType="clickEffect">
                                  <p:stCondLst>
                                    <p:cond delay="0"/>
                                  </p:stCondLst>
                                  <p:childTnLst>
                                    <p:set>
                                      <p:cBhvr>
                                        <p:cTn id="24" dur="1" fill="hold">
                                          <p:stCondLst>
                                            <p:cond delay="0"/>
                                          </p:stCondLst>
                                        </p:cTn>
                                        <p:tgtEl>
                                          <p:spTgt spid="20"/>
                                        </p:tgtEl>
                                        <p:attrNameLst>
                                          <p:attrName>style.visibility</p:attrName>
                                        </p:attrNameLst>
                                      </p:cBhvr>
                                      <p:to>
                                        <p:strVal val="visible"/>
                                      </p:to>
                                    </p:set>
                                    <p:animEffect transition="in" filter="dissolve">
                                      <p:cBhvr>
                                        <p:cTn id="25" dur="500"/>
                                        <p:tgtEl>
                                          <p:spTgt spid="20"/>
                                        </p:tgtEl>
                                      </p:cBhvr>
                                    </p:animEffect>
                                  </p:childTnLst>
                                </p:cTn>
                              </p:par>
                            </p:childTnLst>
                          </p:cTn>
                        </p:par>
                      </p:childTnLst>
                    </p:cTn>
                  </p:par>
                  <p:par>
                    <p:cTn id="26" fill="hold">
                      <p:stCondLst>
                        <p:cond delay="indefinite"/>
                      </p:stCondLst>
                      <p:childTnLst>
                        <p:par>
                          <p:cTn id="27" fill="hold">
                            <p:stCondLst>
                              <p:cond delay="0"/>
                            </p:stCondLst>
                            <p:childTnLst>
                              <p:par>
                                <p:cTn id="28" presetID="52" presetClass="entr" presetSubtype="0" fill="hold" nodeType="clickEffect">
                                  <p:stCondLst>
                                    <p:cond delay="0"/>
                                  </p:stCondLst>
                                  <p:childTnLst>
                                    <p:set>
                                      <p:cBhvr>
                                        <p:cTn id="29" dur="1" fill="hold">
                                          <p:stCondLst>
                                            <p:cond delay="0"/>
                                          </p:stCondLst>
                                        </p:cTn>
                                        <p:tgtEl>
                                          <p:spTgt spid="15"/>
                                        </p:tgtEl>
                                        <p:attrNameLst>
                                          <p:attrName>style.visibility</p:attrName>
                                        </p:attrNameLst>
                                      </p:cBhvr>
                                      <p:to>
                                        <p:strVal val="visible"/>
                                      </p:to>
                                    </p:set>
                                    <p:animScale>
                                      <p:cBhvr>
                                        <p:cTn id="30" dur="1000" decel="50000" fill="hold">
                                          <p:stCondLst>
                                            <p:cond delay="0"/>
                                          </p:stCondLst>
                                        </p:cTn>
                                        <p:tgtEl>
                                          <p:spTgt spid="15"/>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31" dur="1000" decel="50000" fill="hold">
                                          <p:stCondLst>
                                            <p:cond delay="0"/>
                                          </p:stCondLst>
                                        </p:cTn>
                                        <p:tgtEl>
                                          <p:spTgt spid="15"/>
                                        </p:tgtEl>
                                        <p:attrNameLst>
                                          <p:attrName>ppt_x</p:attrName>
                                          <p:attrName>ppt_y</p:attrName>
                                        </p:attrNameLst>
                                      </p:cBhvr>
                                    </p:animMotion>
                                    <p:animEffect transition="in" filter="fade">
                                      <p:cBhvr>
                                        <p:cTn id="32" dur="1000"/>
                                        <p:tgtEl>
                                          <p:spTgt spid="15"/>
                                        </p:tgtEl>
                                      </p:cBhvr>
                                    </p:animEffect>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18"/>
                                        </p:tgtEl>
                                        <p:attrNameLst>
                                          <p:attrName>style.visibility</p:attrName>
                                        </p:attrNameLst>
                                      </p:cBhvr>
                                      <p:to>
                                        <p:strVal val="visible"/>
                                      </p:to>
                                    </p:set>
                                    <p:anim calcmode="lin" valueType="num">
                                      <p:cBhvr additive="base">
                                        <p:cTn id="37" dur="500" fill="hold"/>
                                        <p:tgtEl>
                                          <p:spTgt spid="18"/>
                                        </p:tgtEl>
                                        <p:attrNameLst>
                                          <p:attrName>ppt_x</p:attrName>
                                        </p:attrNameLst>
                                      </p:cBhvr>
                                      <p:tavLst>
                                        <p:tav tm="0">
                                          <p:val>
                                            <p:strVal val="#ppt_x"/>
                                          </p:val>
                                        </p:tav>
                                        <p:tav tm="100000">
                                          <p:val>
                                            <p:strVal val="#ppt_x"/>
                                          </p:val>
                                        </p:tav>
                                      </p:tavLst>
                                    </p:anim>
                                    <p:anim calcmode="lin" valueType="num">
                                      <p:cBhvr additive="base">
                                        <p:cTn id="38"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19"/>
                                        </p:tgtEl>
                                        <p:attrNameLst>
                                          <p:attrName>style.visibility</p:attrName>
                                        </p:attrNameLst>
                                      </p:cBhvr>
                                      <p:to>
                                        <p:strVal val="visible"/>
                                      </p:to>
                                    </p:set>
                                    <p:anim calcmode="lin" valueType="num">
                                      <p:cBhvr additive="base">
                                        <p:cTn id="43" dur="500" fill="hold"/>
                                        <p:tgtEl>
                                          <p:spTgt spid="19"/>
                                        </p:tgtEl>
                                        <p:attrNameLst>
                                          <p:attrName>ppt_x</p:attrName>
                                        </p:attrNameLst>
                                      </p:cBhvr>
                                      <p:tavLst>
                                        <p:tav tm="0">
                                          <p:val>
                                            <p:strVal val="#ppt_x"/>
                                          </p:val>
                                        </p:tav>
                                        <p:tav tm="100000">
                                          <p:val>
                                            <p:strVal val="#ppt_x"/>
                                          </p:val>
                                        </p:tav>
                                      </p:tavLst>
                                    </p:anim>
                                    <p:anim calcmode="lin" valueType="num">
                                      <p:cBhvr additive="base">
                                        <p:cTn id="44"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1DE81353DF8C14FA3130E00695C224D" ma:contentTypeVersion="2" ma:contentTypeDescription="Create a new document." ma:contentTypeScope="" ma:versionID="81ba6b8dfc6b69cbb1695c619a215767">
  <xsd:schema xmlns:xsd="http://www.w3.org/2001/XMLSchema" xmlns:xs="http://www.w3.org/2001/XMLSchema" xmlns:p="http://schemas.microsoft.com/office/2006/metadata/properties" xmlns:ns2="52504dab-3af4-46bd-89fd-38f4803231c6" targetNamespace="http://schemas.microsoft.com/office/2006/metadata/properties" ma:root="true" ma:fieldsID="8a40c69ab0e27f6072e9299451a01f88" ns2:_="">
    <xsd:import namespace="52504dab-3af4-46bd-89fd-38f4803231c6"/>
    <xsd:element name="properties">
      <xsd:complexType>
        <xsd:sequence>
          <xsd:element name="documentManagement">
            <xsd:complexType>
              <xsd:all>
                <xsd:element ref="ns2:Reviewer_x0020_Alias" minOccurs="0"/>
                <xsd:element ref="ns2:Review_x0020_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2504dab-3af4-46bd-89fd-38f4803231c6" elementFormDefault="qualified">
    <xsd:import namespace="http://schemas.microsoft.com/office/2006/documentManagement/types"/>
    <xsd:import namespace="http://schemas.microsoft.com/office/infopath/2007/PartnerControls"/>
    <xsd:element name="Reviewer_x0020_Alias" ma:index="8" nillable="true" ma:displayName="Reviewer Alias" ma:internalName="Reviewer_x0020_Alias">
      <xsd:simpleType>
        <xsd:restriction base="dms:Text">
          <xsd:maxLength value="255"/>
        </xsd:restriction>
      </xsd:simpleType>
    </xsd:element>
    <xsd:element name="Review_x0020_Status" ma:index="9" nillable="true" ma:displayName="Review Status" ma:default="Not Started" ma:format="Dropdown" ma:internalName="Review_x0020_Status">
      <xsd:simpleType>
        <xsd:restriction base="dms:Choice">
          <xsd:enumeration value="Not Started"/>
          <xsd:enumeration value="In Progress"/>
          <xsd:enumeration value="Complete"/>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Review_x0020_Status xmlns="52504dab-3af4-46bd-89fd-38f4803231c6">Not Started</Review_x0020_Status>
    <Reviewer_x0020_Alias xmlns="52504dab-3af4-46bd-89fd-38f4803231c6" xsi:nil="true"/>
  </documentManagement>
</p:properties>
</file>

<file path=customXml/itemProps1.xml><?xml version="1.0" encoding="utf-8"?>
<ds:datastoreItem xmlns:ds="http://schemas.openxmlformats.org/officeDocument/2006/customXml" ds:itemID="{D3C6AE63-94CD-4F45-9CE4-FE99765F533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2504dab-3af4-46bd-89fd-38f4803231c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2388E1BD-6BDB-4C46-B907-6232707B276D}">
  <ds:schemaRefs>
    <ds:schemaRef ds:uri="http://schemas.microsoft.com/sharepoint/v3/contenttype/forms"/>
  </ds:schemaRefs>
</ds:datastoreItem>
</file>

<file path=customXml/itemProps3.xml><?xml version="1.0" encoding="utf-8"?>
<ds:datastoreItem xmlns:ds="http://schemas.openxmlformats.org/officeDocument/2006/customXml" ds:itemID="{B6621E81-CCF7-496A-BC3B-8B9B87FA10D0}">
  <ds:schemaRefs>
    <ds:schemaRef ds:uri="http://schemas.microsoft.com/office/2006/metadata/properties"/>
    <ds:schemaRef ds:uri="http://purl.org/dc/dcmitype/"/>
    <ds:schemaRef ds:uri="52504dab-3af4-46bd-89fd-38f4803231c6"/>
    <ds:schemaRef ds:uri="http://schemas.microsoft.com/office/2006/documentManagement/types"/>
    <ds:schemaRef ds:uri="http://purl.org/dc/elements/1.1/"/>
    <ds:schemaRef ds:uri="http://www.w3.org/XML/1998/namespace"/>
    <ds:schemaRef ds:uri="http://purl.org/dc/terms/"/>
    <ds:schemaRef ds:uri="http://schemas.openxmlformats.org/package/2006/metadata/core-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otalTime>0</TotalTime>
  <Words>756</Words>
  <Application>Microsoft Office PowerPoint</Application>
  <PresentationFormat>On-screen Show (4:3)</PresentationFormat>
  <Paragraphs>130</Paragraphs>
  <Slides>13</Slides>
  <Notes>11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Arial</vt:lpstr>
      <vt:lpstr>Calibri</vt:lpstr>
      <vt:lpstr>Comic Sans MS</vt:lpstr>
      <vt:lpstr>Tahoma</vt:lpstr>
      <vt:lpstr>Verdana</vt:lpstr>
      <vt:lpstr>Office Theme</vt:lpstr>
      <vt:lpstr>PowerPoint Presentation</vt:lpstr>
      <vt:lpstr>PowerPoint Presentation</vt:lpstr>
      <vt:lpstr>PowerPoint Presentation</vt:lpstr>
      <vt:lpstr>PowerPoint Presentation</vt:lpstr>
      <vt:lpstr>PowerPoint Presentation</vt:lpstr>
      <vt:lpstr>  Conditions in Small Basic Programs </vt:lpstr>
      <vt:lpstr>  Conditions in Small Basic Programs </vt:lpstr>
      <vt:lpstr>  Conditions in Small Basic Programs </vt:lpstr>
      <vt:lpstr>Conditions in Small Basic Programs</vt:lpstr>
      <vt:lpstr>Conditions in Small Basic Programs</vt:lpstr>
      <vt:lpstr> Show What You Know</vt:lpstr>
      <vt:lpstr>Let’s Summarize…</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2010-10-01T14:39:10Z</dcterms:created>
  <dcterms:modified xsi:type="dcterms:W3CDTF">2015-03-26T12:10:53Z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0x01010031DE81353DF8C14FA3130E00695C224D</vt:lpwstr>
  </property>
</Properties>
</file>